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1" r:id="rId3"/>
    <p:sldId id="278" r:id="rId4"/>
    <p:sldId id="279" r:id="rId5"/>
    <p:sldId id="280" r:id="rId6"/>
    <p:sldId id="293" r:id="rId7"/>
    <p:sldId id="259" r:id="rId8"/>
    <p:sldId id="292" r:id="rId9"/>
    <p:sldId id="291" r:id="rId10"/>
    <p:sldId id="283" r:id="rId11"/>
    <p:sldId id="284" r:id="rId12"/>
    <p:sldId id="285" r:id="rId13"/>
    <p:sldId id="260" r:id="rId14"/>
    <p:sldId id="281" r:id="rId15"/>
    <p:sldId id="282" r:id="rId16"/>
    <p:sldId id="286" r:id="rId17"/>
    <p:sldId id="287" r:id="rId18"/>
    <p:sldId id="288" r:id="rId19"/>
    <p:sldId id="268" r:id="rId20"/>
    <p:sldId id="289" r:id="rId21"/>
    <p:sldId id="294" r:id="rId22"/>
    <p:sldId id="27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" initials="T" lastIdx="1" clrIdx="0">
    <p:extLst>
      <p:ext uri="{19B8F6BF-5375-455C-9EA6-DF929625EA0E}">
        <p15:presenceInfo xmlns:p15="http://schemas.microsoft.com/office/powerpoint/2012/main" userId="696a0e5b7cf0d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937"/>
    <a:srgbClr val="FFFFFF"/>
    <a:srgbClr val="F09B34"/>
    <a:srgbClr val="EBEBEB"/>
    <a:srgbClr val="FAD85D"/>
    <a:srgbClr val="6C7F90"/>
    <a:srgbClr val="6CD85D"/>
    <a:srgbClr val="444444"/>
    <a:srgbClr val="2E486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063" autoAdjust="0"/>
  </p:normalViewPr>
  <p:slideViewPr>
    <p:cSldViewPr snapToGrid="0" showGuides="1">
      <p:cViewPr varScale="1">
        <p:scale>
          <a:sx n="95" d="100"/>
          <a:sy n="95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F1931-40F1-4271-BC27-46564076626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1D18-01BF-4E81-91A7-4396194ED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news.51edu.com/uploadfile/2015/1221/2015122105314337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http://news.51edu.com/uploadfile/2015/1221/2015122105314337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" y="135650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925" y="4077375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8150" y="1401335"/>
            <a:ext cx="87058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  <a:endParaRPr lang="zh-CN" altLang="en-US" sz="44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42925" y="3463423"/>
            <a:ext cx="4595813" cy="4763"/>
          </a:xfrm>
          <a:prstGeom prst="line">
            <a:avLst/>
          </a:prstGeom>
          <a:ln w="15875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391" y="3527068"/>
            <a:ext cx="29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Fang Tan, Siting Yang, </a:t>
            </a:r>
            <a:r>
              <a:rPr lang="en-US" altLang="zh-CN" sz="1000" b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Xiaoyan</a:t>
            </a:r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Wu, Jian Xu</a:t>
            </a:r>
            <a:endParaRPr lang="zh-CN" altLang="en-US" sz="10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 descr="http://news.51edu.com/uploadfile/2015/1221/20151221053143376.png">
            <a:extLst>
              <a:ext uri="{FF2B5EF4-FFF2-40B4-BE49-F238E27FC236}">
                <a16:creationId xmlns:a16="http://schemas.microsoft.com/office/drawing/2014/main" id="{D20D22BE-82F1-4C2A-9D83-B36F0AD4EA50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25" y="178204"/>
            <a:ext cx="1210150" cy="117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5833413D-C7C2-4100-AB21-AE0801B7746F}"/>
              </a:ext>
            </a:extLst>
          </p:cNvPr>
          <p:cNvSpPr txBox="1"/>
          <p:nvPr/>
        </p:nvSpPr>
        <p:spPr>
          <a:xfrm>
            <a:off x="486390" y="3767745"/>
            <a:ext cx="408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Information Management, Sun </a:t>
            </a:r>
            <a:r>
              <a:rPr lang="en-US" altLang="zh-CN" sz="1000" i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</a:t>
            </a:r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-Sen University </a:t>
            </a:r>
            <a:endParaRPr lang="zh-CN" altLang="en-US" sz="1000" i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6342" y="1838476"/>
            <a:ext cx="36844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Development trend analysis of biomedical entity</a:t>
            </a:r>
          </a:p>
          <a:p>
            <a:pPr algn="just"/>
            <a:endParaRPr lang="en-US" altLang="zh-CN" b="1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Numbers of biomedical entities of Species, Diseases, Gene/Protein, and Drugs/Chemical are calculated for evolutionary analysis.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7942EF6-0291-46F8-BA0F-5624F000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4" y="1324778"/>
            <a:ext cx="4581279" cy="29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0460" y="1913916"/>
            <a:ext cx="36844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Analysis of the most funded entities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The funding for an entity is the sum of the funding for all articles in which the entity appears.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14E1085-F0F7-48E0-A26F-A6F740A0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7" y="1251091"/>
            <a:ext cx="4450652" cy="30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838" y="1471310"/>
            <a:ext cx="368447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Analysis of the relationship between entity research popularity and government funding</a:t>
            </a:r>
          </a:p>
          <a:p>
            <a:pPr algn="just"/>
            <a:endParaRPr lang="en-US" altLang="zh-CN" b="1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The entity research popularity is the number of papers in which the entity is occurred.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The funding for an entity in a given year is the sum of the funding for all articles in which the entity appears in that year.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D7283B2-01D3-41F6-A3AA-70587642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7" y="1251091"/>
            <a:ext cx="4450652" cy="30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585" y="896240"/>
            <a:ext cx="38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Development trend analysis of biomedical entity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5873" y="1542571"/>
            <a:ext cx="3704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3939" y="2948540"/>
            <a:ext cx="385409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zh-CN" sz="1400" kern="1600" spc="-20" dirty="0"/>
              <a:t>Over 30 years (1988-2017),</a:t>
            </a:r>
          </a:p>
          <a:p>
            <a:pPr>
              <a:lnSpc>
                <a:spcPct val="97000"/>
              </a:lnSpc>
            </a:pPr>
            <a:endParaRPr lang="en-US" altLang="zh-CN" sz="1400" kern="1600" spc="-20" dirty="0"/>
          </a:p>
          <a:p>
            <a:pPr>
              <a:lnSpc>
                <a:spcPct val="97000"/>
              </a:lnSpc>
            </a:pPr>
            <a:r>
              <a:rPr lang="en-US" altLang="zh-CN" sz="1400" kern="1600" spc="-20" dirty="0"/>
              <a:t>Gene entities: Rising the fastest and is in the stage of rapid development.</a:t>
            </a:r>
          </a:p>
          <a:p>
            <a:pPr>
              <a:lnSpc>
                <a:spcPct val="97000"/>
              </a:lnSpc>
            </a:pPr>
            <a:endParaRPr lang="en-US" altLang="zh-CN" sz="1400" kern="1600" spc="-20" dirty="0"/>
          </a:p>
          <a:p>
            <a:pPr>
              <a:lnSpc>
                <a:spcPct val="97000"/>
              </a:lnSpc>
            </a:pPr>
            <a:r>
              <a:rPr lang="en-US" altLang="zh-CN" sz="1400" spc="-20" dirty="0"/>
              <a:t>Species entities:  in the flat stage and is less numerous.</a:t>
            </a:r>
            <a:endParaRPr lang="zh-CN" altLang="en-US" sz="1400" spc="-20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8BBB033-5370-4C81-AF7B-C990859C7C6C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rcRect r="8686"/>
          <a:stretch/>
        </p:blipFill>
        <p:spPr bwMode="auto">
          <a:xfrm>
            <a:off x="605873" y="2069709"/>
            <a:ext cx="3704190" cy="2433937"/>
          </a:xfrm>
          <a:prstGeom prst="rect">
            <a:avLst/>
          </a:prstGeom>
          <a:noFill/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650923-288A-466B-B515-DF429FD04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92057"/>
              </p:ext>
            </p:extLst>
          </p:nvPr>
        </p:nvGraphicFramePr>
        <p:xfrm>
          <a:off x="4922166" y="1684449"/>
          <a:ext cx="2520315" cy="114998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86510">
                  <a:extLst>
                    <a:ext uri="{9D8B030D-6E8A-4147-A177-3AD203B41FA5}">
                      <a16:colId xmlns:a16="http://schemas.microsoft.com/office/drawing/2014/main" val="32083016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858407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</a:rPr>
                        <a:t>Entity Type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</a:rPr>
                        <a:t>Number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092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Species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84,203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56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Disease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36,704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64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Gene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25,489</a:t>
                      </a:r>
                      <a:endParaRPr lang="zh-CN" sz="1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45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Drug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134,574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3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0378" y="846873"/>
            <a:ext cx="328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Analysis of Entities with the highest total funding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5406625" y="1493204"/>
            <a:ext cx="3013894" cy="1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0378" y="1852514"/>
            <a:ext cx="3110142" cy="218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7000"/>
              </a:lnSpc>
            </a:pPr>
            <a:r>
              <a:rPr lang="en-US" altLang="zh-CN" sz="1400" kern="1600" spc="-20" dirty="0"/>
              <a:t>Mice, HIV, Human immunodeficiency disease and Tumor have all received more than $100 billion.</a:t>
            </a:r>
          </a:p>
          <a:p>
            <a:pPr algn="just">
              <a:lnSpc>
                <a:spcPct val="97000"/>
              </a:lnSpc>
            </a:pPr>
            <a:endParaRPr lang="en-US" altLang="zh-CN" sz="1400" kern="1600" spc="-20" dirty="0"/>
          </a:p>
          <a:p>
            <a:pPr algn="just">
              <a:lnSpc>
                <a:spcPct val="97000"/>
              </a:lnSpc>
            </a:pPr>
            <a:r>
              <a:rPr lang="en-US" altLang="zh-CN" sz="1400" kern="1600" spc="-20" dirty="0"/>
              <a:t>The disease entity appeared 9 times while the gene entity only 3 times.</a:t>
            </a:r>
          </a:p>
          <a:p>
            <a:pPr algn="just">
              <a:lnSpc>
                <a:spcPct val="97000"/>
              </a:lnSpc>
            </a:pPr>
            <a:endParaRPr lang="en-US" altLang="zh-CN" sz="1400" kern="1600" spc="-20" dirty="0"/>
          </a:p>
          <a:p>
            <a:pPr algn="just">
              <a:lnSpc>
                <a:spcPct val="97000"/>
              </a:lnSpc>
            </a:pPr>
            <a:r>
              <a:rPr lang="en-US" altLang="zh-CN" sz="1400" kern="1600" spc="-20" dirty="0"/>
              <a:t>The study of disease is an area of research that the NIH has always valued and continues to focus on.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1690E4-4E8D-4FF9-AA20-D2B8ACCE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4916"/>
              </p:ext>
            </p:extLst>
          </p:nvPr>
        </p:nvGraphicFramePr>
        <p:xfrm>
          <a:off x="466694" y="940609"/>
          <a:ext cx="4769109" cy="382696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16966">
                  <a:extLst>
                    <a:ext uri="{9D8B030D-6E8A-4147-A177-3AD203B41FA5}">
                      <a16:colId xmlns:a16="http://schemas.microsoft.com/office/drawing/2014/main" val="2416188947"/>
                    </a:ext>
                  </a:extLst>
                </a:gridCol>
                <a:gridCol w="972008">
                  <a:extLst>
                    <a:ext uri="{9D8B030D-6E8A-4147-A177-3AD203B41FA5}">
                      <a16:colId xmlns:a16="http://schemas.microsoft.com/office/drawing/2014/main" val="1512239432"/>
                    </a:ext>
                  </a:extLst>
                </a:gridCol>
                <a:gridCol w="972008">
                  <a:extLst>
                    <a:ext uri="{9D8B030D-6E8A-4147-A177-3AD203B41FA5}">
                      <a16:colId xmlns:a16="http://schemas.microsoft.com/office/drawing/2014/main" val="2919559212"/>
                    </a:ext>
                  </a:extLst>
                </a:gridCol>
                <a:gridCol w="939849">
                  <a:extLst>
                    <a:ext uri="{9D8B030D-6E8A-4147-A177-3AD203B41FA5}">
                      <a16:colId xmlns:a16="http://schemas.microsoft.com/office/drawing/2014/main" val="759392791"/>
                    </a:ext>
                  </a:extLst>
                </a:gridCol>
                <a:gridCol w="1468278">
                  <a:extLst>
                    <a:ext uri="{9D8B030D-6E8A-4147-A177-3AD203B41FA5}">
                      <a16:colId xmlns:a16="http://schemas.microsoft.com/office/drawing/2014/main" val="3950038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ID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Entity ID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Entity Name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Entity Type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Funds (</a:t>
                      </a:r>
                      <a:r>
                        <a:rPr lang="en-US" altLang="zh-CN" sz="900" dirty="0">
                          <a:effectLst/>
                          <a:latin typeface="+mn-lt"/>
                        </a:rPr>
                        <a:t>billion</a:t>
                      </a:r>
                      <a:r>
                        <a:rPr lang="en-US" sz="900" dirty="0">
                          <a:effectLst/>
                          <a:latin typeface="+mn-lt"/>
                        </a:rPr>
                        <a:t>)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9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1009505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Mice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species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183.87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8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2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1272105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HIV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species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165.38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45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106985801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Human immunodeficiency 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127.30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8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4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256225101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Tumor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disease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101.09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10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255268301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Cancer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94.07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4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6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1009005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Mouse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species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93.22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493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7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1011605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Rat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species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66.93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8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8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4168403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Alcohol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drug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62.13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9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323759402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Insulin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gene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51.24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10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1167605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HIV-1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species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48.70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18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258006601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DM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42.71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12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325454802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CD4+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gene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40.97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291977503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Glucose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drug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39.99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9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14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107480901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Breast and</a:t>
                      </a:r>
                      <a:endParaRPr lang="zh-CN" sz="900" dirty="0">
                        <a:effectLst/>
                        <a:latin typeface="+mn-lt"/>
                      </a:endParaRPr>
                    </a:p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epithelial-myoepithelial carcinomas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34.50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816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287734103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Ca2+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drug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28.60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16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107550501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AD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disease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25.93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9559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17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261400701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Obesity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23.81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77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18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267406001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Depression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lt"/>
                        </a:rPr>
                        <a:t>disease</a:t>
                      </a:r>
                      <a:endParaRPr lang="zh-CN" sz="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23.80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76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19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106971701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Bronchial asthma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disease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23.65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C9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43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20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325464002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p32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gene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22.07</a:t>
                      </a:r>
                      <a:endParaRPr lang="zh-CN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8C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3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886" y="861181"/>
            <a:ext cx="67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Analysis of the relationship between research popularity of species entity and government funding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472884" y="1507512"/>
            <a:ext cx="6621252" cy="1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597F74D-6F71-42DE-A1D3-25C137E1EE7F}"/>
              </a:ext>
            </a:extLst>
          </p:cNvPr>
          <p:cNvGrpSpPr/>
          <p:nvPr/>
        </p:nvGrpSpPr>
        <p:grpSpPr>
          <a:xfrm>
            <a:off x="4835831" y="1693023"/>
            <a:ext cx="3452108" cy="2763582"/>
            <a:chOff x="0" y="0"/>
            <a:chExt cx="6912000" cy="553419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81687C4-237A-46A7-864D-325496564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000" cy="276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FBDB453C-06ED-4903-A3C7-3A02978B6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5845147A-EBFC-4D42-AB9B-C7A59F135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67096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08CE41D5-87DB-40A5-B464-674FD8406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2767096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7B18E7AF-B556-4F2E-8157-A453639BCE34}"/>
              </a:ext>
            </a:extLst>
          </p:cNvPr>
          <p:cNvSpPr txBox="1"/>
          <p:nvPr/>
        </p:nvSpPr>
        <p:spPr>
          <a:xfrm>
            <a:off x="705315" y="2279542"/>
            <a:ext cx="3486778" cy="19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7000"/>
              </a:lnSpc>
            </a:pPr>
            <a:r>
              <a:rPr lang="en-US" altLang="zh-CN" sz="1400" spc="-20" dirty="0"/>
              <a:t>In 1988, a small increase in funding is followed by a significant increase in research popularity.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The slopes decrease gradually in the following three years.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Low linearity coefficient leads low interpretability.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33730FC-83CF-4BB5-8F3B-0FC66F3FEAE8}"/>
              </a:ext>
            </a:extLst>
          </p:cNvPr>
          <p:cNvSpPr txBox="1"/>
          <p:nvPr/>
        </p:nvSpPr>
        <p:spPr>
          <a:xfrm>
            <a:off x="5000149" y="4513658"/>
            <a:ext cx="285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of species entity research funding and research popularity in 1988, 1998, 2008 and 2017</a:t>
            </a:r>
          </a:p>
        </p:txBody>
      </p:sp>
    </p:spTree>
    <p:extLst>
      <p:ext uri="{BB962C8B-B14F-4D97-AF65-F5344CB8AC3E}">
        <p14:creationId xmlns:p14="http://schemas.microsoft.com/office/powerpoint/2010/main" val="22524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886" y="861181"/>
            <a:ext cx="67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Analysis of the relationship between research popularity of disease entity and government funding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472884" y="1507512"/>
            <a:ext cx="6621252" cy="1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0">
            <a:extLst>
              <a:ext uri="{FF2B5EF4-FFF2-40B4-BE49-F238E27FC236}">
                <a16:creationId xmlns:a16="http://schemas.microsoft.com/office/drawing/2014/main" id="{7B18E7AF-B556-4F2E-8157-A453639BCE34}"/>
              </a:ext>
            </a:extLst>
          </p:cNvPr>
          <p:cNvSpPr txBox="1"/>
          <p:nvPr/>
        </p:nvSpPr>
        <p:spPr>
          <a:xfrm>
            <a:off x="705315" y="2279542"/>
            <a:ext cx="3486778" cy="19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7000"/>
              </a:lnSpc>
            </a:pPr>
            <a:r>
              <a:rPr lang="en-US" altLang="zh-CN" sz="1400" spc="-20" dirty="0"/>
              <a:t>In 1988, a small increase in funding is followed by a significant increase in research popularity.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The increase in funding amount is greater than the increase in research popularity.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More entities with high funding and low research popularity in 2017.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33730FC-83CF-4BB5-8F3B-0FC66F3FEAE8}"/>
              </a:ext>
            </a:extLst>
          </p:cNvPr>
          <p:cNvSpPr txBox="1"/>
          <p:nvPr/>
        </p:nvSpPr>
        <p:spPr>
          <a:xfrm>
            <a:off x="5000149" y="4513658"/>
            <a:ext cx="285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of disease entity research funding and research popularity in 1988, 1998, 2008 and 2017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6128300-7BE3-4B70-A683-7E249FBE64F1}"/>
              </a:ext>
            </a:extLst>
          </p:cNvPr>
          <p:cNvGrpSpPr>
            <a:grpSpLocks noChangeAspect="1"/>
          </p:cNvGrpSpPr>
          <p:nvPr/>
        </p:nvGrpSpPr>
        <p:grpSpPr>
          <a:xfrm>
            <a:off x="4828792" y="1691805"/>
            <a:ext cx="3449099" cy="2764800"/>
            <a:chOff x="0" y="0"/>
            <a:chExt cx="6912000" cy="5541310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526F015-89AB-4170-A8BA-A5BE81138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991831A4-4A2C-423E-8521-D0F1EBD2E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C38D950C-6F8A-4229-B87E-666D4E49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74214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DA520926-3114-47B3-84E9-40D684B4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2774214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35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886" y="861181"/>
            <a:ext cx="67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Analysis of the relationship between research popularity of gene/protein entity and government funding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472884" y="1507512"/>
            <a:ext cx="6621252" cy="1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0">
            <a:extLst>
              <a:ext uri="{FF2B5EF4-FFF2-40B4-BE49-F238E27FC236}">
                <a16:creationId xmlns:a16="http://schemas.microsoft.com/office/drawing/2014/main" id="{7B18E7AF-B556-4F2E-8157-A453639BCE34}"/>
              </a:ext>
            </a:extLst>
          </p:cNvPr>
          <p:cNvSpPr txBox="1"/>
          <p:nvPr/>
        </p:nvSpPr>
        <p:spPr>
          <a:xfrm>
            <a:off x="705315" y="2279542"/>
            <a:ext cx="3486778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7000"/>
              </a:lnSpc>
            </a:pPr>
            <a:r>
              <a:rPr lang="en-US" altLang="zh-CN" sz="1400" spc="-20" dirty="0"/>
              <a:t>In 1988, the increase in research popularity by a small increase in funding is more significant.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The upper limit of research popularity has declined over time.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33730FC-83CF-4BB5-8F3B-0FC66F3FEAE8}"/>
              </a:ext>
            </a:extLst>
          </p:cNvPr>
          <p:cNvSpPr txBox="1"/>
          <p:nvPr/>
        </p:nvSpPr>
        <p:spPr>
          <a:xfrm>
            <a:off x="5000149" y="4513658"/>
            <a:ext cx="285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of gene entity research funding and research popularity in 1988, 1998, 2008 and 2017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234A86-FE65-43A6-ADAC-2B69E101AB6D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75" y="1695727"/>
            <a:ext cx="3456364" cy="2764800"/>
            <a:chOff x="0" y="0"/>
            <a:chExt cx="6912000" cy="5534193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5909C75-6C86-47B9-8391-D4720CF8C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000" cy="276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B1EAF51F-E2C1-4F33-B3B8-477BC8327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901C8B20-6BCF-44ED-8CB3-64571FD5C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67096"/>
              <a:ext cx="3456000" cy="276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393104D1-83F8-4441-8994-E9C598C7B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2767096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767574"/>
            <a:ext cx="444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886" y="861181"/>
            <a:ext cx="67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Analysis of the relationship between research popularity of drug/chemical entity and government funding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472884" y="1507512"/>
            <a:ext cx="6621252" cy="1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0">
            <a:extLst>
              <a:ext uri="{FF2B5EF4-FFF2-40B4-BE49-F238E27FC236}">
                <a16:creationId xmlns:a16="http://schemas.microsoft.com/office/drawing/2014/main" id="{7B18E7AF-B556-4F2E-8157-A453639BCE34}"/>
              </a:ext>
            </a:extLst>
          </p:cNvPr>
          <p:cNvSpPr txBox="1"/>
          <p:nvPr/>
        </p:nvSpPr>
        <p:spPr>
          <a:xfrm>
            <a:off x="705315" y="2279542"/>
            <a:ext cx="3486778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7000"/>
              </a:lnSpc>
            </a:pPr>
            <a:r>
              <a:rPr lang="en-US" altLang="zh-CN" sz="1400" spc="-20" dirty="0"/>
              <a:t>In 1988, a small increase in funding is followed by a significant increase in research popularity.</a:t>
            </a:r>
          </a:p>
          <a:p>
            <a:pPr algn="just">
              <a:lnSpc>
                <a:spcPct val="97000"/>
              </a:lnSpc>
            </a:pPr>
            <a:endParaRPr lang="en-US" altLang="zh-CN" sz="1400" spc="-20" dirty="0"/>
          </a:p>
          <a:p>
            <a:pPr algn="just">
              <a:lnSpc>
                <a:spcPct val="97000"/>
              </a:lnSpc>
            </a:pPr>
            <a:r>
              <a:rPr lang="en-US" altLang="zh-CN" sz="1400" spc="-20" dirty="0"/>
              <a:t>The upper limit of research popularity has declined over time.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33730FC-83CF-4BB5-8F3B-0FC66F3FEAE8}"/>
              </a:ext>
            </a:extLst>
          </p:cNvPr>
          <p:cNvSpPr txBox="1"/>
          <p:nvPr/>
        </p:nvSpPr>
        <p:spPr>
          <a:xfrm>
            <a:off x="5000149" y="4513658"/>
            <a:ext cx="285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of drug entity research funding and research popularity in 1988, 1998, 2008 and 2017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359638-52D0-4567-86FF-AD7CA3660ADE}"/>
              </a:ext>
            </a:extLst>
          </p:cNvPr>
          <p:cNvGrpSpPr>
            <a:grpSpLocks noChangeAspect="1"/>
          </p:cNvGrpSpPr>
          <p:nvPr/>
        </p:nvGrpSpPr>
        <p:grpSpPr>
          <a:xfrm>
            <a:off x="4834311" y="1691805"/>
            <a:ext cx="3453628" cy="2764800"/>
            <a:chOff x="0" y="0"/>
            <a:chExt cx="6912000" cy="553419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977AD4C-0A83-41DA-89AC-3895DCA01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8CFC71E4-3253-4459-BB73-1545A2B16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0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507B4D58-1579-47C3-A3BB-1904D40AA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67096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B3655FEE-C852-4D75-B6BE-E6F7A8973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000" y="2767096"/>
              <a:ext cx="3456000" cy="27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51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3768131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36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977" y="1385408"/>
            <a:ext cx="364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The field of genetic research is in a period of rapid development, while the field of species research is in a “flat period”.</a:t>
            </a:r>
            <a:endParaRPr lang="en-US" altLang="zh-CN" sz="1400"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3420977" y="3252802"/>
            <a:ext cx="3604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The stimulating effect of government funding on the research popularity is decreasing, which is affected by various factors.</a:t>
            </a:r>
            <a:endParaRPr lang="en-US" altLang="zh-CN" sz="1400" spc="10" dirty="0"/>
          </a:p>
        </p:txBody>
      </p:sp>
      <p:sp>
        <p:nvSpPr>
          <p:cNvPr id="19" name="TextBox 18"/>
          <p:cNvSpPr txBox="1"/>
          <p:nvPr/>
        </p:nvSpPr>
        <p:spPr>
          <a:xfrm>
            <a:off x="3420978" y="2310140"/>
            <a:ext cx="36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Disease research catches NIH’s continuous attention.</a:t>
            </a:r>
            <a:endParaRPr lang="en-US" altLang="zh-CN" sz="1400" spc="10" dirty="0"/>
          </a:p>
        </p:txBody>
      </p:sp>
      <p:grpSp>
        <p:nvGrpSpPr>
          <p:cNvPr id="12294" name="组合 12293"/>
          <p:cNvGrpSpPr/>
          <p:nvPr/>
        </p:nvGrpSpPr>
        <p:grpSpPr>
          <a:xfrm>
            <a:off x="2509252" y="3340257"/>
            <a:ext cx="352426" cy="352426"/>
            <a:chOff x="5117305" y="3444875"/>
            <a:chExt cx="352426" cy="352426"/>
          </a:xfrm>
        </p:grpSpPr>
        <p:sp>
          <p:nvSpPr>
            <p:cNvPr id="12291" name="椭圆 12290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2" name="TextBox 12291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9252" y="2371286"/>
            <a:ext cx="352426" cy="352426"/>
            <a:chOff x="5117305" y="3444875"/>
            <a:chExt cx="352426" cy="352426"/>
          </a:xfrm>
        </p:grpSpPr>
        <p:sp>
          <p:nvSpPr>
            <p:cNvPr id="49" name="椭圆 48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9252" y="1402314"/>
            <a:ext cx="352426" cy="352426"/>
            <a:chOff x="5117305" y="3444875"/>
            <a:chExt cx="352426" cy="352426"/>
          </a:xfrm>
        </p:grpSpPr>
        <p:sp>
          <p:nvSpPr>
            <p:cNvPr id="55" name="椭圆 54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sp>
        <p:nvSpPr>
          <p:cNvPr id="39" name="TextBox 15">
            <a:extLst>
              <a:ext uri="{FF2B5EF4-FFF2-40B4-BE49-F238E27FC236}">
                <a16:creationId xmlns:a16="http://schemas.microsoft.com/office/drawing/2014/main" id="{3AE0964D-63BF-471B-A023-780E9229E320}"/>
              </a:ext>
            </a:extLst>
          </p:cNvPr>
          <p:cNvSpPr txBox="1"/>
          <p:nvPr/>
        </p:nvSpPr>
        <p:spPr>
          <a:xfrm>
            <a:off x="391887" y="861181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Conclusion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A590ED-11CB-4911-9B33-0AC1CACF2979}"/>
              </a:ext>
            </a:extLst>
          </p:cNvPr>
          <p:cNvCxnSpPr>
            <a:cxnSpLocks/>
          </p:cNvCxnSpPr>
          <p:nvPr/>
        </p:nvCxnSpPr>
        <p:spPr>
          <a:xfrm flipV="1">
            <a:off x="457506" y="1233688"/>
            <a:ext cx="1260762" cy="1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">
            <a:extLst>
              <a:ext uri="{FF2B5EF4-FFF2-40B4-BE49-F238E27FC236}">
                <a16:creationId xmlns:a16="http://schemas.microsoft.com/office/drawing/2014/main" id="{E983DE00-29F8-469C-A8C2-7F5C2006CC6F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</p:spTree>
    <p:extLst>
      <p:ext uri="{BB962C8B-B14F-4D97-AF65-F5344CB8AC3E}">
        <p14:creationId xmlns:p14="http://schemas.microsoft.com/office/powerpoint/2010/main" val="26118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37495"/>
            <a:ext cx="1837678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293" y="327520"/>
            <a:ext cx="148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0008" y="1008166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493" y="1117893"/>
            <a:ext cx="260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INTRODUCTION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0193" y="1115226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1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1584" y="1008166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10008" y="1767608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493" y="1877335"/>
            <a:ext cx="392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METHODOLOGY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1381" y="2632889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3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2772" y="2525829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1381" y="3405298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4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42772" y="3298238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89769" y="3298238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5254" y="3407965"/>
            <a:ext cx="328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CONCLUSION AND FUTURE WORK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9769" y="252582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5254" y="2635556"/>
            <a:ext cx="392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PRELIMINARY RESULTS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1381" y="1879709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2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42772" y="1772649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C034F91-0439-4115-A1FC-F2E0E0F7421C}"/>
              </a:ext>
            </a:extLst>
          </p:cNvPr>
          <p:cNvSpPr txBox="1"/>
          <p:nvPr/>
        </p:nvSpPr>
        <p:spPr>
          <a:xfrm>
            <a:off x="2781381" y="4167454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5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6748F9-3FBC-4B52-A484-9741740DC43F}"/>
              </a:ext>
            </a:extLst>
          </p:cNvPr>
          <p:cNvSpPr/>
          <p:nvPr/>
        </p:nvSpPr>
        <p:spPr>
          <a:xfrm>
            <a:off x="2642772" y="4060394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F4249C-6830-479B-BAE6-03951578BFAA}"/>
              </a:ext>
            </a:extLst>
          </p:cNvPr>
          <p:cNvSpPr/>
          <p:nvPr/>
        </p:nvSpPr>
        <p:spPr>
          <a:xfrm>
            <a:off x="3189769" y="4060394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D12C058C-B782-4F4E-9495-337BCAE5C0A8}"/>
              </a:ext>
            </a:extLst>
          </p:cNvPr>
          <p:cNvSpPr txBox="1"/>
          <p:nvPr/>
        </p:nvSpPr>
        <p:spPr>
          <a:xfrm>
            <a:off x="3255254" y="4170121"/>
            <a:ext cx="328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REFERENCES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3768131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36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977" y="1385408"/>
            <a:ext cx="364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Is there any commonality among entities with high funding?</a:t>
            </a:r>
            <a:endParaRPr lang="en-US" altLang="zh-CN" sz="1400"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3420977" y="3292994"/>
            <a:ext cx="360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The impact of other factors (e.g. continuity of government funding) on research popularity.</a:t>
            </a:r>
            <a:endParaRPr lang="en-US" altLang="zh-CN" sz="1400" spc="10" dirty="0"/>
          </a:p>
        </p:txBody>
      </p:sp>
      <p:sp>
        <p:nvSpPr>
          <p:cNvPr id="19" name="TextBox 18"/>
          <p:cNvSpPr txBox="1"/>
          <p:nvPr/>
        </p:nvSpPr>
        <p:spPr>
          <a:xfrm>
            <a:off x="3420978" y="2310140"/>
            <a:ext cx="3604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Is entity-related research with any certain characteristics always more likely to be funded by the government?</a:t>
            </a:r>
            <a:endParaRPr lang="en-US" altLang="zh-CN" sz="1400" spc="10" dirty="0"/>
          </a:p>
        </p:txBody>
      </p:sp>
      <p:grpSp>
        <p:nvGrpSpPr>
          <p:cNvPr id="12294" name="组合 12293"/>
          <p:cNvGrpSpPr/>
          <p:nvPr/>
        </p:nvGrpSpPr>
        <p:grpSpPr>
          <a:xfrm>
            <a:off x="2509252" y="3340257"/>
            <a:ext cx="352426" cy="352426"/>
            <a:chOff x="5117305" y="3444875"/>
            <a:chExt cx="352426" cy="352426"/>
          </a:xfrm>
        </p:grpSpPr>
        <p:sp>
          <p:nvSpPr>
            <p:cNvPr id="12291" name="椭圆 12290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2" name="TextBox 12291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9252" y="2371286"/>
            <a:ext cx="352426" cy="352426"/>
            <a:chOff x="5117305" y="3444875"/>
            <a:chExt cx="352426" cy="352426"/>
          </a:xfrm>
        </p:grpSpPr>
        <p:sp>
          <p:nvSpPr>
            <p:cNvPr id="49" name="椭圆 48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9252" y="1402314"/>
            <a:ext cx="352426" cy="352426"/>
            <a:chOff x="5117305" y="3444875"/>
            <a:chExt cx="352426" cy="352426"/>
          </a:xfrm>
        </p:grpSpPr>
        <p:sp>
          <p:nvSpPr>
            <p:cNvPr id="55" name="椭圆 54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sp>
        <p:nvSpPr>
          <p:cNvPr id="39" name="TextBox 15">
            <a:extLst>
              <a:ext uri="{FF2B5EF4-FFF2-40B4-BE49-F238E27FC236}">
                <a16:creationId xmlns:a16="http://schemas.microsoft.com/office/drawing/2014/main" id="{3AE0964D-63BF-471B-A023-780E9229E320}"/>
              </a:ext>
            </a:extLst>
          </p:cNvPr>
          <p:cNvSpPr txBox="1"/>
          <p:nvPr/>
        </p:nvSpPr>
        <p:spPr>
          <a:xfrm>
            <a:off x="391886" y="861181"/>
            <a:ext cx="17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Future work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A590ED-11CB-4911-9B33-0AC1CACF2979}"/>
              </a:ext>
            </a:extLst>
          </p:cNvPr>
          <p:cNvCxnSpPr>
            <a:cxnSpLocks/>
          </p:cNvCxnSpPr>
          <p:nvPr/>
        </p:nvCxnSpPr>
        <p:spPr>
          <a:xfrm flipV="1">
            <a:off x="457506" y="1235651"/>
            <a:ext cx="13311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25917528-1AEA-4818-AC45-C440FF9E2C14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</p:spTree>
    <p:extLst>
      <p:ext uri="{BB962C8B-B14F-4D97-AF65-F5344CB8AC3E}">
        <p14:creationId xmlns:p14="http://schemas.microsoft.com/office/powerpoint/2010/main" val="27056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1788606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170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25917528-1AEA-4818-AC45-C440FF9E2C14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FD32C6-000B-481E-9970-4B4817F4158B}"/>
              </a:ext>
            </a:extLst>
          </p:cNvPr>
          <p:cNvSpPr/>
          <p:nvPr/>
        </p:nvSpPr>
        <p:spPr>
          <a:xfrm>
            <a:off x="1098343" y="859214"/>
            <a:ext cx="71895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[1] Nicolas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Fiorini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,,Kathi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Canese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Grisha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Starchenko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, et al., 2018. Best match: new relevance search for PubMed. PLOS Biology 16, 8 (Aug, 2018), e2005343. DOI: https://doi.org/10.1371/journal.pbio.2005343.</a:t>
            </a:r>
          </a:p>
          <a:p>
            <a:pPr algn="just"/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[2] Yuan Xu,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Yanqiu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 Ge,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Qiang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, Wang, et al., 2018. Medical Name Entity Recognition and Application in Chinese Admission Record of Stroke Patients Based on CRF and RUTA rule. Journal of Sun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Yat-sen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 University (Medical Sciences) 39, 3 (May, 2018), 455-462.</a:t>
            </a:r>
          </a:p>
          <a:p>
            <a:pPr algn="just"/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Xiuyan</a:t>
            </a:r>
            <a:r>
              <a:rPr lang="en-US" altLang="zh-CN" sz="1400" dirty="0">
                <a:ea typeface="Calibri" panose="020F0502020204030204" pitchFamily="34" charset="0"/>
                <a:cs typeface="Times New Roman" panose="02020603050405020304" pitchFamily="18" charset="0"/>
              </a:rPr>
              <a:t> Wang, Lei Cui, 2013. Extract Semantic Relations Between Biomedical Entities Applied Hybrid Method. New Technology of Library and Information Service 29, 3 (Mar, 2013), 77-82.</a:t>
            </a:r>
          </a:p>
          <a:p>
            <a:pPr algn="just"/>
            <a:r>
              <a:rPr lang="en-US" altLang="zh-CN" sz="1400" dirty="0"/>
              <a:t>[4] Jacob Devlin, Ming-Wei Chang, Kenton Lee, et al., 2018. Bert: Pre-training of Deep Bidirectional Transformers for Language Understanding. arXiv:1810.04805. Retrieved from https://arxiv.org/abs/1810.04805.</a:t>
            </a:r>
          </a:p>
          <a:p>
            <a:pPr algn="just"/>
            <a:r>
              <a:rPr lang="en-US" altLang="zh-CN" sz="1400" dirty="0"/>
              <a:t>[5] </a:t>
            </a:r>
            <a:r>
              <a:rPr lang="en-US" altLang="zh-CN" sz="1400" dirty="0" err="1"/>
              <a:t>Donghyeon</a:t>
            </a:r>
            <a:r>
              <a:rPr lang="en-US" altLang="zh-CN" sz="1400" dirty="0"/>
              <a:t> Kim, </a:t>
            </a:r>
            <a:r>
              <a:rPr lang="en-US" altLang="zh-CN" sz="1400" dirty="0" err="1"/>
              <a:t>Jinhyuk</a:t>
            </a:r>
            <a:r>
              <a:rPr lang="en-US" altLang="zh-CN" sz="1400" dirty="0"/>
              <a:t> Lee, Chan Ho So, et al., 2019. A neural named entity recognition and multi-type normalization tool for biomedical text mining. IEEE Access 7, (Jan 2019), 73729–73740. DOI: https://doi.org/10.1109/ACCESS.2019.2920708.</a:t>
            </a:r>
          </a:p>
          <a:p>
            <a:pPr algn="just"/>
            <a:r>
              <a:rPr lang="en-US" altLang="zh-CN" sz="1400" dirty="0"/>
              <a:t>[6] Jian Xu, </a:t>
            </a:r>
            <a:r>
              <a:rPr lang="en-US" altLang="zh-CN" sz="1400" dirty="0" err="1"/>
              <a:t>Sunkyu</a:t>
            </a:r>
            <a:r>
              <a:rPr lang="en-US" altLang="zh-CN" sz="1400" dirty="0"/>
              <a:t> Kim, Min Song, et al., 2020. Building a PubMed knowledge graph. Scientific Data 7, 1 (Jun, 2020). 1-15. doi:10.1038/s41597-020-0543-2. </a:t>
            </a:r>
          </a:p>
        </p:txBody>
      </p:sp>
    </p:spTree>
    <p:extLst>
      <p:ext uri="{BB962C8B-B14F-4D97-AF65-F5344CB8AC3E}">
        <p14:creationId xmlns:p14="http://schemas.microsoft.com/office/powerpoint/2010/main" val="34845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1151875"/>
            <a:ext cx="3823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2E4860"/>
                </a:solidFill>
              </a:rPr>
              <a:t>Thank you!</a:t>
            </a:r>
            <a:endParaRPr lang="zh-CN" altLang="en-US" sz="6000" b="1" dirty="0">
              <a:solidFill>
                <a:srgbClr val="2E48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975" y="3215943"/>
            <a:ext cx="4600575" cy="0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2925" y="112043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2925" y="419515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http://news.51edu.com/uploadfile/2015/1221/20151221053143376.png">
            <a:extLst>
              <a:ext uri="{FF2B5EF4-FFF2-40B4-BE49-F238E27FC236}">
                <a16:creationId xmlns:a16="http://schemas.microsoft.com/office/drawing/2014/main" id="{DD07093F-F2AA-44B1-8819-105070D91CF8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41" y="127962"/>
            <a:ext cx="1210150" cy="117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8C68F389-4DCD-46BA-9C24-73289AB1B30D}"/>
              </a:ext>
            </a:extLst>
          </p:cNvPr>
          <p:cNvSpPr txBox="1"/>
          <p:nvPr/>
        </p:nvSpPr>
        <p:spPr>
          <a:xfrm>
            <a:off x="486570" y="3373781"/>
            <a:ext cx="29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Fang Tan, Siting Yang, </a:t>
            </a:r>
            <a:r>
              <a:rPr lang="en-US" altLang="zh-CN" sz="1000" b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Xiaoyan</a:t>
            </a:r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Wu, Jian Xu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F0A77580-DAED-44A1-B00A-4AAC45D76752}"/>
              </a:ext>
            </a:extLst>
          </p:cNvPr>
          <p:cNvSpPr txBox="1"/>
          <p:nvPr/>
        </p:nvSpPr>
        <p:spPr>
          <a:xfrm>
            <a:off x="486569" y="3936006"/>
            <a:ext cx="408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Information Management, Sun </a:t>
            </a:r>
            <a:r>
              <a:rPr lang="en-US" altLang="zh-CN" sz="1000" i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</a:t>
            </a:r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-Sen University </a:t>
            </a:r>
            <a:endParaRPr lang="zh-CN" altLang="en-US" sz="1000" i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C43D-62C1-457F-9F86-0EA3D7FCD2A9}"/>
              </a:ext>
            </a:extLst>
          </p:cNvPr>
          <p:cNvSpPr/>
          <p:nvPr/>
        </p:nvSpPr>
        <p:spPr>
          <a:xfrm>
            <a:off x="486569" y="363933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cathytf@163.com</a:t>
            </a:r>
            <a:endParaRPr lang="zh-CN" altLang="en-US" sz="12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2456" y="1286981"/>
            <a:ext cx="1672720" cy="242085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63069" y="1224927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Background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968065" y="1717666"/>
            <a:ext cx="3379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3070" y="1971277"/>
            <a:ext cx="3548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A dramatic increase in the number of biomedical literatures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The federal government plays an important role in the development of scientific research.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37CDDF84-F5DA-4CFE-B8C9-54BC26B5E92E}"/>
              </a:ext>
            </a:extLst>
          </p:cNvPr>
          <p:cNvSpPr>
            <a:spLocks noEditPoints="1"/>
          </p:cNvSpPr>
          <p:nvPr/>
        </p:nvSpPr>
        <p:spPr bwMode="auto">
          <a:xfrm>
            <a:off x="2288307" y="2275673"/>
            <a:ext cx="561018" cy="443472"/>
          </a:xfrm>
          <a:custGeom>
            <a:avLst/>
            <a:gdLst>
              <a:gd name="T0" fmla="*/ 289425063 w 48"/>
              <a:gd name="T1" fmla="*/ 336646253 h 38"/>
              <a:gd name="T2" fmla="*/ 0 w 48"/>
              <a:gd name="T3" fmla="*/ 288552940 h 38"/>
              <a:gd name="T4" fmla="*/ 48235195 w 48"/>
              <a:gd name="T5" fmla="*/ 0 h 38"/>
              <a:gd name="T6" fmla="*/ 337660258 w 48"/>
              <a:gd name="T7" fmla="*/ 48093313 h 38"/>
              <a:gd name="T8" fmla="*/ 337660258 w 48"/>
              <a:gd name="T9" fmla="*/ 817572443 h 38"/>
              <a:gd name="T10" fmla="*/ 48235195 w 48"/>
              <a:gd name="T11" fmla="*/ 865665755 h 38"/>
              <a:gd name="T12" fmla="*/ 0 w 48"/>
              <a:gd name="T13" fmla="*/ 577105880 h 38"/>
              <a:gd name="T14" fmla="*/ 289425063 w 48"/>
              <a:gd name="T15" fmla="*/ 529019503 h 38"/>
              <a:gd name="T16" fmla="*/ 337660258 w 48"/>
              <a:gd name="T17" fmla="*/ 817572443 h 38"/>
              <a:gd name="T18" fmla="*/ 289425063 w 48"/>
              <a:gd name="T19" fmla="*/ 1346585011 h 38"/>
              <a:gd name="T20" fmla="*/ 0 w 48"/>
              <a:gd name="T21" fmla="*/ 1298491698 h 38"/>
              <a:gd name="T22" fmla="*/ 48235195 w 48"/>
              <a:gd name="T23" fmla="*/ 1009938758 h 38"/>
              <a:gd name="T24" fmla="*/ 337660258 w 48"/>
              <a:gd name="T25" fmla="*/ 1058032070 h 38"/>
              <a:gd name="T26" fmla="*/ 337660258 w 48"/>
              <a:gd name="T27" fmla="*/ 1779417888 h 38"/>
              <a:gd name="T28" fmla="*/ 48235195 w 48"/>
              <a:gd name="T29" fmla="*/ 1827511201 h 38"/>
              <a:gd name="T30" fmla="*/ 0 w 48"/>
              <a:gd name="T31" fmla="*/ 1538958261 h 38"/>
              <a:gd name="T32" fmla="*/ 289425063 w 48"/>
              <a:gd name="T33" fmla="*/ 1490864948 h 38"/>
              <a:gd name="T34" fmla="*/ 337660258 w 48"/>
              <a:gd name="T35" fmla="*/ 1779417888 h 38"/>
              <a:gd name="T36" fmla="*/ 2147483646 w 48"/>
              <a:gd name="T37" fmla="*/ 336646253 h 38"/>
              <a:gd name="T38" fmla="*/ 482372789 w 48"/>
              <a:gd name="T39" fmla="*/ 288552940 h 38"/>
              <a:gd name="T40" fmla="*/ 530607984 w 48"/>
              <a:gd name="T41" fmla="*/ 0 h 38"/>
              <a:gd name="T42" fmla="*/ 2147483646 w 48"/>
              <a:gd name="T43" fmla="*/ 48093313 h 38"/>
              <a:gd name="T44" fmla="*/ 2147483646 w 48"/>
              <a:gd name="T45" fmla="*/ 817572443 h 38"/>
              <a:gd name="T46" fmla="*/ 530607984 w 48"/>
              <a:gd name="T47" fmla="*/ 865665755 h 38"/>
              <a:gd name="T48" fmla="*/ 482372789 w 48"/>
              <a:gd name="T49" fmla="*/ 577105880 h 38"/>
              <a:gd name="T50" fmla="*/ 2147483646 w 48"/>
              <a:gd name="T51" fmla="*/ 529019503 h 38"/>
              <a:gd name="T52" fmla="*/ 2147483646 w 48"/>
              <a:gd name="T53" fmla="*/ 817572443 h 38"/>
              <a:gd name="T54" fmla="*/ 2147483646 w 48"/>
              <a:gd name="T55" fmla="*/ 1346585011 h 38"/>
              <a:gd name="T56" fmla="*/ 482372789 w 48"/>
              <a:gd name="T57" fmla="*/ 1298491698 h 38"/>
              <a:gd name="T58" fmla="*/ 530607984 w 48"/>
              <a:gd name="T59" fmla="*/ 1009938758 h 38"/>
              <a:gd name="T60" fmla="*/ 2147483646 w 48"/>
              <a:gd name="T61" fmla="*/ 1058032070 h 38"/>
              <a:gd name="T62" fmla="*/ 2147483646 w 48"/>
              <a:gd name="T63" fmla="*/ 1779417888 h 38"/>
              <a:gd name="T64" fmla="*/ 530607984 w 48"/>
              <a:gd name="T65" fmla="*/ 1827511201 h 38"/>
              <a:gd name="T66" fmla="*/ 482372789 w 48"/>
              <a:gd name="T67" fmla="*/ 1538958261 h 38"/>
              <a:gd name="T68" fmla="*/ 2147483646 w 48"/>
              <a:gd name="T69" fmla="*/ 1490864948 h 38"/>
              <a:gd name="T70" fmla="*/ 2147483646 w 48"/>
              <a:gd name="T71" fmla="*/ 1779417888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7" y="6"/>
                </a:moveTo>
                <a:cubicBezTo>
                  <a:pt x="7" y="7"/>
                  <a:pt x="6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  <a:moveTo>
                  <a:pt x="7" y="17"/>
                </a:moveTo>
                <a:cubicBezTo>
                  <a:pt x="7" y="17"/>
                  <a:pt x="6" y="18"/>
                  <a:pt x="6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2"/>
                </a:cubicBezTo>
                <a:lnTo>
                  <a:pt x="7" y="17"/>
                </a:lnTo>
                <a:close/>
                <a:moveTo>
                  <a:pt x="7" y="27"/>
                </a:moveTo>
                <a:cubicBezTo>
                  <a:pt x="7" y="28"/>
                  <a:pt x="6" y="28"/>
                  <a:pt x="6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1"/>
                  <a:pt x="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2"/>
                </a:cubicBezTo>
                <a:lnTo>
                  <a:pt x="7" y="27"/>
                </a:lnTo>
                <a:close/>
                <a:moveTo>
                  <a:pt x="7" y="37"/>
                </a:moveTo>
                <a:cubicBezTo>
                  <a:pt x="7" y="38"/>
                  <a:pt x="6" y="38"/>
                  <a:pt x="6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7" y="32"/>
                  <a:pt x="7" y="32"/>
                </a:cubicBezTo>
                <a:lnTo>
                  <a:pt x="7" y="37"/>
                </a:lnTo>
                <a:close/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0" y="17"/>
                  <a:pt x="10" y="17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1"/>
                  <a:pt x="11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7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1"/>
                  <a:pt x="1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 dirty="0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ECBBAB92-D1BF-47C8-9E61-465905E1D523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</p:spTree>
    <p:extLst>
      <p:ext uri="{BB962C8B-B14F-4D97-AF65-F5344CB8AC3E}">
        <p14:creationId xmlns:p14="http://schemas.microsoft.com/office/powerpoint/2010/main" val="12004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2456" y="1003620"/>
            <a:ext cx="1672720" cy="294635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63069" y="941566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Present Study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968065" y="1434305"/>
            <a:ext cx="3723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3070" y="1687916"/>
            <a:ext cx="3828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identification and classification of named entities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extraction of entity relationships 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the relationship between some indicators of research achievements (e.g. quantity and citation) and funding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4" name="稻壳儿小白白(http://dwz.cn/Wu2UP)">
            <a:extLst>
              <a:ext uri="{FF2B5EF4-FFF2-40B4-BE49-F238E27FC236}">
                <a16:creationId xmlns:a16="http://schemas.microsoft.com/office/drawing/2014/main" id="{EB6E3608-06A4-4C49-9F1C-A524AA2C549E}"/>
              </a:ext>
            </a:extLst>
          </p:cNvPr>
          <p:cNvSpPr>
            <a:spLocks noEditPoints="1"/>
          </p:cNvSpPr>
          <p:nvPr/>
        </p:nvSpPr>
        <p:spPr bwMode="auto">
          <a:xfrm>
            <a:off x="2261382" y="2223660"/>
            <a:ext cx="614867" cy="495219"/>
          </a:xfrm>
          <a:custGeom>
            <a:avLst/>
            <a:gdLst>
              <a:gd name="T0" fmla="*/ 371777361 w 116"/>
              <a:gd name="T1" fmla="*/ 139305784 h 94"/>
              <a:gd name="T2" fmla="*/ 0 w 116"/>
              <a:gd name="T3" fmla="*/ 0 h 94"/>
              <a:gd name="T4" fmla="*/ 0 w 116"/>
              <a:gd name="T5" fmla="*/ 506566258 h 94"/>
              <a:gd name="T6" fmla="*/ 19228903 w 116"/>
              <a:gd name="T7" fmla="*/ 506566258 h 94"/>
              <a:gd name="T8" fmla="*/ 44868285 w 116"/>
              <a:gd name="T9" fmla="*/ 506566258 h 94"/>
              <a:gd name="T10" fmla="*/ 44868285 w 116"/>
              <a:gd name="T11" fmla="*/ 550889453 h 94"/>
              <a:gd name="T12" fmla="*/ 326906544 w 116"/>
              <a:gd name="T13" fmla="*/ 595215164 h 94"/>
              <a:gd name="T14" fmla="*/ 416645645 w 116"/>
              <a:gd name="T15" fmla="*/ 595215164 h 94"/>
              <a:gd name="T16" fmla="*/ 698683905 w 116"/>
              <a:gd name="T17" fmla="*/ 550889453 h 94"/>
              <a:gd name="T18" fmla="*/ 698683905 w 116"/>
              <a:gd name="T19" fmla="*/ 506566258 h 94"/>
              <a:gd name="T20" fmla="*/ 717912808 w 116"/>
              <a:gd name="T21" fmla="*/ 506566258 h 94"/>
              <a:gd name="T22" fmla="*/ 743552189 w 116"/>
              <a:gd name="T23" fmla="*/ 506566258 h 94"/>
              <a:gd name="T24" fmla="*/ 743552189 w 116"/>
              <a:gd name="T25" fmla="*/ 0 h 94"/>
              <a:gd name="T26" fmla="*/ 371777361 w 116"/>
              <a:gd name="T27" fmla="*/ 139305784 h 94"/>
              <a:gd name="T28" fmla="*/ 326906544 w 116"/>
              <a:gd name="T29" fmla="*/ 481236561 h 94"/>
              <a:gd name="T30" fmla="*/ 44868285 w 116"/>
              <a:gd name="T31" fmla="*/ 436913366 h 94"/>
              <a:gd name="T32" fmla="*/ 44868285 w 116"/>
              <a:gd name="T33" fmla="*/ 44325711 h 94"/>
              <a:gd name="T34" fmla="*/ 108968004 w 116"/>
              <a:gd name="T35" fmla="*/ 44325711 h 94"/>
              <a:gd name="T36" fmla="*/ 121788961 w 116"/>
              <a:gd name="T37" fmla="*/ 50656877 h 94"/>
              <a:gd name="T38" fmla="*/ 121788961 w 116"/>
              <a:gd name="T39" fmla="*/ 50656877 h 94"/>
              <a:gd name="T40" fmla="*/ 320496066 w 116"/>
              <a:gd name="T41" fmla="*/ 126640935 h 94"/>
              <a:gd name="T42" fmla="*/ 326906544 w 116"/>
              <a:gd name="T43" fmla="*/ 139305784 h 94"/>
              <a:gd name="T44" fmla="*/ 326906544 w 116"/>
              <a:gd name="T45" fmla="*/ 481236561 h 94"/>
              <a:gd name="T46" fmla="*/ 698683905 w 116"/>
              <a:gd name="T47" fmla="*/ 436913366 h 94"/>
              <a:gd name="T48" fmla="*/ 416645645 w 116"/>
              <a:gd name="T49" fmla="*/ 481236561 h 94"/>
              <a:gd name="T50" fmla="*/ 416645645 w 116"/>
              <a:gd name="T51" fmla="*/ 139305784 h 94"/>
              <a:gd name="T52" fmla="*/ 698683905 w 116"/>
              <a:gd name="T53" fmla="*/ 44325711 h 94"/>
              <a:gd name="T54" fmla="*/ 698683905 w 116"/>
              <a:gd name="T55" fmla="*/ 436913366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稻壳儿小白白(http://dwz.cn/Wu2UP)">
            <a:extLst>
              <a:ext uri="{FF2B5EF4-FFF2-40B4-BE49-F238E27FC236}">
                <a16:creationId xmlns:a16="http://schemas.microsoft.com/office/drawing/2014/main" id="{D7C4A3AE-920F-4FE5-8199-2EA278BFD8A0}"/>
              </a:ext>
            </a:extLst>
          </p:cNvPr>
          <p:cNvSpPr>
            <a:spLocks noEditPoints="1"/>
          </p:cNvSpPr>
          <p:nvPr/>
        </p:nvSpPr>
        <p:spPr bwMode="auto">
          <a:xfrm>
            <a:off x="1531649" y="4213462"/>
            <a:ext cx="166688" cy="236538"/>
          </a:xfrm>
          <a:custGeom>
            <a:avLst/>
            <a:gdLst>
              <a:gd name="T0" fmla="*/ 844661436 w 25"/>
              <a:gd name="T1" fmla="*/ 867797098 h 35"/>
              <a:gd name="T2" fmla="*/ 711291034 w 25"/>
              <a:gd name="T3" fmla="*/ 1050492291 h 35"/>
              <a:gd name="T4" fmla="*/ 666838678 w 25"/>
              <a:gd name="T5" fmla="*/ 1096164400 h 35"/>
              <a:gd name="T6" fmla="*/ 400104540 w 25"/>
              <a:gd name="T7" fmla="*/ 1096164400 h 35"/>
              <a:gd name="T8" fmla="*/ 355645517 w 25"/>
              <a:gd name="T9" fmla="*/ 1050492291 h 35"/>
              <a:gd name="T10" fmla="*/ 355645517 w 25"/>
              <a:gd name="T11" fmla="*/ 1004820182 h 35"/>
              <a:gd name="T12" fmla="*/ 577927299 w 25"/>
              <a:gd name="T13" fmla="*/ 685101905 h 35"/>
              <a:gd name="T14" fmla="*/ 711291034 w 25"/>
              <a:gd name="T15" fmla="*/ 502413470 h 35"/>
              <a:gd name="T16" fmla="*/ 533468275 w 25"/>
              <a:gd name="T17" fmla="*/ 365390386 h 35"/>
              <a:gd name="T18" fmla="*/ 400104540 w 25"/>
              <a:gd name="T19" fmla="*/ 411062495 h 35"/>
              <a:gd name="T20" fmla="*/ 266734138 w 25"/>
              <a:gd name="T21" fmla="*/ 548085579 h 35"/>
              <a:gd name="T22" fmla="*/ 266734138 w 25"/>
              <a:gd name="T23" fmla="*/ 548085579 h 35"/>
              <a:gd name="T24" fmla="*/ 222281782 w 25"/>
              <a:gd name="T25" fmla="*/ 548085579 h 35"/>
              <a:gd name="T26" fmla="*/ 0 w 25"/>
              <a:gd name="T27" fmla="*/ 411062495 h 35"/>
              <a:gd name="T28" fmla="*/ 0 w 25"/>
              <a:gd name="T29" fmla="*/ 319718277 h 35"/>
              <a:gd name="T30" fmla="*/ 577927299 w 25"/>
              <a:gd name="T31" fmla="*/ 0 h 35"/>
              <a:gd name="T32" fmla="*/ 1111395574 w 25"/>
              <a:gd name="T33" fmla="*/ 502413470 h 35"/>
              <a:gd name="T34" fmla="*/ 844661436 w 25"/>
              <a:gd name="T35" fmla="*/ 867797098 h 35"/>
              <a:gd name="T36" fmla="*/ 711291034 w 25"/>
              <a:gd name="T37" fmla="*/ 1552905761 h 35"/>
              <a:gd name="T38" fmla="*/ 666838678 w 25"/>
              <a:gd name="T39" fmla="*/ 1598577870 h 35"/>
              <a:gd name="T40" fmla="*/ 400104540 w 25"/>
              <a:gd name="T41" fmla="*/ 1598577870 h 35"/>
              <a:gd name="T42" fmla="*/ 355645517 w 25"/>
              <a:gd name="T43" fmla="*/ 1552905761 h 35"/>
              <a:gd name="T44" fmla="*/ 355645517 w 25"/>
              <a:gd name="T45" fmla="*/ 1233187484 h 35"/>
              <a:gd name="T46" fmla="*/ 400104540 w 25"/>
              <a:gd name="T47" fmla="*/ 1187515375 h 35"/>
              <a:gd name="T48" fmla="*/ 666838678 w 25"/>
              <a:gd name="T49" fmla="*/ 1187515375 h 35"/>
              <a:gd name="T50" fmla="*/ 711291034 w 25"/>
              <a:gd name="T51" fmla="*/ 1233187484 h 35"/>
              <a:gd name="T52" fmla="*/ 711291034 w 25"/>
              <a:gd name="T53" fmla="*/ 1552905761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rgbClr val="F8C937"/>
          </a:solidFill>
          <a:ln>
            <a:noFill/>
          </a:ln>
          <a:extLst/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1AB68490-9189-41E0-A9AA-8A96BAA49536}"/>
              </a:ext>
            </a:extLst>
          </p:cNvPr>
          <p:cNvSpPr txBox="1"/>
          <p:nvPr/>
        </p:nvSpPr>
        <p:spPr>
          <a:xfrm>
            <a:off x="1811349" y="4112214"/>
            <a:ext cx="611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1600" dirty="0">
                <a:solidFill>
                  <a:srgbClr val="FF0000"/>
                </a:solidFill>
              </a:rPr>
              <a:t>Severe studies explore the impact of funding on scientific research in different fields on entity level.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DC81F04-22CE-435B-9D8B-E5CAD3CC16B8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</p:spTree>
    <p:extLst>
      <p:ext uri="{BB962C8B-B14F-4D97-AF65-F5344CB8AC3E}">
        <p14:creationId xmlns:p14="http://schemas.microsoft.com/office/powerpoint/2010/main" val="24458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1682" y="1194033"/>
            <a:ext cx="1672720" cy="314513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02295" y="1080517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Purpose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807291" y="1573256"/>
            <a:ext cx="3879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2296" y="1621277"/>
            <a:ext cx="4061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The trends in scientific research in different subfields of biomedical field are unclear.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The impact of funding on  the development of biomedical research in different fields is unclear.</a:t>
            </a:r>
          </a:p>
          <a:p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We study the effect of funding on the promotion of biomedical research in different fields.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06D886-54A6-4221-A99D-CF002F4B5E11}"/>
              </a:ext>
            </a:extLst>
          </p:cNvPr>
          <p:cNvGrpSpPr/>
          <p:nvPr/>
        </p:nvGrpSpPr>
        <p:grpSpPr>
          <a:xfrm>
            <a:off x="2219923" y="2492758"/>
            <a:ext cx="376238" cy="547686"/>
            <a:chOff x="1635918" y="1621632"/>
            <a:chExt cx="376238" cy="547686"/>
          </a:xfrm>
        </p:grpSpPr>
        <p:sp>
          <p:nvSpPr>
            <p:cNvPr id="20" name="椭圆 27">
              <a:extLst>
                <a:ext uri="{FF2B5EF4-FFF2-40B4-BE49-F238E27FC236}">
                  <a16:creationId xmlns:a16="http://schemas.microsoft.com/office/drawing/2014/main" id="{E996C597-466D-4113-9FD6-D6ECCC8A5D28}"/>
                </a:ext>
              </a:extLst>
            </p:cNvPr>
            <p:cNvSpPr/>
            <p:nvPr/>
          </p:nvSpPr>
          <p:spPr>
            <a:xfrm>
              <a:off x="1635918" y="1621632"/>
              <a:ext cx="376238" cy="342901"/>
            </a:xfrm>
            <a:custGeom>
              <a:avLst/>
              <a:gdLst/>
              <a:ahLst/>
              <a:cxnLst/>
              <a:rect l="l" t="t" r="r" b="b"/>
              <a:pathLst>
                <a:path w="376238" h="342901">
                  <a:moveTo>
                    <a:pt x="188119" y="0"/>
                  </a:moveTo>
                  <a:cubicBezTo>
                    <a:pt x="292014" y="0"/>
                    <a:pt x="376238" y="84224"/>
                    <a:pt x="376238" y="188119"/>
                  </a:cubicBezTo>
                  <a:cubicBezTo>
                    <a:pt x="376238" y="254148"/>
                    <a:pt x="342219" y="312232"/>
                    <a:pt x="288862" y="342901"/>
                  </a:cubicBezTo>
                  <a:lnTo>
                    <a:pt x="87376" y="342901"/>
                  </a:lnTo>
                  <a:cubicBezTo>
                    <a:pt x="34019" y="312232"/>
                    <a:pt x="0" y="254148"/>
                    <a:pt x="0" y="188119"/>
                  </a:cubicBezTo>
                  <a:cubicBezTo>
                    <a:pt x="0" y="84224"/>
                    <a:pt x="84224" y="0"/>
                    <a:pt x="188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B45563A-D1A9-4050-B0FC-C9210971AF22}"/>
                </a:ext>
              </a:extLst>
            </p:cNvPr>
            <p:cNvCxnSpPr/>
            <p:nvPr/>
          </p:nvCxnSpPr>
          <p:spPr>
            <a:xfrm flipH="1" flipV="1">
              <a:off x="1769269" y="1814512"/>
              <a:ext cx="54768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B4AF5A9-1C29-4B36-A070-B84165AF53C9}"/>
                </a:ext>
              </a:extLst>
            </p:cNvPr>
            <p:cNvCxnSpPr/>
            <p:nvPr/>
          </p:nvCxnSpPr>
          <p:spPr>
            <a:xfrm flipV="1">
              <a:off x="1824037" y="1809750"/>
              <a:ext cx="50007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9218">
              <a:extLst>
                <a:ext uri="{FF2B5EF4-FFF2-40B4-BE49-F238E27FC236}">
                  <a16:creationId xmlns:a16="http://schemas.microsoft.com/office/drawing/2014/main" id="{F4279946-4733-41B0-8E6F-FE5032ACA318}"/>
                </a:ext>
              </a:extLst>
            </p:cNvPr>
            <p:cNvSpPr/>
            <p:nvPr/>
          </p:nvSpPr>
          <p:spPr>
            <a:xfrm>
              <a:off x="1692411" y="1978818"/>
              <a:ext cx="262239" cy="169069"/>
            </a:xfrm>
            <a:custGeom>
              <a:avLst/>
              <a:gdLst>
                <a:gd name="connsiteX0" fmla="*/ 0 w 257174"/>
                <a:gd name="connsiteY0" fmla="*/ 54769 h 185738"/>
                <a:gd name="connsiteX1" fmla="*/ 54769 w 257174"/>
                <a:gd name="connsiteY1" fmla="*/ 0 h 185738"/>
                <a:gd name="connsiteX2" fmla="*/ 202405 w 257174"/>
                <a:gd name="connsiteY2" fmla="*/ 0 h 185738"/>
                <a:gd name="connsiteX3" fmla="*/ 257174 w 257174"/>
                <a:gd name="connsiteY3" fmla="*/ 54769 h 185738"/>
                <a:gd name="connsiteX4" fmla="*/ 257174 w 257174"/>
                <a:gd name="connsiteY4" fmla="*/ 130969 h 185738"/>
                <a:gd name="connsiteX5" fmla="*/ 202405 w 257174"/>
                <a:gd name="connsiteY5" fmla="*/ 185738 h 185738"/>
                <a:gd name="connsiteX6" fmla="*/ 54769 w 257174"/>
                <a:gd name="connsiteY6" fmla="*/ 185738 h 185738"/>
                <a:gd name="connsiteX7" fmla="*/ 0 w 257174"/>
                <a:gd name="connsiteY7" fmla="*/ 130969 h 185738"/>
                <a:gd name="connsiteX8" fmla="*/ 0 w 257174"/>
                <a:gd name="connsiteY8" fmla="*/ 54769 h 185738"/>
                <a:gd name="connsiteX0" fmla="*/ 0 w 259200"/>
                <a:gd name="connsiteY0" fmla="*/ 54769 h 185738"/>
                <a:gd name="connsiteX1" fmla="*/ 54769 w 259200"/>
                <a:gd name="connsiteY1" fmla="*/ 0 h 185738"/>
                <a:gd name="connsiteX2" fmla="*/ 238124 w 259200"/>
                <a:gd name="connsiteY2" fmla="*/ 0 h 185738"/>
                <a:gd name="connsiteX3" fmla="*/ 257174 w 259200"/>
                <a:gd name="connsiteY3" fmla="*/ 54769 h 185738"/>
                <a:gd name="connsiteX4" fmla="*/ 257174 w 259200"/>
                <a:gd name="connsiteY4" fmla="*/ 130969 h 185738"/>
                <a:gd name="connsiteX5" fmla="*/ 202405 w 259200"/>
                <a:gd name="connsiteY5" fmla="*/ 185738 h 185738"/>
                <a:gd name="connsiteX6" fmla="*/ 54769 w 259200"/>
                <a:gd name="connsiteY6" fmla="*/ 185738 h 185738"/>
                <a:gd name="connsiteX7" fmla="*/ 0 w 259200"/>
                <a:gd name="connsiteY7" fmla="*/ 130969 h 185738"/>
                <a:gd name="connsiteX8" fmla="*/ 0 w 259200"/>
                <a:gd name="connsiteY8" fmla="*/ 54769 h 185738"/>
                <a:gd name="connsiteX0" fmla="*/ 3039 w 262239"/>
                <a:gd name="connsiteY0" fmla="*/ 54769 h 185738"/>
                <a:gd name="connsiteX1" fmla="*/ 19708 w 262239"/>
                <a:gd name="connsiteY1" fmla="*/ 0 h 185738"/>
                <a:gd name="connsiteX2" fmla="*/ 241163 w 262239"/>
                <a:gd name="connsiteY2" fmla="*/ 0 h 185738"/>
                <a:gd name="connsiteX3" fmla="*/ 260213 w 262239"/>
                <a:gd name="connsiteY3" fmla="*/ 54769 h 185738"/>
                <a:gd name="connsiteX4" fmla="*/ 260213 w 262239"/>
                <a:gd name="connsiteY4" fmla="*/ 130969 h 185738"/>
                <a:gd name="connsiteX5" fmla="*/ 205444 w 262239"/>
                <a:gd name="connsiteY5" fmla="*/ 185738 h 185738"/>
                <a:gd name="connsiteX6" fmla="*/ 57808 w 262239"/>
                <a:gd name="connsiteY6" fmla="*/ 185738 h 185738"/>
                <a:gd name="connsiteX7" fmla="*/ 3039 w 262239"/>
                <a:gd name="connsiteY7" fmla="*/ 130969 h 185738"/>
                <a:gd name="connsiteX8" fmla="*/ 3039 w 262239"/>
                <a:gd name="connsiteY8" fmla="*/ 54769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39" h="185738">
                  <a:moveTo>
                    <a:pt x="3039" y="54769"/>
                  </a:moveTo>
                  <a:cubicBezTo>
                    <a:pt x="3039" y="24521"/>
                    <a:pt x="-10540" y="0"/>
                    <a:pt x="19708" y="0"/>
                  </a:cubicBezTo>
                  <a:lnTo>
                    <a:pt x="241163" y="0"/>
                  </a:lnTo>
                  <a:cubicBezTo>
                    <a:pt x="271411" y="0"/>
                    <a:pt x="260213" y="24521"/>
                    <a:pt x="260213" y="54769"/>
                  </a:cubicBezTo>
                  <a:lnTo>
                    <a:pt x="260213" y="130969"/>
                  </a:lnTo>
                  <a:cubicBezTo>
                    <a:pt x="260213" y="161217"/>
                    <a:pt x="235692" y="185738"/>
                    <a:pt x="205444" y="185738"/>
                  </a:cubicBezTo>
                  <a:lnTo>
                    <a:pt x="57808" y="185738"/>
                  </a:lnTo>
                  <a:cubicBezTo>
                    <a:pt x="27560" y="185738"/>
                    <a:pt x="3039" y="161217"/>
                    <a:pt x="3039" y="130969"/>
                  </a:cubicBezTo>
                  <a:lnTo>
                    <a:pt x="3039" y="54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2EC158A-0EFC-402E-BAC8-F00F8DBDD669}"/>
                </a:ext>
              </a:extLst>
            </p:cNvPr>
            <p:cNvCxnSpPr/>
            <p:nvPr/>
          </p:nvCxnSpPr>
          <p:spPr>
            <a:xfrm>
              <a:off x="1764507" y="2169318"/>
              <a:ext cx="121444" cy="0"/>
            </a:xfrm>
            <a:prstGeom prst="line">
              <a:avLst/>
            </a:prstGeom>
            <a:ln w="25400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">
            <a:extLst>
              <a:ext uri="{FF2B5EF4-FFF2-40B4-BE49-F238E27FC236}">
                <a16:creationId xmlns:a16="http://schemas.microsoft.com/office/drawing/2014/main" id="{93EB76F7-0EB3-4E53-AA87-1951882EDE3E}"/>
              </a:ext>
            </a:extLst>
          </p:cNvPr>
          <p:cNvSpPr txBox="1"/>
          <p:nvPr/>
        </p:nvSpPr>
        <p:spPr>
          <a:xfrm>
            <a:off x="124439" y="4767574"/>
            <a:ext cx="447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</p:spTree>
    <p:extLst>
      <p:ext uri="{BB962C8B-B14F-4D97-AF65-F5344CB8AC3E}">
        <p14:creationId xmlns:p14="http://schemas.microsoft.com/office/powerpoint/2010/main" val="41431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B5C6461-2E4A-43DD-BE01-F87EEF37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17" y="907300"/>
            <a:ext cx="5473166" cy="35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6886" y="1369685"/>
            <a:ext cx="36844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Entity extraction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Biomedical data from PubMed between 1988 and 2017 is</a:t>
            </a:r>
            <a:r>
              <a:rPr lang="zh-CN" altLang="en-US" sz="1400" spc="-10" dirty="0">
                <a:solidFill>
                  <a:srgbClr val="383838"/>
                </a:solidFill>
              </a:rPr>
              <a:t> </a:t>
            </a:r>
            <a:r>
              <a:rPr lang="en-US" altLang="zh-CN" sz="1400" spc="-10" dirty="0">
                <a:solidFill>
                  <a:srgbClr val="383838"/>
                </a:solidFill>
              </a:rPr>
              <a:t>obtained based on BERN [4, 5, 6].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Two steps: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spc="-10" dirty="0">
                <a:solidFill>
                  <a:srgbClr val="383838"/>
                </a:solidFill>
              </a:rPr>
              <a:t>Named Entity Recognition (NER)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400" spc="-10" dirty="0">
              <a:solidFill>
                <a:srgbClr val="38383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spc="-10" dirty="0">
                <a:solidFill>
                  <a:srgbClr val="383838"/>
                </a:solidFill>
              </a:rPr>
              <a:t>Multi-Type Normalization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8FA6C55-DAFE-4872-B5E6-5EB19082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4" y="1324778"/>
            <a:ext cx="4581279" cy="29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0507" y="1258466"/>
            <a:ext cx="3684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Funding data acquisition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The project funding information and project papers are obtained from the NIH.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The </a:t>
            </a:r>
            <a:r>
              <a:rPr lang="en-US" altLang="zh-CN" sz="1400" spc="-10" dirty="0"/>
              <a:t>average funding </a:t>
            </a:r>
            <a:r>
              <a:rPr lang="en-US" altLang="zh-CN" sz="1400" spc="-10" dirty="0">
                <a:solidFill>
                  <a:srgbClr val="383838"/>
                </a:solidFill>
              </a:rPr>
              <a:t>received for each paper in a project is calculated.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Based on the previously extracted medical entity data, the entities mentioned in the funding article are extracted.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/>
              <a:t>Funding of the entity mentioned in the article is the funding of this article.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4AE7F05-3851-42EB-964F-934BC07D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4" y="1324778"/>
            <a:ext cx="4581279" cy="29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Relation between Biomedical Entities and Government Funding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0556" y="1369685"/>
            <a:ext cx="3684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Data acquisition and entity extraction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489,433 biomedical entities are obtained between 1988 and 2017, divided into species, disease, gene/protein and drugs/chemicals [6].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2,082,652 research projects are obtained, with about 1,0261.3 billion dollars [6].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D72311E-091B-443B-848B-F34DE784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4" y="1324778"/>
            <a:ext cx="4581279" cy="29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1570</Words>
  <Application>Microsoft Office PowerPoint</Application>
  <PresentationFormat>全屏显示(16:9)</PresentationFormat>
  <Paragraphs>302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TAN</cp:lastModifiedBy>
  <cp:revision>140</cp:revision>
  <dcterms:created xsi:type="dcterms:W3CDTF">2014-04-11T02:33:39Z</dcterms:created>
  <dcterms:modified xsi:type="dcterms:W3CDTF">2020-08-01T03:23:48Z</dcterms:modified>
</cp:coreProperties>
</file>