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58" r:id="rId5"/>
    <p:sldId id="259"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243"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0E2CE-51E4-457D-ACF7-A100AD00D438}" type="datetimeFigureOut">
              <a:rPr lang="zh-CN" altLang="en-US" smtClean="0"/>
              <a:t>2020/8/1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C519D-CCAA-4C39-9C31-5D63DE6D3CE6}" type="slidenum">
              <a:rPr lang="zh-CN" altLang="en-US" smtClean="0"/>
              <a:t>‹#›</a:t>
            </a:fld>
            <a:endParaRPr lang="zh-CN" altLang="en-US"/>
          </a:p>
        </p:txBody>
      </p:sp>
    </p:spTree>
    <p:extLst>
      <p:ext uri="{BB962C8B-B14F-4D97-AF65-F5344CB8AC3E}">
        <p14:creationId xmlns:p14="http://schemas.microsoft.com/office/powerpoint/2010/main" val="162156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Good night every one, I am Wei Shao, the presenter of this poster thanks for your </a:t>
            </a:r>
            <a:r>
              <a:rPr lang="en-US" altLang="zh-CN" sz="1200" kern="1200" dirty="0" err="1">
                <a:solidFill>
                  <a:schemeClr val="tx1"/>
                </a:solidFill>
                <a:effectLst/>
                <a:latin typeface="+mn-lt"/>
                <a:ea typeface="+mn-ea"/>
                <a:cs typeface="+mn-cs"/>
              </a:rPr>
              <a:t>attendance.I</a:t>
            </a:r>
            <a:r>
              <a:rPr lang="en-US" altLang="zh-CN" sz="1200" kern="1200" dirty="0">
                <a:solidFill>
                  <a:schemeClr val="tx1"/>
                </a:solidFill>
                <a:effectLst/>
                <a:latin typeface="+mn-lt"/>
                <a:ea typeface="+mn-ea"/>
                <a:cs typeface="+mn-cs"/>
              </a:rPr>
              <a:t> start.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19C519D-CCAA-4C39-9C31-5D63DE6D3CE6}" type="slidenum">
              <a:rPr lang="zh-CN" altLang="en-US" smtClean="0"/>
              <a:t>1</a:t>
            </a:fld>
            <a:endParaRPr lang="zh-CN" altLang="en-US"/>
          </a:p>
        </p:txBody>
      </p:sp>
    </p:spTree>
    <p:extLst>
      <p:ext uri="{BB962C8B-B14F-4D97-AF65-F5344CB8AC3E}">
        <p14:creationId xmlns:p14="http://schemas.microsoft.com/office/powerpoint/2010/main" val="896900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Our work aims to find Terminology from Texts with Unsupervised Methods. Because most high performance methods are supervised methods. They hard to deal with data without annotation. For this purpose, we use two features of data. One is features words, like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propose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introduce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put forward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 solve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Another is POS sequence:  </a:t>
            </a:r>
            <a:r>
              <a:rPr lang="zh-CN" altLang="zh-CN" sz="1200" kern="1200" dirty="0">
                <a:solidFill>
                  <a:schemeClr val="tx1"/>
                </a:solidFill>
                <a:effectLst/>
                <a:latin typeface="+mn-lt"/>
                <a:ea typeface="+mn-ea"/>
                <a:cs typeface="+mn-cs"/>
              </a:rPr>
              <a:t>“</a:t>
            </a:r>
            <a:r>
              <a:rPr lang="nl-NL" altLang="zh-CN" sz="1200" kern="1200" dirty="0">
                <a:solidFill>
                  <a:schemeClr val="tx1"/>
                </a:solidFill>
                <a:effectLst/>
                <a:latin typeface="+mn-lt"/>
                <a:ea typeface="+mn-ea"/>
                <a:cs typeface="+mn-cs"/>
              </a:rPr>
              <a:t>DT JJ NN</a:t>
            </a:r>
            <a:r>
              <a:rPr lang="zh-CN" altLang="zh-CN" sz="1200" kern="1200" dirty="0">
                <a:solidFill>
                  <a:schemeClr val="tx1"/>
                </a:solidFill>
                <a:effectLst/>
                <a:latin typeface="+mn-lt"/>
                <a:ea typeface="+mn-ea"/>
                <a:cs typeface="+mn-cs"/>
              </a:rPr>
              <a:t>”</a:t>
            </a:r>
            <a:r>
              <a:rPr lang="nl-NL"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nl-NL" altLang="zh-CN" sz="1200" kern="1200" dirty="0">
                <a:solidFill>
                  <a:schemeClr val="tx1"/>
                </a:solidFill>
                <a:effectLst/>
                <a:latin typeface="+mn-lt"/>
                <a:ea typeface="+mn-ea"/>
                <a:cs typeface="+mn-cs"/>
              </a:rPr>
              <a:t>an integrated system</a:t>
            </a:r>
            <a:r>
              <a:rPr lang="zh-CN" altLang="zh-CN" sz="1200" kern="1200" dirty="0">
                <a:solidFill>
                  <a:schemeClr val="tx1"/>
                </a:solidFill>
                <a:effectLst/>
                <a:latin typeface="+mn-lt"/>
                <a:ea typeface="+mn-ea"/>
                <a:cs typeface="+mn-cs"/>
              </a:rPr>
              <a:t>”</a:t>
            </a:r>
            <a:r>
              <a:rPr lang="nl-NL" altLang="zh-CN" sz="1200" kern="1200" dirty="0">
                <a:solidFill>
                  <a:schemeClr val="tx1"/>
                </a:solidFill>
                <a:effectLst/>
                <a:latin typeface="+mn-lt"/>
                <a:ea typeface="+mn-ea"/>
                <a:cs typeface="+mn-cs"/>
              </a:rPr>
              <a:t>. We use these features to match sentences and extract terminology entities from them.</a:t>
            </a:r>
            <a:endParaRPr lang="zh-CN" altLang="zh-CN" sz="1200" kern="1200" dirty="0">
              <a:solidFill>
                <a:schemeClr val="tx1"/>
              </a:solidFill>
              <a:effectLst/>
              <a:latin typeface="+mn-lt"/>
              <a:ea typeface="+mn-ea"/>
              <a:cs typeface="+mn-cs"/>
            </a:endParaRPr>
          </a:p>
          <a:p>
            <a:r>
              <a:rPr lang="nl-NL" altLang="zh-CN" sz="1200" kern="1200" dirty="0">
                <a:solidFill>
                  <a:schemeClr val="tx1"/>
                </a:solidFill>
                <a:effectLst/>
                <a:latin typeface="+mn-lt"/>
                <a:ea typeface="+mn-ea"/>
                <a:cs typeface="+mn-cs"/>
              </a:rPr>
              <a:t>More detail, our method has two steps. First step is to use initial patterns to get more patterns and pos sequences.  called cold start. Second step is to extract terminologies from text with patterns and pos sequences.</a:t>
            </a:r>
            <a:endParaRPr lang="zh-CN" altLang="zh-CN" sz="1200" kern="1200" dirty="0">
              <a:solidFill>
                <a:schemeClr val="tx1"/>
              </a:solidFill>
              <a:effectLst/>
              <a:latin typeface="+mn-lt"/>
              <a:ea typeface="+mn-ea"/>
              <a:cs typeface="+mn-cs"/>
            </a:endParaRPr>
          </a:p>
          <a:p>
            <a:r>
              <a:rPr lang="nl-NL" altLang="zh-CN" sz="1200" kern="1200" dirty="0">
                <a:solidFill>
                  <a:schemeClr val="tx1"/>
                </a:solidFill>
                <a:effectLst/>
                <a:latin typeface="+mn-lt"/>
                <a:ea typeface="+mn-ea"/>
                <a:cs typeface="+mn-cs"/>
              </a:rPr>
              <a:t>Next, I will introduce the pattern.</a:t>
            </a:r>
            <a:endParaRPr lang="zh-CN" altLang="en-US" dirty="0"/>
          </a:p>
        </p:txBody>
      </p:sp>
      <p:sp>
        <p:nvSpPr>
          <p:cNvPr id="4" name="灯片编号占位符 3"/>
          <p:cNvSpPr>
            <a:spLocks noGrp="1"/>
          </p:cNvSpPr>
          <p:nvPr>
            <p:ph type="sldNum" sz="quarter" idx="5"/>
          </p:nvPr>
        </p:nvSpPr>
        <p:spPr/>
        <p:txBody>
          <a:bodyPr/>
          <a:lstStyle/>
          <a:p>
            <a:fld id="{D19C519D-CCAA-4C39-9C31-5D63DE6D3CE6}" type="slidenum">
              <a:rPr lang="zh-CN" altLang="en-US" smtClean="0"/>
              <a:t>2</a:t>
            </a:fld>
            <a:endParaRPr lang="zh-CN" altLang="en-US"/>
          </a:p>
        </p:txBody>
      </p:sp>
    </p:spTree>
    <p:extLst>
      <p:ext uri="{BB962C8B-B14F-4D97-AF65-F5344CB8AC3E}">
        <p14:creationId xmlns:p14="http://schemas.microsoft.com/office/powerpoint/2010/main" val="109896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ltLang="zh-CN" sz="1200" kern="1200" dirty="0">
                <a:solidFill>
                  <a:schemeClr val="tx1"/>
                </a:solidFill>
                <a:effectLst/>
                <a:latin typeface="+mn-lt"/>
                <a:ea typeface="+mn-ea"/>
                <a:cs typeface="+mn-cs"/>
              </a:rPr>
              <a:t>Here is an example of pattern. The pattern is a kind of regular expression which consists of feature words and terminolgoy match groups. When a sentence is matched, we can say this sentence includes terminology and can get it from match group.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19C519D-CCAA-4C39-9C31-5D63DE6D3CE6}" type="slidenum">
              <a:rPr lang="zh-CN" altLang="en-US" smtClean="0"/>
              <a:t>3</a:t>
            </a:fld>
            <a:endParaRPr lang="zh-CN" altLang="en-US"/>
          </a:p>
        </p:txBody>
      </p:sp>
    </p:spTree>
    <p:extLst>
      <p:ext uri="{BB962C8B-B14F-4D97-AF65-F5344CB8AC3E}">
        <p14:creationId xmlns:p14="http://schemas.microsoft.com/office/powerpoint/2010/main" val="194123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ltLang="zh-CN" sz="1200" kern="1200" dirty="0">
                <a:solidFill>
                  <a:schemeClr val="tx1"/>
                </a:solidFill>
                <a:effectLst/>
                <a:latin typeface="+mn-lt"/>
                <a:ea typeface="+mn-ea"/>
                <a:cs typeface="+mn-cs"/>
              </a:rPr>
              <a:t>Next, I will introduce the cold start step which is shown in this figure. The inputs are sentences and their POS sequences. First, we use each pattern from pattern base to match each sentence from sentence base. Matched sentence will be moved to extracted sentence base and we can obtain terminology words and their POS sequences. Otherwise, the sentence will be moved to unextracted sentence base. After getting terminology words and their POS sequences, we need to filter them to obtain more accurate results. The filtered POS sequences are moved to POS Sequence Base. Then, for each POS sequences from POS sequence base, it is used to find if the sentence POS sequence in unextracted sentence base contains itself. If sentence POS sequence contains, we can choose the candidate words from matched sentence for generation of new patterns. After new patterns are generated, we use them to match sentences in unextracted sentence base and new terminology words are obtained. Then we can choose and move suitable patterns to pattern base. For new terminology words, they replace the initial terminology words to participate in the extraction loop until no new sentence could be extracted.</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19C519D-CCAA-4C39-9C31-5D63DE6D3CE6}" type="slidenum">
              <a:rPr lang="zh-CN" altLang="en-US" smtClean="0"/>
              <a:t>4</a:t>
            </a:fld>
            <a:endParaRPr lang="zh-CN" altLang="en-US"/>
          </a:p>
        </p:txBody>
      </p:sp>
    </p:spTree>
    <p:extLst>
      <p:ext uri="{BB962C8B-B14F-4D97-AF65-F5344CB8AC3E}">
        <p14:creationId xmlns:p14="http://schemas.microsoft.com/office/powerpoint/2010/main" val="1388508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ltLang="zh-CN" sz="1200" kern="1200" dirty="0">
                <a:solidFill>
                  <a:schemeClr val="tx1"/>
                </a:solidFill>
                <a:effectLst/>
                <a:latin typeface="+mn-lt"/>
                <a:ea typeface="+mn-ea"/>
                <a:cs typeface="+mn-cs"/>
              </a:rPr>
              <a:t>Finally, here are our results In the future, we will test our model on standard datasets and compare it with some baselines.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19C519D-CCAA-4C39-9C31-5D63DE6D3CE6}" type="slidenum">
              <a:rPr lang="zh-CN" altLang="en-US" smtClean="0"/>
              <a:t>5</a:t>
            </a:fld>
            <a:endParaRPr lang="zh-CN" altLang="en-US"/>
          </a:p>
        </p:txBody>
      </p:sp>
    </p:spTree>
    <p:extLst>
      <p:ext uri="{BB962C8B-B14F-4D97-AF65-F5344CB8AC3E}">
        <p14:creationId xmlns:p14="http://schemas.microsoft.com/office/powerpoint/2010/main" val="25324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Thanks</a:t>
            </a:r>
            <a:endParaRPr lang="zh-CN" altLang="en-US" dirty="0"/>
          </a:p>
        </p:txBody>
      </p:sp>
      <p:sp>
        <p:nvSpPr>
          <p:cNvPr id="4" name="灯片编号占位符 3"/>
          <p:cNvSpPr>
            <a:spLocks noGrp="1"/>
          </p:cNvSpPr>
          <p:nvPr>
            <p:ph type="sldNum" sz="quarter" idx="5"/>
          </p:nvPr>
        </p:nvSpPr>
        <p:spPr/>
        <p:txBody>
          <a:bodyPr/>
          <a:lstStyle/>
          <a:p>
            <a:fld id="{D19C519D-CCAA-4C39-9C31-5D63DE6D3CE6}" type="slidenum">
              <a:rPr lang="zh-CN" altLang="en-US" smtClean="0"/>
              <a:t>6</a:t>
            </a:fld>
            <a:endParaRPr lang="zh-CN" altLang="en-US"/>
          </a:p>
        </p:txBody>
      </p:sp>
    </p:spTree>
    <p:extLst>
      <p:ext uri="{BB962C8B-B14F-4D97-AF65-F5344CB8AC3E}">
        <p14:creationId xmlns:p14="http://schemas.microsoft.com/office/powerpoint/2010/main" val="102552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034C4-34CD-4CAD-BA21-D85CEE3EA9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37367F6-AA0E-4F73-B748-0C3F4266E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61A931-2469-4800-BA47-373DD1706589}"/>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5" name="页脚占位符 4">
            <a:extLst>
              <a:ext uri="{FF2B5EF4-FFF2-40B4-BE49-F238E27FC236}">
                <a16:creationId xmlns:a16="http://schemas.microsoft.com/office/drawing/2014/main" id="{547F252A-EBCC-4EBB-B942-696D3C9367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5CEBCA-DB0C-43DB-9CCE-A07B6B014116}"/>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97642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320BB-AE5C-4599-A158-CC73E20101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E537ED-8B4F-4EF8-81D2-FE92B62877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735E2-FBC9-462C-9CCB-039F6A67AA38}"/>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5" name="页脚占位符 4">
            <a:extLst>
              <a:ext uri="{FF2B5EF4-FFF2-40B4-BE49-F238E27FC236}">
                <a16:creationId xmlns:a16="http://schemas.microsoft.com/office/drawing/2014/main" id="{546C386E-B8B9-4259-A25B-A17E8FFA29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4D0F86-F7FD-4375-844B-4BA2583B3EA5}"/>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158705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59725C-7C4E-45B3-8ED5-51D0AC54BD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670776-78D7-49E3-9048-A653709A52E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CB3277-3C9D-412D-B465-1AD3A1D51175}"/>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5" name="页脚占位符 4">
            <a:extLst>
              <a:ext uri="{FF2B5EF4-FFF2-40B4-BE49-F238E27FC236}">
                <a16:creationId xmlns:a16="http://schemas.microsoft.com/office/drawing/2014/main" id="{E008A679-396E-4440-80D5-06F6B3EF46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E9304F-3A4C-43C7-B02A-2D773C8F3101}"/>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104911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753E0-5628-4AE7-92F1-04BB5181E8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47045E-4CD6-425E-BCF6-3ED3FB92891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546F13-4323-4490-877D-3420275B1410}"/>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5" name="页脚占位符 4">
            <a:extLst>
              <a:ext uri="{FF2B5EF4-FFF2-40B4-BE49-F238E27FC236}">
                <a16:creationId xmlns:a16="http://schemas.microsoft.com/office/drawing/2014/main" id="{552960BC-3118-420F-8877-6877A774E1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2B40E3-265F-4018-9A8A-2134DE075A06}"/>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220692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DA46E-64F7-42D1-850A-418A04385B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4F627D-4DD0-4A8E-98CD-B55CC9ADB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C63261E-A554-42E1-8B13-166C3222D5B9}"/>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5" name="页脚占位符 4">
            <a:extLst>
              <a:ext uri="{FF2B5EF4-FFF2-40B4-BE49-F238E27FC236}">
                <a16:creationId xmlns:a16="http://schemas.microsoft.com/office/drawing/2014/main" id="{19CCC77B-677E-4AA3-A4C1-8ADA23C837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CC12B3-4684-4E43-A4AD-07B048CD801E}"/>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368620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36895-1156-44F3-A1FF-C610CDC5D9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CF9B7E-05DF-4232-9A53-B8D3C28061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910B3FF-E792-48D5-943F-BAD594843D0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DEED8E-1403-4ECB-982A-EAFB9239795B}"/>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6" name="页脚占位符 5">
            <a:extLst>
              <a:ext uri="{FF2B5EF4-FFF2-40B4-BE49-F238E27FC236}">
                <a16:creationId xmlns:a16="http://schemas.microsoft.com/office/drawing/2014/main" id="{4D0C2A26-6B37-4A49-A9EE-6964F71A31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57547A-DF81-4891-887B-13275CA1428B}"/>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137499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1B574-A436-4DA9-A6D5-D50D32B9A2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6BA9A7-E44F-49D0-A79D-83178B164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404D3E-ED30-4AC9-88A3-C32569099C1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91CD8A4-BA67-41FA-B023-777E5E03B0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A01616A-9247-489A-A012-C3AF0E31C8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7074C54-0105-43EA-927B-6CFCE407D9F4}"/>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8" name="页脚占位符 7">
            <a:extLst>
              <a:ext uri="{FF2B5EF4-FFF2-40B4-BE49-F238E27FC236}">
                <a16:creationId xmlns:a16="http://schemas.microsoft.com/office/drawing/2014/main" id="{DDD3E756-D3CA-4730-80C9-4B0F74BC3DB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2C106E-4C2F-43D9-B6A5-81D5E79BFFCD}"/>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146551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A36C3-6E58-4F09-B270-475A7D4FDD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914913-5EB0-4B86-B2E4-AF00458D9AD9}"/>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4" name="页脚占位符 3">
            <a:extLst>
              <a:ext uri="{FF2B5EF4-FFF2-40B4-BE49-F238E27FC236}">
                <a16:creationId xmlns:a16="http://schemas.microsoft.com/office/drawing/2014/main" id="{5AACA883-0BFE-43F9-86CB-9CA40B0D85F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E801DE-73D9-4969-A209-179C7971DE81}"/>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190602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279E40-6300-4015-AD46-99121FF889D6}"/>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3" name="页脚占位符 2">
            <a:extLst>
              <a:ext uri="{FF2B5EF4-FFF2-40B4-BE49-F238E27FC236}">
                <a16:creationId xmlns:a16="http://schemas.microsoft.com/office/drawing/2014/main" id="{A6E7BFA0-2D4A-44ED-BE17-E3A6BB43C28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A0BF5A-0D8E-4289-8A6E-72D97B53B815}"/>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126102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F8333-6107-4A33-B98F-50C27B19BB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E75B4C-6BDD-4E54-B532-448EA15F0A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060AFB-5D37-4325-9D95-5741CD714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0FE0DE-DC8C-4EA9-94FF-5AC77696C63B}"/>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6" name="页脚占位符 5">
            <a:extLst>
              <a:ext uri="{FF2B5EF4-FFF2-40B4-BE49-F238E27FC236}">
                <a16:creationId xmlns:a16="http://schemas.microsoft.com/office/drawing/2014/main" id="{49566FFD-9A1F-419C-A1EB-A439AF1DA1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CDEFE8-3317-4CD7-960F-9EF7BB20F2A6}"/>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2204072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803B3-2E68-499D-A1AB-1793EDEFAF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D8E418-3308-46AE-8DF4-76C0E9202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320F8D-7912-440C-A099-B2EF0D9F0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823053-A931-4AAE-B3D2-2C84A7A0CC3D}"/>
              </a:ext>
            </a:extLst>
          </p:cNvPr>
          <p:cNvSpPr>
            <a:spLocks noGrp="1"/>
          </p:cNvSpPr>
          <p:nvPr>
            <p:ph type="dt" sz="half" idx="10"/>
          </p:nvPr>
        </p:nvSpPr>
        <p:spPr/>
        <p:txBody>
          <a:bodyPr/>
          <a:lstStyle/>
          <a:p>
            <a:fld id="{37E5F3CD-D3DC-4D22-BDE3-BD47C62BD1CF}" type="datetimeFigureOut">
              <a:rPr lang="zh-CN" altLang="en-US" smtClean="0"/>
              <a:t>2020/8/1</a:t>
            </a:fld>
            <a:endParaRPr lang="zh-CN" altLang="en-US"/>
          </a:p>
        </p:txBody>
      </p:sp>
      <p:sp>
        <p:nvSpPr>
          <p:cNvPr id="6" name="页脚占位符 5">
            <a:extLst>
              <a:ext uri="{FF2B5EF4-FFF2-40B4-BE49-F238E27FC236}">
                <a16:creationId xmlns:a16="http://schemas.microsoft.com/office/drawing/2014/main" id="{443B1AC0-7C0E-4CDA-B68B-C978DECBBF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D7DBDE-5318-4717-918B-FF80418FF942}"/>
              </a:ext>
            </a:extLst>
          </p:cNvPr>
          <p:cNvSpPr>
            <a:spLocks noGrp="1"/>
          </p:cNvSpPr>
          <p:nvPr>
            <p:ph type="sldNum" sz="quarter" idx="12"/>
          </p:nvPr>
        </p:nvSpPr>
        <p:spPr/>
        <p:txBody>
          <a:body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205273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644ACB-37D3-41A2-9719-D289CD5DA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291FC3-2B67-4869-AEB5-B20A5B9D3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764C82-B3B5-4985-9579-EBA22CD257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5F3CD-D3DC-4D22-BDE3-BD47C62BD1CF}" type="datetimeFigureOut">
              <a:rPr lang="zh-CN" altLang="en-US" smtClean="0"/>
              <a:t>2020/8/1</a:t>
            </a:fld>
            <a:endParaRPr lang="zh-CN" altLang="en-US"/>
          </a:p>
        </p:txBody>
      </p:sp>
      <p:sp>
        <p:nvSpPr>
          <p:cNvPr id="5" name="页脚占位符 4">
            <a:extLst>
              <a:ext uri="{FF2B5EF4-FFF2-40B4-BE49-F238E27FC236}">
                <a16:creationId xmlns:a16="http://schemas.microsoft.com/office/drawing/2014/main" id="{059E8014-5589-434E-9BAF-8C0DB33B9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5CE0A3-6D0D-48E5-A5E3-69CAC0C9A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3E069-EED3-4F31-98CE-99F26D2949E1}" type="slidenum">
              <a:rPr lang="zh-CN" altLang="en-US" smtClean="0"/>
              <a:t>‹#›</a:t>
            </a:fld>
            <a:endParaRPr lang="zh-CN" altLang="en-US"/>
          </a:p>
        </p:txBody>
      </p:sp>
    </p:spTree>
    <p:extLst>
      <p:ext uri="{BB962C8B-B14F-4D97-AF65-F5344CB8AC3E}">
        <p14:creationId xmlns:p14="http://schemas.microsoft.com/office/powerpoint/2010/main" val="76079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94AEC-4894-40A8-B149-216260FA7878}"/>
              </a:ext>
            </a:extLst>
          </p:cNvPr>
          <p:cNvSpPr>
            <a:spLocks noGrp="1"/>
          </p:cNvSpPr>
          <p:nvPr>
            <p:ph type="ctrTitle"/>
          </p:nvPr>
        </p:nvSpPr>
        <p:spPr/>
        <p:txBody>
          <a:bodyPr>
            <a:normAutofit fontScale="90000"/>
          </a:bodyPr>
          <a:lstStyle/>
          <a:p>
            <a:r>
              <a:rPr lang="en-US" altLang="zh-CN" dirty="0"/>
              <a:t>An Unsupervised Method for Terminology Extraction from Scientific Text</a:t>
            </a:r>
            <a:endParaRPr lang="zh-CN" altLang="en-US" dirty="0"/>
          </a:p>
        </p:txBody>
      </p:sp>
      <p:sp>
        <p:nvSpPr>
          <p:cNvPr id="3" name="副标题 2">
            <a:extLst>
              <a:ext uri="{FF2B5EF4-FFF2-40B4-BE49-F238E27FC236}">
                <a16:creationId xmlns:a16="http://schemas.microsoft.com/office/drawing/2014/main" id="{D78D3780-ACDD-46E8-A217-BA959246C260}"/>
              </a:ext>
            </a:extLst>
          </p:cNvPr>
          <p:cNvSpPr>
            <a:spLocks noGrp="1"/>
          </p:cNvSpPr>
          <p:nvPr>
            <p:ph type="subTitle" idx="1"/>
          </p:nvPr>
        </p:nvSpPr>
        <p:spPr/>
        <p:txBody>
          <a:bodyPr/>
          <a:lstStyle/>
          <a:p>
            <a:r>
              <a:rPr lang="en-US" altLang="zh-CN" dirty="0"/>
              <a:t>Wei Shao</a:t>
            </a:r>
          </a:p>
          <a:p>
            <a:r>
              <a:rPr lang="en-US" altLang="zh-CN" dirty="0"/>
              <a:t>Department of Information Management, Peking University</a:t>
            </a:r>
            <a:endParaRPr lang="zh-CN" altLang="en-US" dirty="0"/>
          </a:p>
        </p:txBody>
      </p:sp>
      <p:pic>
        <p:nvPicPr>
          <p:cNvPr id="11" name="音频 10">
            <a:hlinkClick r:id="" action="ppaction://media"/>
            <a:extLst>
              <a:ext uri="{FF2B5EF4-FFF2-40B4-BE49-F238E27FC236}">
                <a16:creationId xmlns:a16="http://schemas.microsoft.com/office/drawing/2014/main" id="{212EBBC1-F9EB-425E-8EA4-A76A257E84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Tree>
    <p:extLst>
      <p:ext uri="{BB962C8B-B14F-4D97-AF65-F5344CB8AC3E}">
        <p14:creationId xmlns:p14="http://schemas.microsoft.com/office/powerpoint/2010/main" val="2030236965"/>
      </p:ext>
    </p:extLst>
  </p:cSld>
  <p:clrMapOvr>
    <a:masterClrMapping/>
  </p:clrMapOvr>
  <mc:AlternateContent xmlns:mc="http://schemas.openxmlformats.org/markup-compatibility/2006">
    <mc:Choice xmlns:p14="http://schemas.microsoft.com/office/powerpoint/2010/main" Requires="p14">
      <p:transition spd="slow" p14:dur="2000" advTm="11419"/>
    </mc:Choice>
    <mc:Fallback>
      <p:transition spd="slow" advTm="114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B79AF-0880-46B1-8BB0-1444C593A13B}"/>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74A32FFD-CCB3-402C-B3D0-094ED1432239}"/>
              </a:ext>
            </a:extLst>
          </p:cNvPr>
          <p:cNvSpPr>
            <a:spLocks noGrp="1"/>
          </p:cNvSpPr>
          <p:nvPr>
            <p:ph idx="1"/>
          </p:nvPr>
        </p:nvSpPr>
        <p:spPr>
          <a:xfrm>
            <a:off x="641350" y="1466850"/>
            <a:ext cx="10515600" cy="5391150"/>
          </a:xfrm>
        </p:spPr>
        <p:txBody>
          <a:bodyPr>
            <a:normAutofit/>
          </a:bodyPr>
          <a:lstStyle/>
          <a:p>
            <a:r>
              <a:rPr lang="en-US" altLang="zh-CN" sz="3200" dirty="0"/>
              <a:t>Finding Terminology from Texts with Unsupervised Methods</a:t>
            </a:r>
          </a:p>
          <a:p>
            <a:pPr lvl="1"/>
            <a:r>
              <a:rPr lang="en-US" altLang="zh-CN" sz="2800" dirty="0"/>
              <a:t>Lack of labelled data</a:t>
            </a:r>
          </a:p>
          <a:p>
            <a:r>
              <a:rPr lang="en-US" altLang="zh-CN" sz="3600" dirty="0"/>
              <a:t>Features Our Method Relies on</a:t>
            </a:r>
          </a:p>
          <a:p>
            <a:pPr lvl="1"/>
            <a:r>
              <a:rPr lang="en-US" altLang="zh-CN" sz="2800" dirty="0"/>
              <a:t>Features words: “propose”, “introduce”, “put forward”, “to solve”</a:t>
            </a:r>
          </a:p>
          <a:p>
            <a:pPr lvl="1"/>
            <a:r>
              <a:rPr lang="en-US" altLang="zh-CN" sz="2800" dirty="0"/>
              <a:t>POS sequence:  “</a:t>
            </a:r>
            <a:r>
              <a:rPr lang="nl-NL" altLang="zh-CN" sz="2800" dirty="0"/>
              <a:t>DT JJ NN”, “an integrated system”</a:t>
            </a:r>
          </a:p>
          <a:p>
            <a:r>
              <a:rPr lang="nl-NL" altLang="zh-CN" sz="3200" dirty="0"/>
              <a:t>Method Steps</a:t>
            </a:r>
          </a:p>
          <a:p>
            <a:pPr lvl="1"/>
            <a:r>
              <a:rPr lang="nl-NL" altLang="zh-CN" sz="2800" dirty="0"/>
              <a:t>Use initial patterns to get more patterns and pos sequences(cold start)</a:t>
            </a:r>
          </a:p>
          <a:p>
            <a:pPr lvl="1"/>
            <a:r>
              <a:rPr lang="nl-NL" altLang="zh-CN" sz="2800" dirty="0"/>
              <a:t>Extract terminologies from text with patterns and pos sequences</a:t>
            </a:r>
          </a:p>
          <a:p>
            <a:pPr lvl="1"/>
            <a:endParaRPr lang="nl-NL" altLang="zh-CN" dirty="0"/>
          </a:p>
          <a:p>
            <a:pPr lvl="1"/>
            <a:endParaRPr lang="en-US" altLang="zh-CN" dirty="0"/>
          </a:p>
          <a:p>
            <a:pPr lvl="1"/>
            <a:endParaRPr lang="en-US" altLang="zh-CN" dirty="0"/>
          </a:p>
          <a:p>
            <a:pPr lvl="1"/>
            <a:endParaRPr lang="en-US" altLang="zh-CN" dirty="0"/>
          </a:p>
          <a:p>
            <a:pPr lvl="1"/>
            <a:endParaRPr lang="en-US" altLang="zh-CN" dirty="0"/>
          </a:p>
          <a:p>
            <a:endParaRPr lang="zh-CN" altLang="en-US" dirty="0"/>
          </a:p>
        </p:txBody>
      </p:sp>
      <p:pic>
        <p:nvPicPr>
          <p:cNvPr id="8" name="音频 7">
            <a:hlinkClick r:id="" action="ppaction://media"/>
            <a:extLst>
              <a:ext uri="{FF2B5EF4-FFF2-40B4-BE49-F238E27FC236}">
                <a16:creationId xmlns:a16="http://schemas.microsoft.com/office/drawing/2014/main" id="{406A73B6-67EC-40A9-AC33-537285CBF58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Tree>
    <p:extLst>
      <p:ext uri="{BB962C8B-B14F-4D97-AF65-F5344CB8AC3E}">
        <p14:creationId xmlns:p14="http://schemas.microsoft.com/office/powerpoint/2010/main" val="2070358882"/>
      </p:ext>
    </p:extLst>
  </p:cSld>
  <p:clrMapOvr>
    <a:masterClrMapping/>
  </p:clrMapOvr>
  <mc:AlternateContent xmlns:mc="http://schemas.openxmlformats.org/markup-compatibility/2006">
    <mc:Choice xmlns:p14="http://schemas.microsoft.com/office/powerpoint/2010/main" Requires="p14">
      <p:transition spd="slow" p14:dur="2000" advTm="49246"/>
    </mc:Choice>
    <mc:Fallback>
      <p:transition spd="slow" advTm="492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FFC72-AD21-47C7-9E7C-3E69231A6674}"/>
              </a:ext>
            </a:extLst>
          </p:cNvPr>
          <p:cNvSpPr>
            <a:spLocks noGrp="1"/>
          </p:cNvSpPr>
          <p:nvPr>
            <p:ph type="title"/>
          </p:nvPr>
        </p:nvSpPr>
        <p:spPr/>
        <p:txBody>
          <a:bodyPr/>
          <a:lstStyle/>
          <a:p>
            <a:r>
              <a:rPr lang="en-US" altLang="zh-CN" dirty="0"/>
              <a:t>Pattern</a:t>
            </a:r>
            <a:endParaRPr lang="zh-CN" altLang="en-US" dirty="0"/>
          </a:p>
        </p:txBody>
      </p:sp>
      <p:pic>
        <p:nvPicPr>
          <p:cNvPr id="4" name="内容占位符 3">
            <a:extLst>
              <a:ext uri="{FF2B5EF4-FFF2-40B4-BE49-F238E27FC236}">
                <a16:creationId xmlns:a16="http://schemas.microsoft.com/office/drawing/2014/main" id="{86564278-4728-4D01-8926-1CACE001DE92}"/>
              </a:ext>
            </a:extLst>
          </p:cNvPr>
          <p:cNvPicPr>
            <a:picLocks noGrp="1" noChangeAspect="1"/>
          </p:cNvPicPr>
          <p:nvPr>
            <p:ph idx="1"/>
          </p:nvPr>
        </p:nvPicPr>
        <p:blipFill>
          <a:blip r:embed="rId5"/>
          <a:stretch>
            <a:fillRect/>
          </a:stretch>
        </p:blipFill>
        <p:spPr>
          <a:xfrm>
            <a:off x="882650" y="1858797"/>
            <a:ext cx="10515600" cy="3637293"/>
          </a:xfrm>
          <a:prstGeom prst="rect">
            <a:avLst/>
          </a:prstGeom>
        </p:spPr>
      </p:pic>
      <p:pic>
        <p:nvPicPr>
          <p:cNvPr id="8" name="音频 7">
            <a:hlinkClick r:id="" action="ppaction://media"/>
            <a:extLst>
              <a:ext uri="{FF2B5EF4-FFF2-40B4-BE49-F238E27FC236}">
                <a16:creationId xmlns:a16="http://schemas.microsoft.com/office/drawing/2014/main" id="{68FB1C55-7A3A-4590-9FB5-AD515178585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71300" y="6337300"/>
            <a:ext cx="304800" cy="304800"/>
          </a:xfrm>
          <a:prstGeom prst="rect">
            <a:avLst/>
          </a:prstGeom>
        </p:spPr>
      </p:pic>
    </p:spTree>
    <p:extLst>
      <p:ext uri="{BB962C8B-B14F-4D97-AF65-F5344CB8AC3E}">
        <p14:creationId xmlns:p14="http://schemas.microsoft.com/office/powerpoint/2010/main" val="1074765398"/>
      </p:ext>
    </p:extLst>
  </p:cSld>
  <p:clrMapOvr>
    <a:masterClrMapping/>
  </p:clrMapOvr>
  <mc:AlternateContent xmlns:mc="http://schemas.openxmlformats.org/markup-compatibility/2006">
    <mc:Choice xmlns:p14="http://schemas.microsoft.com/office/powerpoint/2010/main" Requires="p14">
      <p:transition spd="slow" p14:dur="2000" advTm="14751"/>
    </mc:Choice>
    <mc:Fallback>
      <p:transition spd="slow" advTm="147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F46EE-748F-486B-A7E0-D3F9827C2CA2}"/>
              </a:ext>
            </a:extLst>
          </p:cNvPr>
          <p:cNvSpPr>
            <a:spLocks noGrp="1"/>
          </p:cNvSpPr>
          <p:nvPr>
            <p:ph type="title"/>
          </p:nvPr>
        </p:nvSpPr>
        <p:spPr/>
        <p:txBody>
          <a:bodyPr/>
          <a:lstStyle/>
          <a:p>
            <a:r>
              <a:rPr lang="en-US" altLang="zh-CN" dirty="0"/>
              <a:t>Cold Start</a:t>
            </a:r>
            <a:endParaRPr lang="zh-CN" altLang="en-US" dirty="0"/>
          </a:p>
        </p:txBody>
      </p:sp>
      <p:pic>
        <p:nvPicPr>
          <p:cNvPr id="12" name="内容占位符 11">
            <a:extLst>
              <a:ext uri="{FF2B5EF4-FFF2-40B4-BE49-F238E27FC236}">
                <a16:creationId xmlns:a16="http://schemas.microsoft.com/office/drawing/2014/main" id="{CA956D42-DC62-426B-954F-6EE9C7EBACD8}"/>
              </a:ext>
            </a:extLst>
          </p:cNvPr>
          <p:cNvPicPr>
            <a:picLocks noGrp="1" noChangeAspect="1"/>
          </p:cNvPicPr>
          <p:nvPr>
            <p:ph idx="1"/>
          </p:nvPr>
        </p:nvPicPr>
        <p:blipFill>
          <a:blip r:embed="rId5"/>
          <a:stretch>
            <a:fillRect/>
          </a:stretch>
        </p:blipFill>
        <p:spPr>
          <a:xfrm>
            <a:off x="1138336" y="1530220"/>
            <a:ext cx="10215464" cy="4907902"/>
          </a:xfrm>
          <a:prstGeom prst="rect">
            <a:avLst/>
          </a:prstGeom>
        </p:spPr>
      </p:pic>
      <p:pic>
        <p:nvPicPr>
          <p:cNvPr id="13" name="音频 12">
            <a:hlinkClick r:id="" action="ppaction://media"/>
            <a:extLst>
              <a:ext uri="{FF2B5EF4-FFF2-40B4-BE49-F238E27FC236}">
                <a16:creationId xmlns:a16="http://schemas.microsoft.com/office/drawing/2014/main" id="{70A0C091-916D-4A2C-910A-59957538F3E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71300" y="6337300"/>
            <a:ext cx="304800" cy="304800"/>
          </a:xfrm>
          <a:prstGeom prst="rect">
            <a:avLst/>
          </a:prstGeom>
        </p:spPr>
      </p:pic>
    </p:spTree>
    <p:extLst>
      <p:ext uri="{BB962C8B-B14F-4D97-AF65-F5344CB8AC3E}">
        <p14:creationId xmlns:p14="http://schemas.microsoft.com/office/powerpoint/2010/main" val="2758272011"/>
      </p:ext>
    </p:extLst>
  </p:cSld>
  <p:clrMapOvr>
    <a:masterClrMapping/>
  </p:clrMapOvr>
  <mc:AlternateContent xmlns:mc="http://schemas.openxmlformats.org/markup-compatibility/2006">
    <mc:Choice xmlns:p14="http://schemas.microsoft.com/office/powerpoint/2010/main" Requires="p14">
      <p:transition spd="slow" p14:dur="2000" advTm="80198"/>
    </mc:Choice>
    <mc:Fallback>
      <p:transition spd="slow" advTm="801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5A2D0-54EF-45DD-B1FF-CCE6272B9788}"/>
              </a:ext>
            </a:extLst>
          </p:cNvPr>
          <p:cNvSpPr>
            <a:spLocks noGrp="1"/>
          </p:cNvSpPr>
          <p:nvPr>
            <p:ph type="title"/>
          </p:nvPr>
        </p:nvSpPr>
        <p:spPr/>
        <p:txBody>
          <a:bodyPr>
            <a:normAutofit/>
          </a:bodyPr>
          <a:lstStyle/>
          <a:p>
            <a:r>
              <a:rPr lang="en-US" altLang="zh-CN" dirty="0"/>
              <a:t>Results and Future Work</a:t>
            </a:r>
            <a:endParaRPr lang="zh-CN" altLang="en-US" dirty="0"/>
          </a:p>
        </p:txBody>
      </p:sp>
      <p:sp>
        <p:nvSpPr>
          <p:cNvPr id="3" name="内容占位符 2">
            <a:extLst>
              <a:ext uri="{FF2B5EF4-FFF2-40B4-BE49-F238E27FC236}">
                <a16:creationId xmlns:a16="http://schemas.microsoft.com/office/drawing/2014/main" id="{0CFFEB9F-0C6A-481B-8761-E79302249AB3}"/>
              </a:ext>
            </a:extLst>
          </p:cNvPr>
          <p:cNvSpPr>
            <a:spLocks noGrp="1"/>
          </p:cNvSpPr>
          <p:nvPr>
            <p:ph idx="1"/>
          </p:nvPr>
        </p:nvSpPr>
        <p:spPr/>
        <p:txBody>
          <a:bodyPr/>
          <a:lstStyle/>
          <a:p>
            <a:r>
              <a:rPr lang="en-US" altLang="zh-CN" sz="3600" dirty="0"/>
              <a:t>Results</a:t>
            </a:r>
          </a:p>
          <a:p>
            <a:pPr lvl="1"/>
            <a:r>
              <a:rPr lang="en-US" altLang="zh-CN" sz="3200" dirty="0"/>
              <a:t>Get 146902 terminologies from 55000 sentences</a:t>
            </a:r>
          </a:p>
          <a:p>
            <a:pPr lvl="1"/>
            <a:r>
              <a:rPr lang="en-US" altLang="zh-CN" sz="3200" dirty="0"/>
              <a:t>Achieve 0.64 accuracy on test data (1000 sentences) via human evaluation</a:t>
            </a:r>
            <a:endParaRPr lang="en-US" altLang="zh-CN" dirty="0"/>
          </a:p>
          <a:p>
            <a:r>
              <a:rPr lang="en-US" altLang="zh-CN" sz="3600" dirty="0"/>
              <a:t>Future Work</a:t>
            </a:r>
          </a:p>
          <a:p>
            <a:pPr lvl="1"/>
            <a:r>
              <a:rPr lang="en-US" altLang="zh-CN" sz="3200" dirty="0"/>
              <a:t>Test our method on standard datasets</a:t>
            </a:r>
          </a:p>
          <a:p>
            <a:pPr lvl="1"/>
            <a:r>
              <a:rPr lang="en-US" altLang="zh-CN" sz="3200" dirty="0"/>
              <a:t>Compare it with some baselines.</a:t>
            </a:r>
            <a:endParaRPr lang="zh-CN" altLang="en-US" sz="3200" dirty="0"/>
          </a:p>
        </p:txBody>
      </p:sp>
      <p:pic>
        <p:nvPicPr>
          <p:cNvPr id="6" name="音频 5">
            <a:hlinkClick r:id="" action="ppaction://media"/>
            <a:extLst>
              <a:ext uri="{FF2B5EF4-FFF2-40B4-BE49-F238E27FC236}">
                <a16:creationId xmlns:a16="http://schemas.microsoft.com/office/drawing/2014/main" id="{58E2ECF5-F3DF-4A1D-B829-05B0BA833A2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Tree>
    <p:extLst>
      <p:ext uri="{BB962C8B-B14F-4D97-AF65-F5344CB8AC3E}">
        <p14:creationId xmlns:p14="http://schemas.microsoft.com/office/powerpoint/2010/main" val="138028560"/>
      </p:ext>
    </p:extLst>
  </p:cSld>
  <p:clrMapOvr>
    <a:masterClrMapping/>
  </p:clrMapOvr>
  <mc:AlternateContent xmlns:mc="http://schemas.openxmlformats.org/markup-compatibility/2006">
    <mc:Choice xmlns:p14="http://schemas.microsoft.com/office/powerpoint/2010/main" Requires="p14">
      <p:transition spd="slow" p14:dur="2000" advTm="11438"/>
    </mc:Choice>
    <mc:Fallback>
      <p:transition spd="slow" advTm="114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27A247-EC30-4280-A68A-1C286A6FE7BA}"/>
              </a:ext>
            </a:extLst>
          </p:cNvPr>
          <p:cNvSpPr>
            <a:spLocks noGrp="1"/>
          </p:cNvSpPr>
          <p:nvPr>
            <p:ph idx="1"/>
          </p:nvPr>
        </p:nvSpPr>
        <p:spPr>
          <a:xfrm>
            <a:off x="2531771" y="2070323"/>
            <a:ext cx="10515600" cy="4351338"/>
          </a:xfrm>
        </p:spPr>
        <p:txBody>
          <a:bodyPr>
            <a:normAutofit/>
          </a:bodyPr>
          <a:lstStyle/>
          <a:p>
            <a:pPr marL="0" indent="0">
              <a:buNone/>
            </a:pPr>
            <a:r>
              <a:rPr lang="en-US" altLang="zh-CN" sz="9600" dirty="0"/>
              <a:t>Thank you!</a:t>
            </a:r>
            <a:endParaRPr lang="zh-CN" altLang="en-US" sz="9600" dirty="0"/>
          </a:p>
        </p:txBody>
      </p:sp>
      <p:pic>
        <p:nvPicPr>
          <p:cNvPr id="6" name="音频 5">
            <a:hlinkClick r:id="" action="ppaction://media"/>
            <a:extLst>
              <a:ext uri="{FF2B5EF4-FFF2-40B4-BE49-F238E27FC236}">
                <a16:creationId xmlns:a16="http://schemas.microsoft.com/office/drawing/2014/main" id="{9C75EE79-4FC4-4CBC-A0F2-A4235F296EC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Tree>
    <p:extLst>
      <p:ext uri="{BB962C8B-B14F-4D97-AF65-F5344CB8AC3E}">
        <p14:creationId xmlns:p14="http://schemas.microsoft.com/office/powerpoint/2010/main" val="3250815356"/>
      </p:ext>
    </p:extLst>
  </p:cSld>
  <p:clrMapOvr>
    <a:masterClrMapping/>
  </p:clrMapOvr>
  <mc:AlternateContent xmlns:mc="http://schemas.openxmlformats.org/markup-compatibility/2006">
    <mc:Choice xmlns:p14="http://schemas.microsoft.com/office/powerpoint/2010/main" Requires="p14">
      <p:transition spd="slow" p14:dur="2000" advTm="2470"/>
    </mc:Choice>
    <mc:Fallback>
      <p:transition spd="slow" advTm="24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2072</TotalTime>
  <Words>595</Words>
  <Application>Microsoft Office PowerPoint</Application>
  <PresentationFormat>宽屏</PresentationFormat>
  <Paragraphs>40</Paragraphs>
  <Slides>6</Slides>
  <Notes>6</Notes>
  <HiddenSlides>0</HiddenSlides>
  <MMClips>6</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An Unsupervised Method for Terminology Extraction from Scientific Text</vt:lpstr>
      <vt:lpstr>Introduction</vt:lpstr>
      <vt:lpstr>Pattern</vt:lpstr>
      <vt:lpstr>Cold Start</vt:lpstr>
      <vt:lpstr>Results and Future 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Unsupervised Method for Terminology Extraction from Scientific Text</dc:title>
  <dc:creator>邵 卫</dc:creator>
  <cp:lastModifiedBy>邵 卫</cp:lastModifiedBy>
  <cp:revision>86</cp:revision>
  <dcterms:created xsi:type="dcterms:W3CDTF">2020-07-31T04:45:32Z</dcterms:created>
  <dcterms:modified xsi:type="dcterms:W3CDTF">2020-08-02T14:45:06Z</dcterms:modified>
</cp:coreProperties>
</file>