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600" r:id="rId2"/>
    <p:sldId id="986" r:id="rId3"/>
    <p:sldId id="1025" r:id="rId4"/>
    <p:sldId id="1022" r:id="rId5"/>
    <p:sldId id="1028" r:id="rId6"/>
    <p:sldId id="1029" r:id="rId7"/>
    <p:sldId id="1030" r:id="rId8"/>
    <p:sldId id="1006" r:id="rId9"/>
    <p:sldId id="1024" r:id="rId10"/>
    <p:sldId id="1026" r:id="rId11"/>
    <p:sldId id="1027" r:id="rId12"/>
    <p:sldId id="955" r:id="rId13"/>
  </p:sldIdLst>
  <p:sldSz cx="9144000" cy="6858000" type="screen4x3"/>
  <p:notesSz cx="6669088" cy="9928225"/>
  <p:defaultTextStyle>
    <a:defPPr>
      <a:defRPr lang="fr-FR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71F"/>
    <a:srgbClr val="CC9999"/>
    <a:srgbClr val="663333"/>
    <a:srgbClr val="FFFF99"/>
    <a:srgbClr val="008000"/>
    <a:srgbClr val="CC6600"/>
    <a:srgbClr val="FF9900"/>
    <a:srgbClr val="FFFFCC"/>
    <a:srgbClr val="66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78427" autoAdjust="0"/>
  </p:normalViewPr>
  <p:slideViewPr>
    <p:cSldViewPr snapToGrid="0">
      <p:cViewPr varScale="1">
        <p:scale>
          <a:sx n="70" d="100"/>
          <a:sy n="70" d="100"/>
        </p:scale>
        <p:origin x="-189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54" d="100"/>
          <a:sy n="54" d="100"/>
        </p:scale>
        <p:origin x="-178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DDFD5E-E0E3-9C4C-848E-CF60688472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0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500">
              <a:spcBef>
                <a:spcPct val="0"/>
              </a:spcBef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5125566-4E7C-A24B-BF7C-B39DB6D8F3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390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0913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3408DF1-D6A9-5F44-99CD-CF08E6A5E710}" type="slidenum">
              <a:rPr lang="fr-FR" sz="1300">
                <a:latin typeface="Arial" charset="0"/>
              </a:rPr>
              <a:pPr eaLnBrk="1" hangingPunct="1"/>
              <a:t>1</a:t>
            </a:fld>
            <a:endParaRPr lang="fr-FR" sz="1300">
              <a:latin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fr-FR" b="1" baseline="0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822F33D-EAAE-7942-8538-3F54EE78710B}" type="slidenum">
              <a:rPr lang="fr-FR" sz="1300">
                <a:latin typeface="Arial" charset="0"/>
              </a:rPr>
              <a:pPr eaLnBrk="1" hangingPunct="1"/>
              <a:t>12</a:t>
            </a:fld>
            <a:endParaRPr lang="fr-FR" sz="1300">
              <a:latin typeface="Arial" charset="0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2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3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4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5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6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7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8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defTabSz="9525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81BEAC7-1393-AD4B-AB83-A753287A20D7}" type="slidenum">
              <a:rPr lang="fr-FR" sz="1300">
                <a:latin typeface="Arial" charset="0"/>
              </a:rPr>
              <a:pPr eaLnBrk="1" hangingPunct="1"/>
              <a:t>9</a:t>
            </a:fld>
            <a:endParaRPr lang="fr-FR" sz="13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Markus Stocker is </a:t>
            </a:r>
            <a:r>
              <a:rPr lang="en-US" b="1" dirty="0" smtClean="0"/>
              <a:t>Head of the Knowledge Infrastructures </a:t>
            </a:r>
            <a:r>
              <a:rPr lang="en-US" dirty="0" smtClean="0"/>
              <a:t>research group at the </a:t>
            </a:r>
            <a:r>
              <a:rPr lang="en-US" b="1" dirty="0" smtClean="0"/>
              <a:t>TIB Leibniz Information Centre for Science and Technology</a:t>
            </a:r>
            <a:r>
              <a:rPr lang="en-US" dirty="0" smtClean="0"/>
              <a:t> (Germany) and co-lead of the Open Research Knowledge Graph project.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He holds a </a:t>
            </a:r>
            <a:r>
              <a:rPr lang="en-US" b="1" dirty="0" smtClean="0"/>
              <a:t>PhD in Environmental Informatics </a:t>
            </a:r>
            <a:r>
              <a:rPr lang="en-US" dirty="0" smtClean="0"/>
              <a:t>from the University of Eastern Finland; a MSc in Environmental Science from the University of Eastern Finland; and a Diploma (MSc) in Informatics from the University of Zurich, Switzerland.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Research interests lie at the intersection between </a:t>
            </a:r>
            <a:r>
              <a:rPr lang="en-US" b="1" dirty="0" smtClean="0"/>
              <a:t>research infrastructures and research communities</a:t>
            </a:r>
            <a:r>
              <a:rPr lang="en-US" dirty="0" smtClean="0"/>
              <a:t>, and how such knowledge infrastructures acquire, maintain, and share scholarly knowledge about human and natural worlds.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4A49-1567-FF49-981E-1E7170D8B93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156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1A56-7C3C-A743-884C-98E50F18D8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5564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E7C4-726A-E64F-9F00-538748233E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55363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2E9E-D9FE-1444-BE68-D91C902B281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32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0922-E10E-8C49-963A-E6C0DE7159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6808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7B56F-5EDF-2648-8428-114A85EFD72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0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5A69-8655-624F-BFB7-9D1C78B924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0421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15BB2-E260-574D-A9BC-F5188E128A0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30295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5B502-6B7D-4540-A7A9-83BE58092A8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41440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D7F1A-6B35-DF45-B831-177B9E343CB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25737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F022D-DB4B-894F-BCC5-BD2AAE632E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Inforsid'06 – Cabanac et al.</a:t>
            </a:r>
          </a:p>
        </p:txBody>
      </p:sp>
    </p:spTree>
    <p:extLst>
      <p:ext uri="{BB962C8B-B14F-4D97-AF65-F5344CB8AC3E}">
        <p14:creationId xmlns:p14="http://schemas.microsoft.com/office/powerpoint/2010/main" val="13942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charset="0"/>
                <a:cs typeface="+mn-cs"/>
              </a:defRPr>
            </a:lvl1pPr>
          </a:lstStyle>
          <a:p>
            <a:pPr>
              <a:defRPr/>
            </a:pPr>
            <a:fld id="{726561CF-B7A1-6446-BAF9-DC97D5B1624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.mayr@gesis.org" TargetMode="External"/><Relationship Id="rId2" Type="http://schemas.openxmlformats.org/officeDocument/2006/relationships/hyperlink" Target="http://ceur-w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eur-ws.org/ceur-author-agreement-ccby-tp.pdf?ver=2020-03-02" TargetMode="External"/><Relationship Id="rId4" Type="http://schemas.openxmlformats.org/officeDocument/2006/relationships/hyperlink" Target="http://ceur-ws.org/ceur-author-agreement-ccby-ntp.pdf?ver=2020-03-0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1629" y="1703475"/>
            <a:ext cx="6862372" cy="2533256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1st</a:t>
            </a:r>
            <a:r>
              <a:rPr lang="en-GB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 EEKE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</a:t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GB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 </a:t>
            </a:r>
            <a: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/>
            </a:r>
            <a:br>
              <a:rPr lang="en-GB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Workshop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on Extraction and Evaluation of Knowledge Entities from Scientific Documents</a:t>
            </a:r>
            <a:endParaRPr lang="en-GB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j-ea"/>
              <a:cs typeface="+mj-cs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339850" y="163513"/>
            <a:ext cx="7580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GB" sz="1800" dirty="0" err="1"/>
              <a:t>Chengzhi</a:t>
            </a:r>
            <a:r>
              <a:rPr lang="en-GB" sz="1800" dirty="0"/>
              <a:t> </a:t>
            </a:r>
            <a:r>
              <a:rPr lang="en-GB" sz="1800" dirty="0" smtClean="0"/>
              <a:t>Zhang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 smtClean="0"/>
              <a:t>Philipp Mayr</a:t>
            </a:r>
            <a:br>
              <a:rPr lang="en-GB" sz="1800" dirty="0" smtClean="0"/>
            </a:br>
            <a:r>
              <a:rPr lang="en-GB" sz="1800" dirty="0" smtClean="0"/>
              <a:t>Wei Lu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 smtClean="0"/>
              <a:t>Yi </a:t>
            </a:r>
            <a:r>
              <a:rPr lang="en-GB" sz="1800" dirty="0"/>
              <a:t>Zhang</a:t>
            </a:r>
            <a:endParaRPr lang="en-GB" sz="1800" dirty="0"/>
          </a:p>
        </p:txBody>
      </p:sp>
      <p:sp>
        <p:nvSpPr>
          <p:cNvPr id="15364" name="Text Box 100"/>
          <p:cNvSpPr txBox="1">
            <a:spLocks noChangeArrowheads="1"/>
          </p:cNvSpPr>
          <p:nvPr/>
        </p:nvSpPr>
        <p:spPr bwMode="auto">
          <a:xfrm>
            <a:off x="0" y="2068742"/>
            <a:ext cx="1689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 b="1" dirty="0" smtClean="0"/>
              <a:t>August 1, </a:t>
            </a:r>
            <a:r>
              <a:rPr lang="en-GB" sz="1400" b="1" dirty="0" smtClean="0"/>
              <a:t>2020</a:t>
            </a:r>
            <a:endParaRPr lang="en-GB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9275" y="4959192"/>
            <a:ext cx="573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Virtual Event</a:t>
            </a:r>
            <a:r>
              <a:rPr lang="en-GB" sz="2400" dirty="0" smtClean="0"/>
              <a:t>, co-located with </a:t>
            </a:r>
            <a:r>
              <a:rPr lang="en-GB" sz="2400" dirty="0"/>
              <a:t>JCDL 2020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smtClean="0"/>
              <a:t>CEUR-WS </a:t>
            </a:r>
            <a:r>
              <a:rPr lang="de-DE" sz="4000" dirty="0" err="1" smtClean="0"/>
              <a:t>proceedings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480457"/>
            <a:ext cx="8588829" cy="5236029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/>
              <a:t>EEKE </a:t>
            </a:r>
            <a:r>
              <a:rPr lang="de-DE" sz="2400" dirty="0" err="1" smtClean="0"/>
              <a:t>proceedings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published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CEUR-WS </a:t>
            </a:r>
            <a:r>
              <a:rPr lang="de-DE" sz="2400" dirty="0">
                <a:hlinkClick r:id="rId2"/>
              </a:rPr>
              <a:t>http://ceur-ws.org</a:t>
            </a:r>
            <a:r>
              <a:rPr lang="de-DE" sz="2400" dirty="0" smtClean="0">
                <a:hlinkClick r:id="rId2"/>
              </a:rPr>
              <a:t>/</a:t>
            </a:r>
            <a:r>
              <a:rPr lang="de-DE" sz="2400" dirty="0" smtClean="0"/>
              <a:t> </a:t>
            </a:r>
            <a:r>
              <a:rPr lang="de-DE" sz="2400" b="1" dirty="0" err="1" smtClean="0"/>
              <a:t>we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need</a:t>
            </a:r>
            <a:r>
              <a:rPr lang="de-DE" sz="2400" b="1" dirty="0" smtClean="0"/>
              <a:t> 4 </a:t>
            </a:r>
            <a:r>
              <a:rPr lang="de-DE" sz="2400" b="1" dirty="0" err="1" smtClean="0"/>
              <a:t>things</a:t>
            </a:r>
            <a:r>
              <a:rPr lang="de-DE" sz="2400" b="1" dirty="0"/>
              <a:t>!</a:t>
            </a:r>
            <a:endParaRPr lang="de-DE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 err="1" smtClean="0">
                <a:solidFill>
                  <a:srgbClr val="FF0000"/>
                </a:solidFill>
              </a:rPr>
              <a:t>Camera-ready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paper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dirty="0" err="1" smtClean="0"/>
              <a:t>till</a:t>
            </a:r>
            <a:r>
              <a:rPr lang="de-DE" sz="2400" dirty="0" smtClean="0"/>
              <a:t> </a:t>
            </a:r>
            <a:r>
              <a:rPr lang="de-DE" sz="2400" b="1" dirty="0" smtClean="0"/>
              <a:t>August 15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+ </a:t>
            </a:r>
            <a:r>
              <a:rPr lang="de-DE" sz="2400" b="1" dirty="0" err="1" smtClean="0">
                <a:solidFill>
                  <a:srgbClr val="FF0000"/>
                </a:solidFill>
              </a:rPr>
              <a:t>Author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agreement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signed</a:t>
            </a:r>
            <a:r>
              <a:rPr lang="de-DE" sz="2400" dirty="0" smtClean="0"/>
              <a:t> </a:t>
            </a:r>
            <a:r>
              <a:rPr lang="de-DE" sz="2400" dirty="0" err="1" smtClean="0"/>
              <a:t>by</a:t>
            </a:r>
            <a:r>
              <a:rPr lang="de-DE" sz="2400" dirty="0" smtClean="0"/>
              <a:t> </a:t>
            </a:r>
            <a:r>
              <a:rPr lang="de-DE" sz="2400" dirty="0" err="1" smtClean="0"/>
              <a:t>corresponding</a:t>
            </a:r>
            <a:r>
              <a:rPr lang="de-DE" sz="2400" dirty="0" smtClean="0"/>
              <a:t> </a:t>
            </a:r>
            <a:r>
              <a:rPr lang="de-DE" sz="2400" dirty="0" err="1" smtClean="0"/>
              <a:t>author</a:t>
            </a:r>
            <a:r>
              <a:rPr lang="de-DE" sz="2400" dirty="0"/>
              <a:t>) </a:t>
            </a:r>
            <a:r>
              <a:rPr lang="de-DE" sz="2400" dirty="0" smtClean="0"/>
              <a:t>-&gt; send </a:t>
            </a:r>
            <a:r>
              <a:rPr lang="de-DE" sz="2400" b="1" dirty="0" smtClean="0"/>
              <a:t>via </a:t>
            </a:r>
            <a:r>
              <a:rPr lang="de-DE" sz="2400" b="1" dirty="0"/>
              <a:t>email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dirty="0">
                <a:hlinkClick r:id="rId3"/>
              </a:rPr>
              <a:t>philipp.mayr@gesis.org</a:t>
            </a:r>
            <a:r>
              <a:rPr lang="de-DE" sz="2400" dirty="0"/>
              <a:t> </a:t>
            </a:r>
            <a:endParaRPr lang="de-DE" sz="2400" dirty="0" smtClean="0"/>
          </a:p>
          <a:p>
            <a:pPr lvl="1"/>
            <a:r>
              <a:rPr lang="de-DE" sz="2400" dirty="0" smtClean="0">
                <a:hlinkClick r:id="rId4"/>
              </a:rPr>
              <a:t>http</a:t>
            </a:r>
            <a:r>
              <a:rPr lang="de-DE" sz="2400" dirty="0">
                <a:hlinkClick r:id="rId4"/>
              </a:rPr>
              <a:t>://</a:t>
            </a:r>
            <a:r>
              <a:rPr lang="de-DE" sz="2400" dirty="0" smtClean="0">
                <a:hlinkClick r:id="rId4"/>
              </a:rPr>
              <a:t>ceur-ws.org/ceur-author-agreement-ccby-ntp.pdf?ver=2020-03-02</a:t>
            </a:r>
            <a:r>
              <a:rPr lang="de-DE" sz="2400" dirty="0" smtClean="0"/>
              <a:t>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en-US" sz="2400" b="1" dirty="0"/>
              <a:t>no</a:t>
            </a:r>
            <a:r>
              <a:rPr lang="en-US" sz="2400" dirty="0"/>
              <a:t> copyrighted third party </a:t>
            </a:r>
            <a:r>
              <a:rPr lang="en-US" sz="2400" dirty="0" smtClean="0"/>
              <a:t>material</a:t>
            </a:r>
          </a:p>
          <a:p>
            <a:pPr lvl="1"/>
            <a:r>
              <a:rPr lang="de-DE" sz="2400" dirty="0">
                <a:hlinkClick r:id="rId5"/>
              </a:rPr>
              <a:t>http://</a:t>
            </a:r>
            <a:r>
              <a:rPr lang="de-DE" sz="2400" dirty="0" smtClean="0">
                <a:hlinkClick r:id="rId5"/>
              </a:rPr>
              <a:t>ceur-ws.org/ceur-author-agreement-ccby-tp.pdf?ver=2020-03-02</a:t>
            </a:r>
            <a:r>
              <a:rPr lang="de-DE" sz="2400" dirty="0" smtClean="0"/>
              <a:t>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copyrighted</a:t>
            </a:r>
            <a:r>
              <a:rPr lang="de-DE" sz="2400" dirty="0" smtClean="0"/>
              <a:t> </a:t>
            </a:r>
            <a:r>
              <a:rPr lang="de-DE" sz="2400" dirty="0" err="1"/>
              <a:t>third</a:t>
            </a:r>
            <a:r>
              <a:rPr lang="de-DE" sz="2400" dirty="0"/>
              <a:t> </a:t>
            </a:r>
            <a:r>
              <a:rPr lang="de-DE" sz="2400" dirty="0" err="1"/>
              <a:t>party</a:t>
            </a:r>
            <a:r>
              <a:rPr lang="de-DE" sz="2400" dirty="0"/>
              <a:t> </a:t>
            </a:r>
            <a:r>
              <a:rPr lang="de-DE" sz="2400" dirty="0" smtClean="0"/>
              <a:t>material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err="1" smtClean="0"/>
              <a:t>Submit</a:t>
            </a:r>
            <a:r>
              <a:rPr lang="de-DE" sz="2400" dirty="0" smtClean="0"/>
              <a:t> </a:t>
            </a:r>
            <a:r>
              <a:rPr lang="de-DE" sz="2400" b="1" dirty="0" smtClean="0">
                <a:solidFill>
                  <a:srgbClr val="FF0000"/>
                </a:solidFill>
              </a:rPr>
              <a:t>PDF via </a:t>
            </a:r>
            <a:r>
              <a:rPr lang="de-DE" sz="2400" b="1" dirty="0" err="1" smtClean="0">
                <a:solidFill>
                  <a:srgbClr val="FF0000"/>
                </a:solidFill>
              </a:rPr>
              <a:t>Easychair</a:t>
            </a:r>
            <a:r>
              <a:rPr lang="de-DE" sz="2400" dirty="0" smtClean="0"/>
              <a:t> -&gt; update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submission</a:t>
            </a:r>
            <a:endParaRPr lang="de-DE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+ </a:t>
            </a:r>
            <a:r>
              <a:rPr lang="de-DE" sz="2400" b="1" dirty="0" smtClean="0">
                <a:solidFill>
                  <a:srgbClr val="FF0000"/>
                </a:solidFill>
              </a:rPr>
              <a:t>Send </a:t>
            </a:r>
            <a:r>
              <a:rPr lang="de-DE" sz="2400" b="1" dirty="0" err="1" smtClean="0">
                <a:solidFill>
                  <a:srgbClr val="FF0000"/>
                </a:solidFill>
              </a:rPr>
              <a:t>sources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tex</a:t>
            </a:r>
            <a:r>
              <a:rPr lang="de-DE" sz="2400" dirty="0" smtClean="0"/>
              <a:t>-&gt;</a:t>
            </a:r>
            <a:r>
              <a:rPr lang="de-DE" sz="2400" dirty="0" err="1" smtClean="0"/>
              <a:t>zip</a:t>
            </a:r>
            <a:r>
              <a:rPr lang="de-DE" sz="2400" dirty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MS </a:t>
            </a:r>
            <a:r>
              <a:rPr lang="de-DE" sz="2400" dirty="0" err="1" smtClean="0"/>
              <a:t>word</a:t>
            </a:r>
            <a:r>
              <a:rPr lang="de-DE" sz="2400" dirty="0" smtClean="0"/>
              <a:t>)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paper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via email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smtClean="0">
                <a:hlinkClick r:id="rId3"/>
              </a:rPr>
              <a:t>philipp.mayr@gesis.org</a:t>
            </a:r>
            <a:r>
              <a:rPr lang="de-DE" sz="240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/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E02E9E-D9FE-1444-BE68-D91C902B281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6217" y="1836738"/>
            <a:ext cx="6287784" cy="2209800"/>
          </a:xfrm>
        </p:spPr>
        <p:txBody>
          <a:bodyPr/>
          <a:lstStyle/>
          <a:p>
            <a:pPr algn="ctr"/>
            <a:r>
              <a:rPr lang="en-US" sz="8000" dirty="0" smtClean="0">
                <a:latin typeface="Calibri" charset="0"/>
              </a:rPr>
              <a:t>Thank you!</a:t>
            </a:r>
            <a:endParaRPr lang="en-US" sz="2800" dirty="0">
              <a:latin typeface="Calibri" charset="0"/>
            </a:endParaRPr>
          </a:p>
        </p:txBody>
      </p:sp>
      <p:sp>
        <p:nvSpPr>
          <p:cNvPr id="150530" name="Rectangle 23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8000" rIns="18000" bIns="360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2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The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EEKE Team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6EC2F6-AA02-E844-9A43-B33E50F84A5B}"/>
              </a:ext>
            </a:extLst>
          </p:cNvPr>
          <p:cNvSpPr txBox="1"/>
          <p:nvPr/>
        </p:nvSpPr>
        <p:spPr>
          <a:xfrm>
            <a:off x="2272522" y="3691820"/>
            <a:ext cx="1871718" cy="78483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Philipp </a:t>
            </a:r>
            <a:r>
              <a:rPr lang="en-US" dirty="0" smtClean="0"/>
              <a:t>Mayr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philipp_mayr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742195-C287-8148-8B0E-1BEA365D5F4C}"/>
              </a:ext>
            </a:extLst>
          </p:cNvPr>
          <p:cNvSpPr txBox="1"/>
          <p:nvPr/>
        </p:nvSpPr>
        <p:spPr>
          <a:xfrm>
            <a:off x="276033" y="3733533"/>
            <a:ext cx="1704625" cy="49158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Chengzhi</a:t>
            </a:r>
            <a:r>
              <a:rPr lang="en-GB" dirty="0"/>
              <a:t> </a:t>
            </a:r>
            <a:r>
              <a:rPr lang="en-GB" dirty="0" smtClean="0"/>
              <a:t>Zhang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7AA5B9-E0BC-864E-964A-3F3B1B4C0C83}"/>
              </a:ext>
            </a:extLst>
          </p:cNvPr>
          <p:cNvSpPr txBox="1"/>
          <p:nvPr/>
        </p:nvSpPr>
        <p:spPr>
          <a:xfrm>
            <a:off x="4436615" y="3682245"/>
            <a:ext cx="200217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Wei Lu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408EA12-F3F0-2B4C-8B83-450E007DE5C3}"/>
              </a:ext>
            </a:extLst>
          </p:cNvPr>
          <p:cNvSpPr txBox="1"/>
          <p:nvPr/>
        </p:nvSpPr>
        <p:spPr>
          <a:xfrm>
            <a:off x="229564" y="5428754"/>
            <a:ext cx="8414103" cy="1077218"/>
          </a:xfrm>
          <a:prstGeom prst="rect">
            <a:avLst/>
          </a:prstGeom>
          <a:solidFill>
            <a:schemeClr val="accent4">
              <a:lumMod val="40000"/>
              <a:lumOff val="60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 to our </a:t>
            </a:r>
            <a:r>
              <a:rPr lang="en-US" sz="3200" b="1" dirty="0"/>
              <a:t>authors, </a:t>
            </a:r>
            <a:r>
              <a:rPr lang="en-US" sz="3200" b="1" dirty="0" err="1"/>
              <a:t>programme</a:t>
            </a:r>
            <a:r>
              <a:rPr lang="en-US" sz="3200" b="1" dirty="0"/>
              <a:t> committee and participants…thank you!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4F6EC2F6-AA02-E844-9A43-B33E50F84A5B}"/>
              </a:ext>
            </a:extLst>
          </p:cNvPr>
          <p:cNvSpPr txBox="1"/>
          <p:nvPr/>
        </p:nvSpPr>
        <p:spPr>
          <a:xfrm>
            <a:off x="6606732" y="3704899"/>
            <a:ext cx="1871718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Yi Zhang </a:t>
            </a:r>
            <a:r>
              <a:rPr lang="de-DE" dirty="0"/>
              <a:t>@YiZhang0520</a:t>
            </a:r>
            <a:endParaRPr lang="en-US" dirty="0"/>
          </a:p>
        </p:txBody>
      </p:sp>
      <p:pic>
        <p:nvPicPr>
          <p:cNvPr id="3074" name="Picture 2" descr="chengzhi_zhang_pictur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4" y="1433513"/>
            <a:ext cx="1647634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33" y="1621107"/>
            <a:ext cx="1530117" cy="16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 descr="yi_zhang_picture.jpe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56" y="1538572"/>
            <a:ext cx="1830794" cy="18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philippmayr.github.io/philippmayr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18" y="1488661"/>
            <a:ext cx="1310327" cy="18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3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Introduction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de-DE" dirty="0" smtClean="0"/>
              <a:t>TODO: Add </a:t>
            </a:r>
            <a:r>
              <a:rPr lang="de-DE" dirty="0" err="1" smtClean="0"/>
              <a:t>motivation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and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</a:p>
          <a:p>
            <a:r>
              <a:rPr lang="de-DE" dirty="0" smtClean="0"/>
              <a:t>1-2 </a:t>
            </a:r>
            <a:r>
              <a:rPr lang="de-DE" dirty="0" err="1" smtClean="0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4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  <a:endParaRPr lang="de-DE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690"/>
              </p:ext>
            </p:extLst>
          </p:nvPr>
        </p:nvGraphicFramePr>
        <p:xfrm>
          <a:off x="225084" y="1251857"/>
          <a:ext cx="8918915" cy="5170716"/>
        </p:xfrm>
        <a:graphic>
          <a:graphicData uri="http://schemas.openxmlformats.org/drawingml/2006/table">
            <a:tbl>
              <a:tblPr/>
              <a:tblGrid>
                <a:gridCol w="1248649"/>
                <a:gridCol w="4013510"/>
                <a:gridCol w="2318918"/>
                <a:gridCol w="1337838"/>
              </a:tblGrid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13:10-13:30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Connection setup: we will provide details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09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13:30-13:40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i="1" dirty="0" err="1">
                          <a:effectLst/>
                        </a:rPr>
                        <a:t>Introduction</a:t>
                      </a:r>
                      <a:endParaRPr lang="de-DE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Co-</a:t>
                      </a:r>
                      <a:r>
                        <a:rPr lang="de-DE" sz="1600" dirty="0" err="1">
                          <a:effectLst/>
                        </a:rPr>
                        <a:t>Chairs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of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smtClean="0">
                          <a:effectLst/>
                        </a:rPr>
                        <a:t>EEKE2020</a:t>
                      </a:r>
                      <a:endParaRPr lang="de-DE" sz="1600" dirty="0">
                        <a:effectLst/>
                      </a:endParaRP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43665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13:40-14:20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effectLst/>
                        </a:rPr>
                        <a:t>Keynote 1: </a:t>
                      </a:r>
                      <a:r>
                        <a:rPr lang="en-US" sz="1600" b="1" i="1" dirty="0" err="1">
                          <a:effectLst/>
                        </a:rPr>
                        <a:t>Entitymetrics</a:t>
                      </a:r>
                      <a:r>
                        <a:rPr lang="en-US" sz="1600" b="1" i="1" dirty="0">
                          <a:effectLst/>
                        </a:rPr>
                        <a:t> 2.0: Measuring the Impact of Entities and Relations Extracted from Scientific Documents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Min Song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 err="1">
                          <a:effectLst/>
                        </a:rPr>
                        <a:t>Chair</a:t>
                      </a:r>
                      <a:r>
                        <a:rPr lang="de-DE" sz="1600" dirty="0">
                          <a:effectLst/>
                        </a:rPr>
                        <a:t>: </a:t>
                      </a:r>
                      <a:r>
                        <a:rPr lang="de-DE" sz="1600" dirty="0" err="1">
                          <a:effectLst/>
                        </a:rPr>
                        <a:t>Chengzhi</a:t>
                      </a:r>
                      <a:r>
                        <a:rPr lang="de-DE" sz="1600" dirty="0">
                          <a:effectLst/>
                        </a:rPr>
                        <a:t> Zhang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42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14:20-15:00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i="1" dirty="0">
                          <a:effectLst/>
                        </a:rPr>
                        <a:t>Session 1: Knowledge Entity Extraction and Application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Chair: Shuo Xu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700"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14:20-14:40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err="1">
                          <a:effectLst/>
                        </a:rPr>
                        <a:t>NLPContributions</a:t>
                      </a:r>
                      <a:r>
                        <a:rPr lang="en-US" sz="1600" i="1" dirty="0">
                          <a:effectLst/>
                        </a:rPr>
                        <a:t>: An Annotation Scheme for Machine Reading of Scholarly Contributions in Natural Language Processing Literature</a:t>
                      </a:r>
                      <a:endParaRPr lang="en-US" sz="1600" dirty="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u="sng" dirty="0">
                          <a:effectLst/>
                          <a:latin typeface="Raleway"/>
                        </a:rPr>
                        <a:t>Jennifer </a:t>
                      </a:r>
                      <a:r>
                        <a:rPr lang="de-DE" sz="1600" b="1" u="sng" dirty="0" err="1">
                          <a:effectLst/>
                          <a:latin typeface="Raleway"/>
                        </a:rPr>
                        <a:t>D'Souza</a:t>
                      </a:r>
                      <a:r>
                        <a:rPr lang="de-DE" sz="1600" dirty="0">
                          <a:effectLst/>
                        </a:rPr>
                        <a:t> and Sören Auer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1560"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14:40-15:00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>
                          <a:effectLst/>
                        </a:rPr>
                        <a:t>Intelligent Bibliometrics for Discovering the Associations between Genes and Diseases: Methodology and Case study</a:t>
                      </a:r>
                      <a:endParaRPr lang="en-US" sz="1600">
                        <a:effectLst/>
                      </a:endParaRP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u="sng" dirty="0" err="1">
                          <a:effectLst/>
                          <a:latin typeface="Raleway"/>
                        </a:rPr>
                        <a:t>Mengjia</a:t>
                      </a:r>
                      <a:r>
                        <a:rPr lang="de-DE" sz="1600" b="1" u="sng" dirty="0">
                          <a:effectLst/>
                          <a:latin typeface="Raleway"/>
                        </a:rPr>
                        <a:t> Wu</a:t>
                      </a:r>
                      <a:r>
                        <a:rPr lang="de-DE" sz="1600" dirty="0">
                          <a:effectLst/>
                        </a:rPr>
                        <a:t> and Yi Zhang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 </a:t>
                      </a:r>
                    </a:p>
                  </a:txBody>
                  <a:tcPr marL="49569" marR="39655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81">
                <a:tc>
                  <a:txBody>
                    <a:bodyPr/>
                    <a:lstStyle/>
                    <a:p>
                      <a:pPr algn="l"/>
                      <a:r>
                        <a:rPr lang="de-DE" sz="160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15:00-15:30</a:t>
                      </a:r>
                    </a:p>
                  </a:txBody>
                  <a:tcPr marL="39655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Coffee break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0" i="0" dirty="0">
                          <a:solidFill>
                            <a:srgbClr val="222222"/>
                          </a:solidFill>
                          <a:effectLst/>
                          <a:latin typeface="Raleway"/>
                        </a:rPr>
                        <a:t> </a:t>
                      </a:r>
                    </a:p>
                  </a:txBody>
                  <a:tcPr marL="49569" marR="49569" marT="39655" marB="39655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39655" marR="39655" marT="19828" marB="19828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5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42919"/>
              </p:ext>
            </p:extLst>
          </p:nvPr>
        </p:nvGraphicFramePr>
        <p:xfrm>
          <a:off x="295420" y="1139483"/>
          <a:ext cx="8567228" cy="5514537"/>
        </p:xfrm>
        <a:graphic>
          <a:graphicData uri="http://schemas.openxmlformats.org/drawingml/2006/table">
            <a:tbl>
              <a:tblPr/>
              <a:tblGrid>
                <a:gridCol w="1359209"/>
                <a:gridCol w="3320142"/>
                <a:gridCol w="2663986"/>
                <a:gridCol w="1223891"/>
              </a:tblGrid>
              <a:tr h="567878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15:30-16:35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500" b="1" i="1" dirty="0">
                          <a:effectLst/>
                        </a:rPr>
                        <a:t>Session 2: </a:t>
                      </a:r>
                      <a:r>
                        <a:rPr lang="fr-FR" sz="1500" b="1" i="1" dirty="0" err="1">
                          <a:effectLst/>
                        </a:rPr>
                        <a:t>Entity</a:t>
                      </a:r>
                      <a:r>
                        <a:rPr lang="fr-FR" sz="1500" b="1" i="1" dirty="0">
                          <a:effectLst/>
                        </a:rPr>
                        <a:t> Extraction </a:t>
                      </a:r>
                      <a:r>
                        <a:rPr lang="fr-FR" sz="1500" b="1" i="1" dirty="0" err="1">
                          <a:effectLst/>
                        </a:rPr>
                        <a:t>from</a:t>
                      </a:r>
                      <a:r>
                        <a:rPr lang="fr-FR" sz="1500" b="1" i="1" dirty="0">
                          <a:effectLst/>
                        </a:rPr>
                        <a:t> Scientific Documents</a:t>
                      </a:r>
                      <a:endParaRPr lang="fr-FR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Chair: Yingyi Zhang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5864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15:30-15:50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Automatic </a:t>
                      </a:r>
                      <a:r>
                        <a:rPr lang="en-US" sz="1500" i="1" dirty="0" err="1">
                          <a:effectLst/>
                        </a:rPr>
                        <a:t>Keyphrase</a:t>
                      </a:r>
                      <a:r>
                        <a:rPr lang="en-US" sz="1500" i="1" dirty="0">
                          <a:effectLst/>
                        </a:rPr>
                        <a:t> Extraction from Scientific Chinese Medical Abstracts Based on Character-Level Sequence Labeling</a:t>
                      </a:r>
                      <a:endParaRPr lang="en-US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</a:rPr>
                        <a:t>Liangping</a:t>
                      </a:r>
                      <a:r>
                        <a:rPr lang="de-DE" sz="1500" b="1" u="sng" dirty="0">
                          <a:effectLst/>
                        </a:rPr>
                        <a:t> Ding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Zhixiong</a:t>
                      </a:r>
                      <a:r>
                        <a:rPr lang="de-DE" sz="1500" dirty="0">
                          <a:effectLst/>
                        </a:rPr>
                        <a:t> Zhang, </a:t>
                      </a:r>
                      <a:r>
                        <a:rPr lang="de-DE" sz="1500" dirty="0" err="1">
                          <a:effectLst/>
                        </a:rPr>
                        <a:t>Huan</a:t>
                      </a:r>
                      <a:r>
                        <a:rPr lang="de-DE" sz="1500" dirty="0">
                          <a:effectLst/>
                        </a:rPr>
                        <a:t> Liu, Jie Li and </a:t>
                      </a:r>
                      <a:r>
                        <a:rPr lang="de-DE" sz="1500" dirty="0" err="1">
                          <a:effectLst/>
                        </a:rPr>
                        <a:t>Gaihong</a:t>
                      </a:r>
                      <a:r>
                        <a:rPr lang="de-DE" sz="1500" dirty="0">
                          <a:effectLst/>
                        </a:rPr>
                        <a:t> Yu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1072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15:50-16:05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Investigating interdisciplinary knowledge flow through citances</a:t>
                      </a:r>
                      <a:endParaRPr lang="en-US" sz="150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Jin Mao,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Shiyun Wang </a:t>
                      </a:r>
                      <a:r>
                        <a:rPr lang="de-DE" sz="1500">
                          <a:effectLst/>
                        </a:rPr>
                        <a:t>and Xianli Shang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670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16:05-16:20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IEKM-MD: An Intelligent Platform for Information Extraction and Knowledge Mining in Multi-Domains</a:t>
                      </a:r>
                      <a:endParaRPr lang="en-US" sz="150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Yu Li, </a:t>
                      </a:r>
                      <a:r>
                        <a:rPr lang="de-DE" sz="1500" b="1" u="sng" dirty="0">
                          <a:effectLst/>
                        </a:rPr>
                        <a:t>Tao Yue</a:t>
                      </a:r>
                      <a:r>
                        <a:rPr lang="de-DE" sz="1500" dirty="0">
                          <a:effectLst/>
                        </a:rPr>
                        <a:t> (Speaker) and Wu </a:t>
                      </a:r>
                      <a:r>
                        <a:rPr lang="de-DE" sz="1500" dirty="0" err="1">
                          <a:effectLst/>
                        </a:rPr>
                        <a:t>Zhenxin</a:t>
                      </a:r>
                      <a:endParaRPr lang="de-DE" sz="1500" dirty="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05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16:20-16:35</a:t>
                      </a:r>
                    </a:p>
                  </a:txBody>
                  <a:tcPr marL="40064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What is Special about Patent Information Extraction?</a:t>
                      </a:r>
                      <a:endParaRPr lang="en-US" sz="1500">
                        <a:effectLst/>
                      </a:endParaRP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Liang Chen</a:t>
                      </a:r>
                      <a:r>
                        <a:rPr lang="de-DE" sz="1500">
                          <a:effectLst/>
                        </a:rPr>
                        <a:t>, Shuo Xu, Weijiao Shang, Zheng Wang, Chao Wei and Haiyun Xu</a:t>
                      </a:r>
                    </a:p>
                  </a:txBody>
                  <a:tcPr marL="50080" marR="50080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0080" marR="40064" marT="40064" marB="40064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6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3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47252"/>
              </p:ext>
            </p:extLst>
          </p:nvPr>
        </p:nvGraphicFramePr>
        <p:xfrm>
          <a:off x="140678" y="1181684"/>
          <a:ext cx="8872694" cy="5596941"/>
        </p:xfrm>
        <a:graphic>
          <a:graphicData uri="http://schemas.openxmlformats.org/drawingml/2006/table">
            <a:tbl>
              <a:tblPr/>
              <a:tblGrid>
                <a:gridCol w="1188725"/>
                <a:gridCol w="4097670"/>
                <a:gridCol w="1368125"/>
                <a:gridCol w="866145"/>
                <a:gridCol w="1352029"/>
              </a:tblGrid>
              <a:tr h="49671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i="1" dirty="0" err="1">
                          <a:effectLst/>
                        </a:rPr>
                        <a:t>Sesson</a:t>
                      </a:r>
                      <a:r>
                        <a:rPr lang="de-DE" sz="1500" b="1" i="1" dirty="0">
                          <a:effectLst/>
                        </a:rPr>
                        <a:t> 3: Interactive </a:t>
                      </a:r>
                      <a:r>
                        <a:rPr lang="de-DE" sz="1500" b="1" i="1" dirty="0" err="1">
                          <a:effectLst/>
                        </a:rPr>
                        <a:t>demos</a:t>
                      </a:r>
                      <a:endParaRPr lang="de-DE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Chong Chen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10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16:35-17:00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Design and Implementation of an Academic Search System Based on a General Query Language and Automatic Question Answering</a:t>
                      </a:r>
                      <a:endParaRPr lang="en-US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Zi Xiong</a:t>
                      </a:r>
                      <a:r>
                        <a:rPr lang="de-DE" sz="1500">
                          <a:effectLst/>
                        </a:rPr>
                        <a:t>, Yue Qi, Wei Lu and Qikai Cheng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17:00-17:30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Coffee break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975102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17:30-18:10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i="1" dirty="0">
                          <a:effectLst/>
                        </a:rPr>
                        <a:t>Keynote 2: Building Scholarly Knowledge Bases with Crowdsourcing and Text Mining</a:t>
                      </a:r>
                      <a:endParaRPr lang="en-US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Markus Stocker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Philipp Mayr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19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18:10-18:55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de-DE" sz="1500" b="1" i="1" dirty="0">
                          <a:effectLst/>
                        </a:rPr>
                        <a:t>Session 4: Entity Relation </a:t>
                      </a:r>
                      <a:r>
                        <a:rPr lang="de-DE" sz="1500" b="1" i="1" dirty="0" err="1">
                          <a:effectLst/>
                        </a:rPr>
                        <a:t>Extraction</a:t>
                      </a:r>
                      <a:r>
                        <a:rPr lang="de-DE" sz="1500" b="1" i="1" dirty="0">
                          <a:effectLst/>
                        </a:rPr>
                        <a:t> and </a:t>
                      </a:r>
                      <a:r>
                        <a:rPr lang="de-DE" sz="1500" b="1" i="1" dirty="0" err="1">
                          <a:effectLst/>
                        </a:rPr>
                        <a:t>Application</a:t>
                      </a:r>
                      <a:endParaRPr lang="de-DE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Chair</a:t>
                      </a:r>
                      <a:r>
                        <a:rPr lang="de-DE" sz="1500" dirty="0">
                          <a:effectLst/>
                        </a:rPr>
                        <a:t>: Yi Zhang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18:10-18:25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Novel Approach for Patent Similarity Measurement Based on Sequence Alignment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dirty="0" err="1">
                          <a:effectLst/>
                        </a:rPr>
                        <a:t>Xin</a:t>
                      </a:r>
                      <a:r>
                        <a:rPr lang="de-DE" sz="1500" dirty="0">
                          <a:effectLst/>
                        </a:rPr>
                        <a:t> An, 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Jinghong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Li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Shuo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r>
                        <a:rPr lang="de-DE" sz="1500" dirty="0">
                          <a:effectLst/>
                        </a:rPr>
                        <a:t>, Liang Chen and </a:t>
                      </a:r>
                      <a:r>
                        <a:rPr lang="de-DE" sz="1500" dirty="0" err="1">
                          <a:effectLst/>
                        </a:rPr>
                        <a:t>Sainan</a:t>
                      </a:r>
                      <a:r>
                        <a:rPr lang="de-DE" sz="1500" dirty="0">
                          <a:effectLst/>
                        </a:rPr>
                        <a:t> Pi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18:25-18:40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Exploring the Relation between Biomedical Entities and Government Funding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>
                          <a:effectLst/>
                          <a:latin typeface="Raleway"/>
                        </a:rPr>
                        <a:t>Fang Tan</a:t>
                      </a:r>
                      <a:r>
                        <a:rPr lang="de-DE" sz="1500" dirty="0">
                          <a:effectLst/>
                        </a:rPr>
                        <a:t>, </a:t>
                      </a:r>
                      <a:r>
                        <a:rPr lang="de-DE" sz="1500" dirty="0" err="1">
                          <a:effectLst/>
                        </a:rPr>
                        <a:t>Siting</a:t>
                      </a:r>
                      <a:r>
                        <a:rPr lang="de-DE" sz="1500" dirty="0">
                          <a:effectLst/>
                        </a:rPr>
                        <a:t> Yang, </a:t>
                      </a:r>
                      <a:r>
                        <a:rPr lang="de-DE" sz="1500" dirty="0" err="1">
                          <a:effectLst/>
                        </a:rPr>
                        <a:t>Xiaoyan</a:t>
                      </a:r>
                      <a:r>
                        <a:rPr lang="de-DE" sz="1500" dirty="0">
                          <a:effectLst/>
                        </a:rPr>
                        <a:t> Wu and Jian </a:t>
                      </a:r>
                      <a:r>
                        <a:rPr lang="de-DE" sz="1500" dirty="0" err="1">
                          <a:effectLst/>
                        </a:rPr>
                        <a:t>Xu</a:t>
                      </a:r>
                      <a:endParaRPr lang="de-DE" sz="1500" dirty="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57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18:40-18:55</a:t>
                      </a:r>
                    </a:p>
                  </a:txBody>
                  <a:tcPr marL="23411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Document Clustering and Labeling for Research Trend Extraction and Evolution Mapping</a:t>
                      </a:r>
                      <a:endParaRPr lang="en-US" sz="1500">
                        <a:effectLst/>
                      </a:endParaRP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 b="1" u="sng" dirty="0" err="1">
                          <a:effectLst/>
                          <a:latin typeface="Raleway"/>
                        </a:rPr>
                        <a:t>Sahand</a:t>
                      </a:r>
                      <a:r>
                        <a:rPr lang="de-DE" sz="1500" b="1" u="sng" dirty="0">
                          <a:effectLst/>
                          <a:latin typeface="Raleway"/>
                        </a:rPr>
                        <a:t> </a:t>
                      </a:r>
                      <a:r>
                        <a:rPr lang="de-DE" sz="1500" b="1" u="sng" dirty="0" err="1">
                          <a:effectLst/>
                          <a:latin typeface="Raleway"/>
                        </a:rPr>
                        <a:t>Vahidnia</a:t>
                      </a:r>
                      <a:r>
                        <a:rPr lang="de-DE" sz="1500" dirty="0">
                          <a:effectLst/>
                        </a:rPr>
                        <a:t>, Alireza Abbasi and Hussein A. Abbass</a:t>
                      </a:r>
                    </a:p>
                  </a:txBody>
                  <a:tcPr marL="29264" marR="29264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de-DE" sz="1500" dirty="0">
                        <a:effectLst/>
                      </a:endParaRP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29264" marR="23411" marT="23411" marB="2341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7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>
                <a:solidFill>
                  <a:srgbClr val="CC0000"/>
                </a:solidFill>
                <a:latin typeface="Calibri" charset="0"/>
                <a:sym typeface="Wingdings" charset="0"/>
              </a:rPr>
              <a:t>Agenda: </a:t>
            </a:r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Part 4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73425" y="197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31893"/>
              </p:ext>
            </p:extLst>
          </p:nvPr>
        </p:nvGraphicFramePr>
        <p:xfrm>
          <a:off x="119741" y="1219203"/>
          <a:ext cx="8893629" cy="5561714"/>
        </p:xfrm>
        <a:graphic>
          <a:graphicData uri="http://schemas.openxmlformats.org/drawingml/2006/table">
            <a:tbl>
              <a:tblPr/>
              <a:tblGrid>
                <a:gridCol w="1540544"/>
                <a:gridCol w="3769412"/>
                <a:gridCol w="1360266"/>
                <a:gridCol w="2223407"/>
              </a:tblGrid>
              <a:tr h="448267"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18:55-19:50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b="1" i="1">
                          <a:effectLst/>
                        </a:rPr>
                        <a:t>Session 5: Poster/ Greeting Notes of EEKE2020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Chair: Jin Mao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902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18:55-19:05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i="1">
                          <a:effectLst/>
                        </a:rPr>
                        <a:t>Long-tail dataset entity recognition based on Data Augmentation</a:t>
                      </a:r>
                      <a:endParaRPr lang="de-DE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500" b="1" u="sng">
                          <a:effectLst/>
                          <a:latin typeface="Raleway"/>
                        </a:rPr>
                        <a:t>Qikai Liu</a:t>
                      </a:r>
                      <a:r>
                        <a:rPr lang="it-IT" sz="1500">
                          <a:effectLst/>
                        </a:rPr>
                        <a:t>, Pengcheng Li, Wei Lu and Qikai Cheng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469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19:05-19:15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Assessing Impact of Method Entities in a Special Task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b="1" u="sng">
                          <a:effectLst/>
                          <a:latin typeface="Raleway"/>
                        </a:rPr>
                        <a:t>Xiaole Li</a:t>
                      </a:r>
                      <a:r>
                        <a:rPr lang="de-DE" sz="1500">
                          <a:effectLst/>
                        </a:rPr>
                        <a:t>, Yuzhuo Wang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375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19:15-19:25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 dirty="0">
                          <a:effectLst/>
                        </a:rPr>
                        <a:t>Study on the Difference between Summary Peer Reviews and Abstracts of Scientific Papers</a:t>
                      </a:r>
                      <a:endParaRPr lang="en-US" sz="1500" dirty="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Chong Chen, </a:t>
                      </a:r>
                      <a:r>
                        <a:rPr lang="de-DE" sz="1500" b="1" u="sng">
                          <a:effectLst/>
                          <a:latin typeface="Raleway"/>
                        </a:rPr>
                        <a:t>Jingying Zhang</a:t>
                      </a:r>
                      <a:r>
                        <a:rPr lang="de-DE" sz="1500">
                          <a:effectLst/>
                        </a:rPr>
                        <a:t>, Xiaoyu Chu and Jinglin Zheng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6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19:25-19:35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i="1">
                          <a:effectLst/>
                        </a:rPr>
                        <a:t>A Unsupervised Method for Terminology Extraction from Scientific Text</a:t>
                      </a:r>
                      <a:endParaRPr lang="en-US" sz="1500">
                        <a:effectLst/>
                      </a:endParaRP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1" u="sng">
                          <a:effectLst/>
                          <a:latin typeface="Raleway"/>
                        </a:rPr>
                        <a:t>Wei Shao</a:t>
                      </a:r>
                      <a:r>
                        <a:rPr lang="en-US" sz="1500">
                          <a:effectLst/>
                        </a:rPr>
                        <a:t> and Hua Bolin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 dirty="0">
                          <a:effectLst/>
                        </a:rPr>
                        <a:t> 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368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19:35-19:50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Greeting Notes of EEKE2020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Co-Chairs of EEKE2020 (Chengzhi Zhang, Philipp Mayr, Wei Lu, Yi Zhang)</a:t>
                      </a:r>
                    </a:p>
                  </a:txBody>
                  <a:tcPr marL="51134" marR="40907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01943"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19:50</a:t>
                      </a:r>
                    </a:p>
                  </a:txBody>
                  <a:tcPr marL="40907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End of workshop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500">
                          <a:effectLst/>
                        </a:rPr>
                        <a:t> </a:t>
                      </a:r>
                    </a:p>
                  </a:txBody>
                  <a:tcPr marL="51134" marR="51134" marT="40907" marB="40907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 marL="40907" marR="40907" marT="20454" marB="20454">
                    <a:lnL>
                      <a:noFill/>
                    </a:lnL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3701143" y="613358"/>
            <a:ext cx="40590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All times are </a:t>
            </a:r>
            <a:r>
              <a:rPr lang="de-DE" dirty="0">
                <a:solidFill>
                  <a:srgbClr val="FF0000"/>
                </a:solidFill>
              </a:rPr>
              <a:t>Beijing Time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8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1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 err="1"/>
              <a:t>Entitymetrics</a:t>
            </a:r>
            <a:r>
              <a:rPr lang="en-US" sz="2800" dirty="0"/>
              <a:t> 2.0: Measuring the Impact of Entities and Relations Extracted from Scientific </a:t>
            </a:r>
            <a:r>
              <a:rPr lang="en-US" sz="2800" dirty="0" smtClean="0"/>
              <a:t>Documents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/>
              <a:t>Min Song</a:t>
            </a:r>
            <a:endParaRPr lang="de-DE" b="1" dirty="0"/>
          </a:p>
        </p:txBody>
      </p:sp>
      <p:pic>
        <p:nvPicPr>
          <p:cNvPr id="4" name="Picture 2" descr="min_song_pictur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54751"/>
            <a:ext cx="2505301" cy="29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70104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885B478-7DA6-BA40-9EF5-9E15BC7A0401}" type="slidenum">
              <a:rPr lang="en-GB" sz="1200" smtClean="0">
                <a:latin typeface="Arial Black" charset="0"/>
              </a:rPr>
              <a:pPr eaLnBrk="1" hangingPunct="1"/>
              <a:t>9</a:t>
            </a:fld>
            <a:endParaRPr lang="en-GB" sz="1200">
              <a:latin typeface="Arial Black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668338"/>
          </a:xfrm>
        </p:spPr>
        <p:txBody>
          <a:bodyPr/>
          <a:lstStyle/>
          <a:p>
            <a:pPr marL="536575" indent="-536575" eaLnBrk="1" hangingPunct="1"/>
            <a:r>
              <a:rPr lang="en-GB" sz="3200" dirty="0" smtClean="0">
                <a:solidFill>
                  <a:srgbClr val="CC0000"/>
                </a:solidFill>
                <a:latin typeface="Calibri" charset="0"/>
                <a:sym typeface="Wingdings" charset="0"/>
              </a:rPr>
              <a:t>Keynote 2</a:t>
            </a:r>
            <a:endParaRPr lang="en-GB" sz="3200" dirty="0">
              <a:solidFill>
                <a:srgbClr val="CC0000"/>
              </a:solidFill>
              <a:latin typeface="Calibri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xmlns="" id="{7FB8B298-1DE1-8446-854E-9DA7260C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7497"/>
            <a:ext cx="84597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253413" algn="r"/>
              </a:tabLs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fr-FR" sz="1600" dirty="0" smtClean="0">
                <a:solidFill>
                  <a:schemeClr val="accent6"/>
                </a:solidFill>
              </a:rPr>
              <a:t>EEKE 2020</a:t>
            </a:r>
            <a:endParaRPr lang="en-GB" sz="1200" i="1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532C04B-AEDE-AA4D-B4E8-2E6DFCFB3EC5}"/>
              </a:ext>
            </a:extLst>
          </p:cNvPr>
          <p:cNvSpPr txBox="1"/>
          <p:nvPr/>
        </p:nvSpPr>
        <p:spPr>
          <a:xfrm>
            <a:off x="4185709" y="2754751"/>
            <a:ext cx="47550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KEYNOTE</a:t>
            </a:r>
          </a:p>
          <a:p>
            <a:r>
              <a:rPr lang="en-US" sz="2800" dirty="0"/>
              <a:t>Building Scholarly Knowledge Bases with Crowdsourcing and Text Mining</a:t>
            </a:r>
            <a:endParaRPr lang="de-DE" sz="2800" b="1" dirty="0" smtClean="0"/>
          </a:p>
          <a:p>
            <a:endParaRPr lang="en-US" sz="24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Markus Stocker</a:t>
            </a:r>
            <a:endParaRPr lang="de-DE" b="1" dirty="0"/>
          </a:p>
        </p:txBody>
      </p:sp>
      <p:pic>
        <p:nvPicPr>
          <p:cNvPr id="2050" name="Picture 2" descr="Dr. Markus St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16230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769</Words>
  <Application>Microsoft Office PowerPoint</Application>
  <PresentationFormat>Bildschirmpräsentation (4:3)</PresentationFormat>
  <Paragraphs>173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Pixel</vt:lpstr>
      <vt:lpstr>1st  EEKE Workshop   Workshop on Extraction and Evaluation of Knowledge Entities from Scientific Documents</vt:lpstr>
      <vt:lpstr>The EEKE Team</vt:lpstr>
      <vt:lpstr>Introduction</vt:lpstr>
      <vt:lpstr>Agenda: Part 1</vt:lpstr>
      <vt:lpstr>Agenda: Part 2</vt:lpstr>
      <vt:lpstr>Agenda: Part 3</vt:lpstr>
      <vt:lpstr>Agenda: Part 4</vt:lpstr>
      <vt:lpstr>Keynote 1</vt:lpstr>
      <vt:lpstr>Keynote 2</vt:lpstr>
      <vt:lpstr>CEUR-WS proceedings</vt:lpstr>
      <vt:lpstr>Conclusion/next steps</vt:lpstr>
      <vt:lpstr>Thank you!</vt:lpstr>
    </vt:vector>
  </TitlesOfParts>
  <Company>University of Toulouse, France</Company>
  <LinksUpToDate>false</LinksUpToDate>
  <SharedDoc>false</SharedDoc>
  <HyperlinkBase>http://bit.ly/caristCabanac2017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Questionner le texte scientifique</dc:title>
  <dc:subject>Présentation CARIST Nancy 19 mars 2017</dc:subject>
  <dc:creator>Guillaume Cabanac</dc:creator>
  <cp:lastModifiedBy>Mayr-Schlegel, Philipp</cp:lastModifiedBy>
  <cp:revision>2427</cp:revision>
  <dcterms:created xsi:type="dcterms:W3CDTF">2005-03-23T08:46:11Z</dcterms:created>
  <dcterms:modified xsi:type="dcterms:W3CDTF">2020-07-30T17:23:30Z</dcterms:modified>
</cp:coreProperties>
</file>