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4" r:id="rId4"/>
    <p:sldId id="263" r:id="rId5"/>
    <p:sldId id="266" r:id="rId6"/>
    <p:sldId id="257" r:id="rId7"/>
    <p:sldId id="269" r:id="rId8"/>
    <p:sldId id="267" r:id="rId9"/>
    <p:sldId id="268" r:id="rId10"/>
    <p:sldId id="271" r:id="rId11"/>
    <p:sldId id="270" r:id="rId12"/>
    <p:sldId id="272" r:id="rId13"/>
    <p:sldId id="273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2636" autoAdjust="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24116-E131-415E-A7DA-F83B54DE008C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C827C-C56E-43AE-8DA4-2512DA447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60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391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804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654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6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407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dfd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fgg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664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243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293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77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6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8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58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13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4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07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2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05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0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23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14BC1-13DC-4C81-A035-8168F2F4B96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4331"/>
            <a:ext cx="2937373" cy="45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dingliangping@mail.las.ac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459" y="929859"/>
            <a:ext cx="11993079" cy="2387600"/>
          </a:xfrm>
        </p:spPr>
        <p:txBody>
          <a:bodyPr>
            <a:normAutofit/>
          </a:bodyPr>
          <a:lstStyle/>
          <a:p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Keyphrase Extraction from Scientific Chinese</a:t>
            </a:r>
            <a:b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Abstracts Based on Character-Level Sequence Labeling</a:t>
            </a:r>
            <a:endParaRPr lang="zh-CN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8" y="4237305"/>
            <a:ext cx="9144000" cy="1655762"/>
          </a:xfrm>
        </p:spPr>
        <p:txBody>
          <a:bodyPr>
            <a:no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Liangping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Ding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Library, Chinese Academy of Sciences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Chinese Academy of Sciences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6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757"/>
    </mc:Choice>
    <mc:Fallback>
      <p:transition spd="slow" advTm="2375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3108983" y="-10164"/>
            <a:ext cx="9430489" cy="595746"/>
          </a:xfrm>
        </p:spPr>
        <p:txBody>
          <a:bodyPr>
            <a:normAutofit/>
          </a:bodyPr>
          <a:lstStyle/>
          <a:p>
            <a:pPr algn="l"/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Experiments &amp; Model Evaluation</a:t>
            </a:r>
            <a:endParaRPr lang="zh-CN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28" y="1565370"/>
            <a:ext cx="5686425" cy="1676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83" y="4254895"/>
            <a:ext cx="5029200" cy="16097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8552" y="1064361"/>
            <a:ext cx="578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Word-Level and Character-Level Comparative Experiments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Supervised Machine Learning Baselines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7928" y="3608564"/>
            <a:ext cx="578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Word-Level and Character-Level Comparative Experiments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BERT-based Models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91961" y="1064361"/>
            <a:ext cx="4610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-CRF is a more powerful model to capture the contextual relationship among characters to make up for the disadvantage that character-level formulation doesn't model the relationship among words directly.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91961" y="3908093"/>
            <a:ext cx="4610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Chinese BERT learns good semantic representation of Chinese characters in the pretraining process. It can maximize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advantages of the character-level sequence labeling formulation and avoid its shortcomings.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1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487"/>
    </mc:Choice>
    <mc:Fallback>
      <p:transition spd="slow" advTm="8648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3108983" y="-9144"/>
            <a:ext cx="9430489" cy="595746"/>
          </a:xfrm>
        </p:spPr>
        <p:txBody>
          <a:bodyPr>
            <a:normAutofit/>
          </a:bodyPr>
          <a:lstStyle/>
          <a:p>
            <a:pPr algn="l"/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Experiments &amp; Model Evaluation</a:t>
            </a:r>
            <a:endParaRPr lang="zh-CN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76808" y="1983316"/>
            <a:ext cx="11554326" cy="3514814"/>
            <a:chOff x="341341" y="1881716"/>
            <a:chExt cx="11554326" cy="35148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3879" y="1881716"/>
              <a:ext cx="6810375" cy="1943100"/>
            </a:xfrm>
            <a:prstGeom prst="rect">
              <a:avLst/>
            </a:prstGeom>
          </p:spPr>
        </p:pic>
        <p:sp>
          <p:nvSpPr>
            <p:cNvPr id="4" name="右大括号 3"/>
            <p:cNvSpPr/>
            <p:nvPr/>
          </p:nvSpPr>
          <p:spPr>
            <a:xfrm>
              <a:off x="9484254" y="2438401"/>
              <a:ext cx="186267" cy="567266"/>
            </a:xfrm>
            <a:prstGeom prst="rightBrac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2565400" y="2853266"/>
              <a:ext cx="203200" cy="516467"/>
            </a:xfrm>
            <a:prstGeom prst="leftBrac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58962" y="2070490"/>
              <a:ext cx="203670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Analysis: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 labeling formulation is beneficial for Chinese keyphrase extraction task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41341" y="2438401"/>
              <a:ext cx="20367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Analysis: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pretrained language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is powerful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68600" y="4196201"/>
              <a:ext cx="34188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Note: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Adjusted model removes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 Chinese characters that are not in the user-defined lexicon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3733800" y="3759200"/>
              <a:ext cx="8467" cy="60960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68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691"/>
    </mc:Choice>
    <mc:Fallback>
      <p:transition spd="slow" advTm="6269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3108983" y="-9144"/>
            <a:ext cx="9430489" cy="595746"/>
          </a:xfrm>
        </p:spPr>
        <p:txBody>
          <a:bodyPr>
            <a:normAutofit/>
          </a:bodyPr>
          <a:lstStyle/>
          <a:p>
            <a:pPr algn="l"/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Away</a:t>
            </a:r>
            <a:endParaRPr lang="zh-CN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60495" y="1545441"/>
            <a:ext cx="88551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regard AKE from scientific Chinese medical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abstracts as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character-level sequence labeling task and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of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BERT to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it adapt to our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keyphrase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dataset.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design comparative experiments against word-level and character-level sequence labeling formulation for Chinese keyphrase extraction to verify the effectiveness of character-level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process data from Chinese Science Citation Database and construct a large-scale character-level dataset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automatic keyphrase extraction from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Chinese medical abstracts. We make our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AKESCMA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publicly available for the benefits of the research community.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68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866"/>
    </mc:Choice>
    <mc:Fallback>
      <p:transition spd="slow" advTm="5386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108983" y="-9144"/>
            <a:ext cx="9430489" cy="595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  <a:endParaRPr lang="zh-CN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425" y="586602"/>
            <a:ext cx="2161957" cy="25078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34821" y="3094472"/>
            <a:ext cx="298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Zhixiong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7214" y="5612406"/>
            <a:ext cx="298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05A4790-784B-40B3-90A6-744D542C0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022" y="3592915"/>
            <a:ext cx="1379712" cy="200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4043960" y="5602342"/>
            <a:ext cx="298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3F192F-ABE9-4759-A455-6065D5C3C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898" y="3658392"/>
            <a:ext cx="1451934" cy="187847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58831" y="5602342"/>
            <a:ext cx="298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Gaihong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Yu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10965" y="4009444"/>
            <a:ext cx="2595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Members in our Research Group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45" y="3592966"/>
            <a:ext cx="1793778" cy="200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8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43"/>
    </mc:Choice>
    <mc:Fallback>
      <p:transition spd="slow" advTm="2224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6837" y="804731"/>
            <a:ext cx="3471514" cy="773813"/>
          </a:xfrm>
        </p:spPr>
        <p:txBody>
          <a:bodyPr>
            <a:normAutofit/>
          </a:bodyPr>
          <a:lstStyle/>
          <a:p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 </a:t>
            </a:r>
            <a:endParaRPr lang="zh-CN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7244" y="2921025"/>
            <a:ext cx="9144000" cy="1655762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dingliangping@mail.las.ac.cn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3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1"/>
    </mc:Choice>
    <mc:Fallback>
      <p:transition spd="slow" advTm="170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95802" y="129759"/>
            <a:ext cx="6100585" cy="490727"/>
          </a:xfrm>
        </p:spPr>
        <p:txBody>
          <a:bodyPr>
            <a:normAutofit fontScale="90000"/>
          </a:bodyPr>
          <a:lstStyle/>
          <a:p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Keyphrase Extraction</a:t>
            </a:r>
            <a:endParaRPr lang="zh-CN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725" y="1712912"/>
            <a:ext cx="12226925" cy="394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57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924"/>
    </mc:Choice>
    <mc:Fallback>
      <p:transition spd="slow" advTm="5392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95802" y="129759"/>
            <a:ext cx="6100585" cy="490727"/>
          </a:xfrm>
        </p:spPr>
        <p:txBody>
          <a:bodyPr>
            <a:normAutofit fontScale="90000"/>
          </a:bodyPr>
          <a:lstStyle/>
          <a:p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Labeling Task Formulation</a:t>
            </a:r>
            <a:endParaRPr lang="zh-CN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836" y="697952"/>
            <a:ext cx="74992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Text: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产地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车前草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中总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苯乙醇苷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毛蕊花糖苷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含量测定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Keyphrases: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车前草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苯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乙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醇苷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毛蕊花糖苷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33631"/>
              </p:ext>
            </p:extLst>
          </p:nvPr>
        </p:nvGraphicFramePr>
        <p:xfrm>
          <a:off x="1565184" y="1569818"/>
          <a:ext cx="10424160" cy="833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43897344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14761344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87044617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96062913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51139996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88529092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12308400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935651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178026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68449888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76228742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09444867"/>
                    </a:ext>
                  </a:extLst>
                </a:gridCol>
              </a:tblGrid>
              <a:tr h="46760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车前草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中总苯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乙醇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毛蕊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花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rgbClr val="FF0000"/>
                          </a:solidFill>
                        </a:rPr>
                        <a:t>糖苷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测定。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484826"/>
                  </a:ext>
                </a:extLst>
              </a:tr>
              <a:tr h="3429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14845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842748"/>
              </p:ext>
            </p:extLst>
          </p:nvPr>
        </p:nvGraphicFramePr>
        <p:xfrm>
          <a:off x="1830953" y="5442607"/>
          <a:ext cx="989263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193">
                  <a:extLst>
                    <a:ext uri="{9D8B030D-6E8A-4147-A177-3AD203B41FA5}">
                      <a16:colId xmlns:a16="http://schemas.microsoft.com/office/drawing/2014/main" val="438973444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4147613449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1870446174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960629131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2511399962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3123084003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193565158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2891780269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2829385516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1684498886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2762287425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4209444867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577276859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3283264498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419817887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2080600417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3898393103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2752752952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31265700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38517906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3427260734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1446754765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4176269367"/>
                    </a:ext>
                  </a:extLst>
                </a:gridCol>
                <a:gridCol w="412193">
                  <a:extLst>
                    <a:ext uri="{9D8B030D-6E8A-4147-A177-3AD203B41FA5}">
                      <a16:colId xmlns:a16="http://schemas.microsoft.com/office/drawing/2014/main" val="5934900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同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产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地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前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中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总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乙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醇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苷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和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毛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蕊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花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糖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苷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含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量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测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定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。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484826"/>
                  </a:ext>
                </a:extLst>
              </a:tr>
              <a:tr h="32275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148453"/>
                  </a:ext>
                </a:extLst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>
            <a:off x="4466123" y="1459411"/>
            <a:ext cx="2088681" cy="5889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0" idx="7"/>
            <a:endCxn id="13" idx="1"/>
          </p:cNvCxnSpPr>
          <p:nvPr/>
        </p:nvCxnSpPr>
        <p:spPr>
          <a:xfrm flipV="1">
            <a:off x="6248924" y="977521"/>
            <a:ext cx="2318171" cy="5681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8567095" y="677917"/>
            <a:ext cx="1857675" cy="5992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Keyphrase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1" y="2755161"/>
            <a:ext cx="11945303" cy="23807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6833" y="1753889"/>
            <a:ext cx="1351348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Word-Level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041" y="5577114"/>
            <a:ext cx="18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Character-Level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1692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055"/>
    </mc:Choice>
    <mc:Fallback>
      <p:transition spd="slow" advTm="1140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3" grpId="0" animBg="1"/>
      <p:bldP spid="7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61511" y="0"/>
            <a:ext cx="9430489" cy="595746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Language Model for Chinese Keyphrase Extraction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66" y="900164"/>
            <a:ext cx="7833667" cy="3129969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638778"/>
              </p:ext>
            </p:extLst>
          </p:nvPr>
        </p:nvGraphicFramePr>
        <p:xfrm>
          <a:off x="2187787" y="451950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0">
                  <a:extLst>
                    <a:ext uri="{9D8B030D-6E8A-4147-A177-3AD203B41FA5}">
                      <a16:colId xmlns:a16="http://schemas.microsoft.com/office/drawing/2014/main" val="477600476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679532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Composition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of Vocab for  Chinese BERT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Examples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07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Chinese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Characters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鸪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鸭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鸳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鸵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鸽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鸾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8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English tokens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wordpress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office</a:t>
                      </a:r>
                      <a:endParaRPr lang="zh-CN" altLang="en-US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80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Other Special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Characters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l-GR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υ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l-GR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l-GR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χ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l-GR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ψ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l-GR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ω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28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05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621"/>
    </mc:Choice>
    <mc:Fallback>
      <p:transition spd="slow" advTm="7562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3108983" y="-9144"/>
            <a:ext cx="9430489" cy="595746"/>
          </a:xfrm>
        </p:spPr>
        <p:txBody>
          <a:bodyPr>
            <a:normAutofit/>
          </a:bodyPr>
          <a:lstStyle/>
          <a:p>
            <a:pPr algn="l"/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Process</a:t>
            </a:r>
            <a:endParaRPr lang="zh-CN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6602"/>
            <a:ext cx="11772900" cy="63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1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554"/>
    </mc:Choice>
    <mc:Fallback>
      <p:transition spd="slow" advTm="8555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82" y="661131"/>
            <a:ext cx="6995336" cy="32973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65562" y="3505078"/>
            <a:ext cx="3019503" cy="282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51882" y="1964969"/>
            <a:ext cx="5483571" cy="13351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3902" y="1918360"/>
            <a:ext cx="16686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  <a:endParaRPr lang="zh-CN" alt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3418685"/>
            <a:ext cx="20964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Keyphrases: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3108983" y="-9144"/>
            <a:ext cx="9430489" cy="595746"/>
          </a:xfrm>
        </p:spPr>
        <p:txBody>
          <a:bodyPr>
            <a:normAutofit/>
          </a:bodyPr>
          <a:lstStyle/>
          <a:p>
            <a:pPr algn="l"/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Construction</a:t>
            </a:r>
            <a:endParaRPr lang="zh-CN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8514" y="730520"/>
            <a:ext cx="4287297" cy="385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49128" y="712111"/>
            <a:ext cx="10946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Titile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1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150" y="586602"/>
            <a:ext cx="1847850" cy="3752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7593" y="-9144"/>
            <a:ext cx="1412514" cy="6459777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57877"/>
              </p:ext>
            </p:extLst>
          </p:nvPr>
        </p:nvGraphicFramePr>
        <p:xfrm>
          <a:off x="1701248" y="4556486"/>
          <a:ext cx="5367634" cy="1537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817">
                  <a:extLst>
                    <a:ext uri="{9D8B030D-6E8A-4147-A177-3AD203B41FA5}">
                      <a16:colId xmlns:a16="http://schemas.microsoft.com/office/drawing/2014/main" val="3361148239"/>
                    </a:ext>
                  </a:extLst>
                </a:gridCol>
                <a:gridCol w="2683817">
                  <a:extLst>
                    <a:ext uri="{9D8B030D-6E8A-4147-A177-3AD203B41FA5}">
                      <a16:colId xmlns:a16="http://schemas.microsoft.com/office/drawing/2014/main" val="1567645869"/>
                    </a:ext>
                  </a:extLst>
                </a:gridCol>
              </a:tblGrid>
              <a:tr h="22385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Records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457388"/>
                  </a:ext>
                </a:extLst>
              </a:tr>
              <a:tr h="39060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82317"/>
                  </a:ext>
                </a:extLst>
              </a:tr>
              <a:tr h="39060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797413"/>
                  </a:ext>
                </a:extLst>
              </a:tr>
              <a:tr h="39060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3,094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27081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8651508" y="6450633"/>
            <a:ext cx="20964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Character-Level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219840" y="4371820"/>
            <a:ext cx="20964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Word-Level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7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468"/>
    </mc:Choice>
    <mc:Fallback>
      <p:transition spd="slow" advTm="6646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3108983" y="-9144"/>
            <a:ext cx="9430489" cy="595746"/>
          </a:xfrm>
        </p:spPr>
        <p:txBody>
          <a:bodyPr>
            <a:normAutofit/>
          </a:bodyPr>
          <a:lstStyle/>
          <a:p>
            <a:pPr algn="l"/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Construction</a:t>
            </a:r>
            <a:endParaRPr lang="zh-CN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880974"/>
              </p:ext>
            </p:extLst>
          </p:nvPr>
        </p:nvGraphicFramePr>
        <p:xfrm>
          <a:off x="590310" y="1480415"/>
          <a:ext cx="56778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735">
                  <a:extLst>
                    <a:ext uri="{9D8B030D-6E8A-4147-A177-3AD203B41FA5}">
                      <a16:colId xmlns:a16="http://schemas.microsoft.com/office/drawing/2014/main" val="1791659669"/>
                    </a:ext>
                  </a:extLst>
                </a:gridCol>
                <a:gridCol w="1232034">
                  <a:extLst>
                    <a:ext uri="{9D8B030D-6E8A-4147-A177-3AD203B41FA5}">
                      <a16:colId xmlns:a16="http://schemas.microsoft.com/office/drawing/2014/main" val="4010358909"/>
                    </a:ext>
                  </a:extLst>
                </a:gridCol>
                <a:gridCol w="1232034">
                  <a:extLst>
                    <a:ext uri="{9D8B030D-6E8A-4147-A177-3AD203B41FA5}">
                      <a16:colId xmlns:a16="http://schemas.microsoft.com/office/drawing/2014/main" val="1315978531"/>
                    </a:ext>
                  </a:extLst>
                </a:gridCol>
                <a:gridCol w="1232034">
                  <a:extLst>
                    <a:ext uri="{9D8B030D-6E8A-4147-A177-3AD203B41FA5}">
                      <a16:colId xmlns:a16="http://schemas.microsoft.com/office/drawing/2014/main" val="2387702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0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99.18%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99.42%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99.30%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2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99.13%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99.54%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99.34%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37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99.15%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99.56%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99.36%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69281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22090"/>
              </p:ext>
            </p:extLst>
          </p:nvPr>
        </p:nvGraphicFramePr>
        <p:xfrm>
          <a:off x="559336" y="4167993"/>
          <a:ext cx="570881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789">
                  <a:extLst>
                    <a:ext uri="{9D8B030D-6E8A-4147-A177-3AD203B41FA5}">
                      <a16:colId xmlns:a16="http://schemas.microsoft.com/office/drawing/2014/main" val="1791659669"/>
                    </a:ext>
                  </a:extLst>
                </a:gridCol>
                <a:gridCol w="1215007">
                  <a:extLst>
                    <a:ext uri="{9D8B030D-6E8A-4147-A177-3AD203B41FA5}">
                      <a16:colId xmlns:a16="http://schemas.microsoft.com/office/drawing/2014/main" val="4010358909"/>
                    </a:ext>
                  </a:extLst>
                </a:gridCol>
                <a:gridCol w="1215007">
                  <a:extLst>
                    <a:ext uri="{9D8B030D-6E8A-4147-A177-3AD203B41FA5}">
                      <a16:colId xmlns:a16="http://schemas.microsoft.com/office/drawing/2014/main" val="1315978531"/>
                    </a:ext>
                  </a:extLst>
                </a:gridCol>
                <a:gridCol w="1215007">
                  <a:extLst>
                    <a:ext uri="{9D8B030D-6E8A-4147-A177-3AD203B41FA5}">
                      <a16:colId xmlns:a16="http://schemas.microsoft.com/office/drawing/2014/main" val="2387702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0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91.15%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96.93%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93.96%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2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91.35%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97.03%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94.11%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37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90.99%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97.11%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93.95%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69281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020108" y="1480415"/>
            <a:ext cx="1168935" cy="1441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0310" y="819379"/>
            <a:ext cx="588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Character-Level IOB Generation Results on Data Sets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1585" y="3565884"/>
            <a:ext cx="588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Word-Level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IOB Generation Results on Data Sets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41458" y="4182134"/>
            <a:ext cx="1168935" cy="1441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6766560" y="819379"/>
            <a:ext cx="43425" cy="588942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845664" y="1480415"/>
            <a:ext cx="53463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Some Tricks:</a:t>
            </a: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Containment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穴位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注射罗哌卡因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分娩镇痛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对产妇产程的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影响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Keyphrases: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分娩     分娩镇痛</a:t>
            </a:r>
            <a:endParaRPr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Overlapping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Text: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术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中经食管超声心动图对心脏瓣膜置换术后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即刻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人工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瓣膜功能异常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的诊断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价值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Keyphrases: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人工瓣膜     瓣膜功能异常</a:t>
            </a:r>
            <a:endParaRPr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998593" y="4889634"/>
            <a:ext cx="10202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507127" y="5042034"/>
            <a:ext cx="153202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9460029" y="2481714"/>
            <a:ext cx="579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9460029" y="2614864"/>
            <a:ext cx="11085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895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183"/>
    </mc:Choice>
    <mc:Fallback>
      <p:transition spd="slow" advTm="7718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3108983" y="-9144"/>
            <a:ext cx="9430489" cy="595746"/>
          </a:xfrm>
        </p:spPr>
        <p:txBody>
          <a:bodyPr>
            <a:normAutofit/>
          </a:bodyPr>
          <a:lstStyle/>
          <a:p>
            <a:pPr algn="l"/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Design</a:t>
            </a:r>
            <a:endParaRPr lang="zh-CN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9" y="898192"/>
            <a:ext cx="5146920" cy="2776112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92771"/>
              </p:ext>
            </p:extLst>
          </p:nvPr>
        </p:nvGraphicFramePr>
        <p:xfrm>
          <a:off x="1557920" y="5136414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680">
                  <a:extLst>
                    <a:ext uri="{9D8B030D-6E8A-4147-A177-3AD203B41FA5}">
                      <a16:colId xmlns:a16="http://schemas.microsoft.com/office/drawing/2014/main" val="3280903697"/>
                    </a:ext>
                  </a:extLst>
                </a:gridCol>
                <a:gridCol w="3869320">
                  <a:extLst>
                    <a:ext uri="{9D8B030D-6E8A-4147-A177-3AD203B41FA5}">
                      <a16:colId xmlns:a16="http://schemas.microsoft.com/office/drawing/2014/main" val="418804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Meaningful Single Chinese Characters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Examples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7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Chemical Elements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氢（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hydrogen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），氦（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helium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71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Organs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胃（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stomach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），脾（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spleen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9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Animals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鼠（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mouse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），鸡（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chicken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937145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814773" y="4699705"/>
            <a:ext cx="4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Meaningful Single Chinese Characters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1969" y="3854188"/>
            <a:ext cx="561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Character-Level Keyphrase Extraction 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83829" y="3891433"/>
            <a:ext cx="510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Representation of Keyphrase Extraction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12" y="898192"/>
            <a:ext cx="5780724" cy="297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9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524"/>
    </mc:Choice>
    <mc:Fallback>
      <p:transition spd="slow" advTm="3852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3108983" y="-10164"/>
            <a:ext cx="9430489" cy="595746"/>
          </a:xfrm>
        </p:spPr>
        <p:txBody>
          <a:bodyPr>
            <a:normAutofit/>
          </a:bodyPr>
          <a:lstStyle/>
          <a:p>
            <a:pPr algn="l"/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Experiments &amp; Model Evaluation</a:t>
            </a:r>
            <a:endParaRPr lang="zh-CN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4445" y="1231239"/>
            <a:ext cx="73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N-value Comparative Experiments of Unsupervised Baseline Methods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8554" y="3497942"/>
            <a:ext cx="73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Lexicon Scale Comparative Experiments of Unsupervised Baseline Methods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64" y="1600571"/>
            <a:ext cx="7888285" cy="151535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54" y="3867274"/>
            <a:ext cx="7512379" cy="256542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614362" y="2454477"/>
            <a:ext cx="3442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two-step keyphrase extraction methods are sensitive to N value and the lexicon scale. So these methods need precise manual settings.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462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149"/>
    </mc:Choice>
    <mc:Fallback>
      <p:transition spd="slow" advTm="3114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7165</TotalTime>
  <Words>684</Words>
  <Application>Microsoft Office PowerPoint</Application>
  <PresentationFormat>宽屏</PresentationFormat>
  <Paragraphs>213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Times New Roman</vt:lpstr>
      <vt:lpstr>Office 主题​​</vt:lpstr>
      <vt:lpstr>Automatic Keyphrase Extraction from Scientific Chinese Medical Abstracts Based on Character-Level Sequence Labeling</vt:lpstr>
      <vt:lpstr>Traditional Keyphrase Extraction</vt:lpstr>
      <vt:lpstr>Sequence Labeling Task Formulation</vt:lpstr>
      <vt:lpstr>Pretrained Language Model for Chinese Keyphrase Extraction</vt:lpstr>
      <vt:lpstr>Research Process</vt:lpstr>
      <vt:lpstr>Dataset Construction</vt:lpstr>
      <vt:lpstr>Dataset Construction</vt:lpstr>
      <vt:lpstr>Model Architecture Design</vt:lpstr>
      <vt:lpstr>Comparative Experiments &amp; Model Evaluation</vt:lpstr>
      <vt:lpstr>Comparative Experiments &amp; Model Evaluation</vt:lpstr>
      <vt:lpstr>Comparative Experiments &amp; Model Evaluation</vt:lpstr>
      <vt:lpstr>Take Away</vt:lpstr>
      <vt:lpstr>PowerPoint 演示文稿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103</cp:revision>
  <dcterms:created xsi:type="dcterms:W3CDTF">2020-07-20T11:04:44Z</dcterms:created>
  <dcterms:modified xsi:type="dcterms:W3CDTF">2020-08-01T15:07:16Z</dcterms:modified>
</cp:coreProperties>
</file>