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7"/>
  </p:notesMasterIdLst>
  <p:sldIdLst>
    <p:sldId id="256" r:id="rId2"/>
    <p:sldId id="271" r:id="rId3"/>
    <p:sldId id="272" r:id="rId4"/>
    <p:sldId id="264" r:id="rId5"/>
    <p:sldId id="273" r:id="rId6"/>
    <p:sldId id="275" r:id="rId7"/>
    <p:sldId id="276" r:id="rId8"/>
    <p:sldId id="278" r:id="rId9"/>
    <p:sldId id="270" r:id="rId10"/>
    <p:sldId id="279" r:id="rId11"/>
    <p:sldId id="281" r:id="rId12"/>
    <p:sldId id="289" r:id="rId13"/>
    <p:sldId id="282" r:id="rId14"/>
    <p:sldId id="294" r:id="rId15"/>
    <p:sldId id="295" r:id="rId16"/>
    <p:sldId id="291" r:id="rId17"/>
    <p:sldId id="290" r:id="rId18"/>
    <p:sldId id="293" r:id="rId19"/>
    <p:sldId id="296" r:id="rId20"/>
    <p:sldId id="283" r:id="rId21"/>
    <p:sldId id="286" r:id="rId22"/>
    <p:sldId id="287" r:id="rId23"/>
    <p:sldId id="288" r:id="rId24"/>
    <p:sldId id="284" r:id="rId25"/>
    <p:sldId id="285"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Charmonman" panose="00000500000000000000" pitchFamily="2" charset="-34"/>
      <p:regular r:id="rId32"/>
      <p:bold r:id="rId33"/>
    </p:embeddedFont>
    <p:embeddedFont>
      <p:font typeface="Didact Gothic" panose="00000500000000000000" pitchFamily="2" charset="0"/>
      <p:regular r:id="rId34"/>
    </p:embeddedFont>
    <p:embeddedFont>
      <p:font typeface="Russo One"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8B679D-914E-4AAC-99FA-D040583F183B}">
  <a:tblStyle styleId="{648B679D-914E-4AAC-99FA-D040583F18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490" autoAdjust="0"/>
  </p:normalViewPr>
  <p:slideViewPr>
    <p:cSldViewPr snapToGrid="0">
      <p:cViewPr varScale="1">
        <p:scale>
          <a:sx n="142" d="100"/>
          <a:sy n="142" d="100"/>
        </p:scale>
        <p:origin x="75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41083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239ed5def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239ed5def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0403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239ed5def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1239ed5def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8113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362d286f3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362d286f3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2961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3077476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862900"/>
            <a:ext cx="7704000" cy="1645800"/>
          </a:xfrm>
          <a:prstGeom prst="rect">
            <a:avLst/>
          </a:prstGeom>
          <a:effectLst>
            <a:outerShdw dist="28575" dir="1860000" algn="bl" rotWithShape="0">
              <a:schemeClr val="lt2"/>
            </a:outerShdw>
          </a:effectLst>
        </p:spPr>
        <p:txBody>
          <a:bodyPr spcFirstLastPara="1" wrap="square" lIns="0" tIns="0" rIns="0" bIns="0" anchor="ctr" anchorCtr="0">
            <a:noAutofit/>
          </a:bodyPr>
          <a:lstStyle>
            <a:lvl1pPr lvl="0" algn="ctr">
              <a:lnSpc>
                <a:spcPct val="70000"/>
              </a:lnSpc>
              <a:spcBef>
                <a:spcPts val="0"/>
              </a:spcBef>
              <a:spcAft>
                <a:spcPts val="0"/>
              </a:spcAft>
              <a:buClr>
                <a:srgbClr val="191919"/>
              </a:buClr>
              <a:buSzPts val="5200"/>
              <a:buNone/>
              <a:defRPr sz="6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4600" y="2644100"/>
            <a:ext cx="4354800" cy="414000"/>
          </a:xfrm>
          <a:prstGeom prst="rect">
            <a:avLst/>
          </a:prstGeom>
          <a:solidFill>
            <a:schemeClr val="lt1"/>
          </a:solidFill>
          <a:ln w="28575" cap="flat" cmpd="sng">
            <a:solidFill>
              <a:schemeClr val="lt2"/>
            </a:solidFill>
            <a:prstDash val="solid"/>
            <a:round/>
            <a:headEnd type="none" w="sm" len="sm"/>
            <a:tailEnd type="none" w="sm" len="sm"/>
          </a:ln>
          <a:effectLst>
            <a:outerShdw dist="38100" dir="2400000" algn="bl" rotWithShape="0">
              <a:schemeClr val="lt2"/>
            </a:outerShdw>
          </a:effectLst>
        </p:spPr>
        <p:txBody>
          <a:bodyPr spcFirstLastPara="1" wrap="square" lIns="0" tIns="0" rIns="0" bIns="0"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720000" y="1200150"/>
            <a:ext cx="7704000" cy="2743200"/>
          </a:xfrm>
          <a:prstGeom prst="rect">
            <a:avLst/>
          </a:prstGeom>
          <a:effectLst>
            <a:outerShdw dist="47625" dir="1740000" algn="bl" rotWithShape="0">
              <a:schemeClr val="lt2"/>
            </a:outerShdw>
          </a:effectLst>
        </p:spPr>
        <p:txBody>
          <a:bodyPr spcFirstLastPara="1" wrap="square" lIns="0" tIns="0" rIns="0" bIns="0" anchor="ctr" anchorCtr="0">
            <a:noAutofit/>
          </a:bodyPr>
          <a:lstStyle>
            <a:lvl1pPr lvl="0" algn="ctr">
              <a:lnSpc>
                <a:spcPct val="70000"/>
              </a:lnSpc>
              <a:spcBef>
                <a:spcPts val="0"/>
              </a:spcBef>
              <a:spcAft>
                <a:spcPts val="0"/>
              </a:spcAft>
              <a:buSzPts val="6000"/>
              <a:buNone/>
              <a:defRPr sz="11000">
                <a:solidFill>
                  <a:schemeClr val="dk2"/>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720000" y="1352400"/>
            <a:ext cx="7704000" cy="1737300"/>
          </a:xfrm>
          <a:prstGeom prst="rect">
            <a:avLst/>
          </a:prstGeom>
          <a:effectLst>
            <a:outerShdw dist="38100" dir="1200000" algn="bl" rotWithShape="0">
              <a:schemeClr val="lt2"/>
            </a:outerShdw>
          </a:effectLst>
        </p:spPr>
        <p:txBody>
          <a:bodyPr spcFirstLastPara="1" wrap="square" lIns="0" tIns="0" rIns="0" bIns="0" anchor="ctr" anchorCtr="0">
            <a:noAutofit/>
          </a:bodyPr>
          <a:lstStyle>
            <a:lvl1pPr lvl="0" algn="ctr" rtl="0">
              <a:spcBef>
                <a:spcPts val="0"/>
              </a:spcBef>
              <a:spcAft>
                <a:spcPts val="0"/>
              </a:spcAft>
              <a:buClr>
                <a:schemeClr val="dk2"/>
              </a:buClr>
              <a:buSzPts val="3600"/>
              <a:buNone/>
              <a:defRPr sz="1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 name="Google Shape;37;p9"/>
          <p:cNvSpPr txBox="1">
            <a:spLocks noGrp="1"/>
          </p:cNvSpPr>
          <p:nvPr>
            <p:ph type="subTitle" idx="1"/>
          </p:nvPr>
        </p:nvSpPr>
        <p:spPr>
          <a:xfrm>
            <a:off x="1837775" y="3089700"/>
            <a:ext cx="5468400" cy="1216800"/>
          </a:xfrm>
          <a:prstGeom prst="rect">
            <a:avLst/>
          </a:prstGeom>
          <a:solidFill>
            <a:schemeClr val="lt1"/>
          </a:solidFill>
          <a:ln w="19050" cap="flat" cmpd="sng">
            <a:solidFill>
              <a:schemeClr val="lt2"/>
            </a:solidFill>
            <a:prstDash val="solid"/>
            <a:round/>
            <a:headEnd type="none" w="sm" len="sm"/>
            <a:tailEnd type="none" w="sm" len="sm"/>
          </a:ln>
          <a:effectLst>
            <a:outerShdw dist="38100" dir="3000000" algn="bl" rotWithShape="0">
              <a:schemeClr val="lt2"/>
            </a:outerShdw>
          </a:effectLst>
        </p:spPr>
        <p:txBody>
          <a:bodyPr spcFirstLastPara="1" wrap="square" lIns="0" tIns="0" rIns="0" bIns="0"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2286000" y="2179625"/>
            <a:ext cx="4572000" cy="9144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3" name="Google Shape;53;p14"/>
          <p:cNvSpPr txBox="1">
            <a:spLocks noGrp="1"/>
          </p:cNvSpPr>
          <p:nvPr>
            <p:ph type="title" idx="2" hasCustomPrompt="1"/>
          </p:nvPr>
        </p:nvSpPr>
        <p:spPr>
          <a:xfrm>
            <a:off x="3657600" y="1337825"/>
            <a:ext cx="1828800" cy="8418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4" name="Google Shape;54;p14"/>
          <p:cNvSpPr txBox="1">
            <a:spLocks noGrp="1"/>
          </p:cNvSpPr>
          <p:nvPr>
            <p:ph type="subTitle" idx="1"/>
          </p:nvPr>
        </p:nvSpPr>
        <p:spPr>
          <a:xfrm>
            <a:off x="2286000" y="3094025"/>
            <a:ext cx="4572000" cy="640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SECTION_HEADER_2">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15"/>
          <p:cNvSpPr txBox="1">
            <a:spLocks noGrp="1"/>
          </p:cNvSpPr>
          <p:nvPr>
            <p:ph type="title"/>
          </p:nvPr>
        </p:nvSpPr>
        <p:spPr>
          <a:xfrm>
            <a:off x="2286000" y="2179625"/>
            <a:ext cx="4572000" cy="9144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15"/>
          <p:cNvSpPr txBox="1">
            <a:spLocks noGrp="1"/>
          </p:cNvSpPr>
          <p:nvPr>
            <p:ph type="title" idx="2" hasCustomPrompt="1"/>
          </p:nvPr>
        </p:nvSpPr>
        <p:spPr>
          <a:xfrm>
            <a:off x="3657600" y="1337825"/>
            <a:ext cx="1828800" cy="8418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8" name="Google Shape;58;p15"/>
          <p:cNvSpPr txBox="1">
            <a:spLocks noGrp="1"/>
          </p:cNvSpPr>
          <p:nvPr>
            <p:ph type="subTitle" idx="1"/>
          </p:nvPr>
        </p:nvSpPr>
        <p:spPr>
          <a:xfrm>
            <a:off x="2286000" y="3094025"/>
            <a:ext cx="4572000" cy="640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19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19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BLANK_1_1_1_1_1_1_1_2">
    <p:bg>
      <p:bgPr>
        <a:blipFill>
          <a:blip r:embed="rId2">
            <a:alphaModFix/>
          </a:blip>
          <a:stretch>
            <a:fillRect/>
          </a:stretch>
        </a:blipFill>
        <a:effectLst/>
      </p:bgPr>
    </p:bg>
    <p:spTree>
      <p:nvGrpSpPr>
        <p:cNvPr id="1" name="Shape 19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25514"/>
            <a:ext cx="7704000" cy="457200"/>
          </a:xfrm>
          <a:prstGeom prst="rect">
            <a:avLst/>
          </a:prstGeom>
          <a:noFill/>
          <a:ln>
            <a:noFill/>
          </a:ln>
        </p:spPr>
        <p:txBody>
          <a:bodyPr spcFirstLastPara="1" wrap="square" lIns="0" tIns="0" rIns="0" bIns="0" anchor="t" anchorCtr="0">
            <a:noAutofit/>
          </a:bodyPr>
          <a:lstStyle>
            <a:lvl1pPr lvl="0"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1pPr>
            <a:lvl2pPr lvl="1"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2pPr>
            <a:lvl3pPr lvl="2"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3pPr>
            <a:lvl4pPr lvl="3"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4pPr>
            <a:lvl5pPr lvl="4"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5pPr>
            <a:lvl6pPr lvl="5"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6pPr>
            <a:lvl7pPr lvl="6"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7pPr>
            <a:lvl8pPr lvl="7"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8pPr>
            <a:lvl9pPr lvl="8"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0" tIns="0" rIns="0" bIns="0" anchor="t" anchorCtr="0">
            <a:noAutofit/>
          </a:bodyPr>
          <a:lstStyle>
            <a:lvl1pPr marL="4572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00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60" r:id="rId5"/>
    <p:sldLayoutId id="2147483661" r:id="rId6"/>
    <p:sldLayoutId id="2147483679" r:id="rId7"/>
    <p:sldLayoutId id="2147483680" r:id="rId8"/>
    <p:sldLayoutId id="2147483681" r:id="rId9"/>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7"/>
        <p:cNvGrpSpPr/>
        <p:nvPr/>
      </p:nvGrpSpPr>
      <p:grpSpPr>
        <a:xfrm>
          <a:off x="0" y="0"/>
          <a:ext cx="0" cy="0"/>
          <a:chOff x="0" y="0"/>
          <a:chExt cx="0" cy="0"/>
        </a:xfrm>
      </p:grpSpPr>
      <p:sp>
        <p:nvSpPr>
          <p:cNvPr id="209" name="Google Shape;209;p39"/>
          <p:cNvSpPr txBox="1">
            <a:spLocks noGrp="1"/>
          </p:cNvSpPr>
          <p:nvPr>
            <p:ph type="ctrTitle"/>
          </p:nvPr>
        </p:nvSpPr>
        <p:spPr>
          <a:xfrm>
            <a:off x="1347034" y="950083"/>
            <a:ext cx="6505671" cy="1196623"/>
          </a:xfrm>
          <a:prstGeom prst="rect">
            <a:avLst/>
          </a:prstGeom>
        </p:spPr>
        <p:txBody>
          <a:bodyPr spcFirstLastPara="1" wrap="square" lIns="0" tIns="91425" rIns="0" bIns="0" anchor="ctr" anchorCtr="0">
            <a:noAutofit/>
          </a:bodyPr>
          <a:lstStyle/>
          <a:p>
            <a:pPr marL="0" lvl="0" indent="0" algn="ctr" rtl="0">
              <a:spcBef>
                <a:spcPts val="0"/>
              </a:spcBef>
              <a:spcAft>
                <a:spcPts val="0"/>
              </a:spcAft>
              <a:buNone/>
            </a:pPr>
            <a:r>
              <a:rPr lang="en" dirty="0"/>
              <a:t>PROYECTO VIDEO JUEGO </a:t>
            </a:r>
            <a:endParaRPr dirty="0"/>
          </a:p>
        </p:txBody>
      </p:sp>
      <p:sp>
        <p:nvSpPr>
          <p:cNvPr id="210" name="Google Shape;210;p39"/>
          <p:cNvSpPr txBox="1"/>
          <p:nvPr/>
        </p:nvSpPr>
        <p:spPr>
          <a:xfrm rot="-360640">
            <a:off x="3213347" y="2431466"/>
            <a:ext cx="2171639" cy="558075"/>
          </a:xfrm>
          <a:prstGeom prst="rect">
            <a:avLst/>
          </a:prstGeom>
          <a:noFill/>
          <a:ln>
            <a:noFill/>
          </a:ln>
        </p:spPr>
        <p:txBody>
          <a:bodyPr spcFirstLastPara="1" wrap="square" lIns="91425" tIns="91425" rIns="91425" bIns="91425" anchor="t" anchorCtr="0">
            <a:noAutofit/>
          </a:bodyPr>
          <a:lstStyle/>
          <a:p>
            <a:pPr marL="0" lvl="0" indent="0" algn="ctr" rtl="0">
              <a:lnSpc>
                <a:spcPct val="70000"/>
              </a:lnSpc>
              <a:spcBef>
                <a:spcPts val="0"/>
              </a:spcBef>
              <a:spcAft>
                <a:spcPts val="0"/>
              </a:spcAft>
              <a:buNone/>
            </a:pPr>
            <a:r>
              <a:rPr lang="en" sz="3400" dirty="0">
                <a:solidFill>
                  <a:schemeClr val="accent1"/>
                </a:solidFill>
                <a:latin typeface="Charmonman"/>
                <a:ea typeface="Charmonman"/>
                <a:cs typeface="Charmonman"/>
                <a:sym typeface="Charmonman"/>
              </a:rPr>
              <a:t>Nicolás Gutiérrez</a:t>
            </a:r>
          </a:p>
          <a:p>
            <a:pPr marL="0" lvl="0" indent="0" algn="ctr" rtl="0">
              <a:lnSpc>
                <a:spcPct val="70000"/>
              </a:lnSpc>
              <a:spcBef>
                <a:spcPts val="0"/>
              </a:spcBef>
              <a:spcAft>
                <a:spcPts val="0"/>
              </a:spcAft>
              <a:buNone/>
            </a:pPr>
            <a:endParaRPr lang="en" sz="3400" dirty="0">
              <a:solidFill>
                <a:schemeClr val="accent1"/>
              </a:solidFill>
              <a:latin typeface="Charmonman"/>
              <a:ea typeface="Charmonman"/>
              <a:cs typeface="Charmonman"/>
              <a:sym typeface="Charmonman"/>
            </a:endParaRPr>
          </a:p>
          <a:p>
            <a:pPr marL="0" lvl="0" indent="0" algn="ctr" rtl="0">
              <a:lnSpc>
                <a:spcPct val="70000"/>
              </a:lnSpc>
              <a:spcBef>
                <a:spcPts val="0"/>
              </a:spcBef>
              <a:spcAft>
                <a:spcPts val="0"/>
              </a:spcAft>
              <a:buNone/>
            </a:pPr>
            <a:r>
              <a:rPr lang="en" sz="3400" dirty="0">
                <a:solidFill>
                  <a:schemeClr val="accent1"/>
                </a:solidFill>
                <a:latin typeface="Charmonman"/>
                <a:ea typeface="Charmonman"/>
                <a:cs typeface="Charmonman"/>
                <a:sym typeface="Charmonman"/>
              </a:rPr>
              <a:t>Joaquín</a:t>
            </a:r>
          </a:p>
          <a:p>
            <a:pPr marL="0" lvl="0" indent="0" algn="ctr" rtl="0">
              <a:lnSpc>
                <a:spcPct val="70000"/>
              </a:lnSpc>
              <a:spcBef>
                <a:spcPts val="0"/>
              </a:spcBef>
              <a:spcAft>
                <a:spcPts val="0"/>
              </a:spcAft>
              <a:buNone/>
            </a:pPr>
            <a:r>
              <a:rPr lang="en" sz="3400" dirty="0">
                <a:solidFill>
                  <a:schemeClr val="accent1"/>
                </a:solidFill>
                <a:latin typeface="Charmonman"/>
                <a:ea typeface="Charmonman"/>
                <a:cs typeface="Charmonman"/>
                <a:sym typeface="Charmonman"/>
              </a:rPr>
              <a:t>Ramos</a:t>
            </a:r>
            <a:endParaRPr sz="2200" dirty="0">
              <a:solidFill>
                <a:schemeClr val="accent1"/>
              </a:solidFill>
              <a:latin typeface="Charmonman"/>
              <a:ea typeface="Charmonman"/>
              <a:cs typeface="Charmonman"/>
              <a:sym typeface="Charmonman"/>
            </a:endParaRPr>
          </a:p>
        </p:txBody>
      </p:sp>
      <p:grpSp>
        <p:nvGrpSpPr>
          <p:cNvPr id="36" name="Grupo 35">
            <a:extLst>
              <a:ext uri="{FF2B5EF4-FFF2-40B4-BE49-F238E27FC236}">
                <a16:creationId xmlns:a16="http://schemas.microsoft.com/office/drawing/2014/main" id="{889E1B45-C3B9-2227-23D5-9E2D87B2D35F}"/>
              </a:ext>
            </a:extLst>
          </p:cNvPr>
          <p:cNvGrpSpPr>
            <a:grpSpLocks/>
          </p:cNvGrpSpPr>
          <p:nvPr/>
        </p:nvGrpSpPr>
        <p:grpSpPr bwMode="auto">
          <a:xfrm>
            <a:off x="0" y="1"/>
            <a:ext cx="9143999" cy="1062317"/>
            <a:chOff x="451" y="454"/>
            <a:chExt cx="16108" cy="2371"/>
          </a:xfrm>
        </p:grpSpPr>
        <p:grpSp>
          <p:nvGrpSpPr>
            <p:cNvPr id="37" name="Group 13">
              <a:extLst>
                <a:ext uri="{FF2B5EF4-FFF2-40B4-BE49-F238E27FC236}">
                  <a16:creationId xmlns:a16="http://schemas.microsoft.com/office/drawing/2014/main" id="{236998E3-DAB3-F4D3-2DDA-934E7ABE207D}"/>
                </a:ext>
              </a:extLst>
            </p:cNvPr>
            <p:cNvGrpSpPr>
              <a:grpSpLocks/>
            </p:cNvGrpSpPr>
            <p:nvPr/>
          </p:nvGrpSpPr>
          <p:grpSpPr bwMode="auto">
            <a:xfrm>
              <a:off x="9765" y="454"/>
              <a:ext cx="6794" cy="266"/>
              <a:chOff x="9765" y="454"/>
              <a:chExt cx="6794" cy="266"/>
            </a:xfrm>
          </p:grpSpPr>
          <p:sp>
            <p:nvSpPr>
              <p:cNvPr id="194" name="Freeform 14">
                <a:extLst>
                  <a:ext uri="{FF2B5EF4-FFF2-40B4-BE49-F238E27FC236}">
                    <a16:creationId xmlns:a16="http://schemas.microsoft.com/office/drawing/2014/main" id="{7412B739-12E6-BFA0-492F-17320E15B1E7}"/>
                  </a:ext>
                </a:extLst>
              </p:cNvPr>
              <p:cNvSpPr>
                <a:spLocks/>
              </p:cNvSpPr>
              <p:nvPr/>
            </p:nvSpPr>
            <p:spPr bwMode="auto">
              <a:xfrm>
                <a:off x="9765" y="454"/>
                <a:ext cx="6794" cy="266"/>
              </a:xfrm>
              <a:custGeom>
                <a:avLst/>
                <a:gdLst>
                  <a:gd name="T0" fmla="+- 0 9765 9765"/>
                  <a:gd name="T1" fmla="*/ T0 w 2021"/>
                  <a:gd name="T2" fmla="+- 0 720 454"/>
                  <a:gd name="T3" fmla="*/ 720 h 266"/>
                  <a:gd name="T4" fmla="+- 0 11786 9765"/>
                  <a:gd name="T5" fmla="*/ T4 w 2021"/>
                  <a:gd name="T6" fmla="+- 0 720 454"/>
                  <a:gd name="T7" fmla="*/ 720 h 266"/>
                  <a:gd name="T8" fmla="+- 0 11786 9765"/>
                  <a:gd name="T9" fmla="*/ T8 w 2021"/>
                  <a:gd name="T10" fmla="+- 0 454 454"/>
                  <a:gd name="T11" fmla="*/ 454 h 266"/>
                  <a:gd name="T12" fmla="+- 0 9765 9765"/>
                  <a:gd name="T13" fmla="*/ T12 w 2021"/>
                  <a:gd name="T14" fmla="+- 0 454 454"/>
                  <a:gd name="T15" fmla="*/ 454 h 266"/>
                  <a:gd name="T16" fmla="+- 0 9765 9765"/>
                  <a:gd name="T17" fmla="*/ T16 w 2021"/>
                  <a:gd name="T18" fmla="+- 0 720 454"/>
                  <a:gd name="T19" fmla="*/ 720 h 266"/>
                </a:gdLst>
                <a:ahLst/>
                <a:cxnLst>
                  <a:cxn ang="0">
                    <a:pos x="T1" y="T3"/>
                  </a:cxn>
                  <a:cxn ang="0">
                    <a:pos x="T5" y="T7"/>
                  </a:cxn>
                  <a:cxn ang="0">
                    <a:pos x="T9" y="T11"/>
                  </a:cxn>
                  <a:cxn ang="0">
                    <a:pos x="T13" y="T15"/>
                  </a:cxn>
                  <a:cxn ang="0">
                    <a:pos x="T17" y="T19"/>
                  </a:cxn>
                </a:cxnLst>
                <a:rect l="0" t="0" r="r" b="b"/>
                <a:pathLst>
                  <a:path w="2021" h="266">
                    <a:moveTo>
                      <a:pt x="0" y="266"/>
                    </a:moveTo>
                    <a:lnTo>
                      <a:pt x="2021" y="266"/>
                    </a:lnTo>
                    <a:lnTo>
                      <a:pt x="2021" y="0"/>
                    </a:lnTo>
                    <a:lnTo>
                      <a:pt x="0" y="0"/>
                    </a:lnTo>
                    <a:lnTo>
                      <a:pt x="0" y="266"/>
                    </a:lnTo>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dirty="0"/>
              </a:p>
            </p:txBody>
          </p:sp>
        </p:grpSp>
        <p:grpSp>
          <p:nvGrpSpPr>
            <p:cNvPr id="38" name="Group 15">
              <a:extLst>
                <a:ext uri="{FF2B5EF4-FFF2-40B4-BE49-F238E27FC236}">
                  <a16:creationId xmlns:a16="http://schemas.microsoft.com/office/drawing/2014/main" id="{A3C56A4E-5384-9DF0-0FF0-54A350F4DAA9}"/>
                </a:ext>
              </a:extLst>
            </p:cNvPr>
            <p:cNvGrpSpPr>
              <a:grpSpLocks/>
            </p:cNvGrpSpPr>
            <p:nvPr/>
          </p:nvGrpSpPr>
          <p:grpSpPr bwMode="auto">
            <a:xfrm>
              <a:off x="3658" y="454"/>
              <a:ext cx="8341" cy="266"/>
              <a:chOff x="3658" y="454"/>
              <a:chExt cx="8341" cy="266"/>
            </a:xfrm>
          </p:grpSpPr>
          <p:sp>
            <p:nvSpPr>
              <p:cNvPr id="193" name="Freeform 16">
                <a:extLst>
                  <a:ext uri="{FF2B5EF4-FFF2-40B4-BE49-F238E27FC236}">
                    <a16:creationId xmlns:a16="http://schemas.microsoft.com/office/drawing/2014/main" id="{8FD7CE53-73E7-CBF3-52C1-1E125EC4607B}"/>
                  </a:ext>
                </a:extLst>
              </p:cNvPr>
              <p:cNvSpPr>
                <a:spLocks/>
              </p:cNvSpPr>
              <p:nvPr/>
            </p:nvSpPr>
            <p:spPr bwMode="auto">
              <a:xfrm>
                <a:off x="3658" y="454"/>
                <a:ext cx="8341" cy="266"/>
              </a:xfrm>
              <a:custGeom>
                <a:avLst/>
                <a:gdLst>
                  <a:gd name="T0" fmla="+- 0 3658 3658"/>
                  <a:gd name="T1" fmla="*/ T0 w 6107"/>
                  <a:gd name="T2" fmla="+- 0 720 454"/>
                  <a:gd name="T3" fmla="*/ 720 h 266"/>
                  <a:gd name="T4" fmla="+- 0 9765 3658"/>
                  <a:gd name="T5" fmla="*/ T4 w 6107"/>
                  <a:gd name="T6" fmla="+- 0 720 454"/>
                  <a:gd name="T7" fmla="*/ 720 h 266"/>
                  <a:gd name="T8" fmla="+- 0 9765 3658"/>
                  <a:gd name="T9" fmla="*/ T8 w 6107"/>
                  <a:gd name="T10" fmla="+- 0 454 454"/>
                  <a:gd name="T11" fmla="*/ 454 h 266"/>
                  <a:gd name="T12" fmla="+- 0 3658 3658"/>
                  <a:gd name="T13" fmla="*/ T12 w 6107"/>
                  <a:gd name="T14" fmla="+- 0 454 454"/>
                  <a:gd name="T15" fmla="*/ 454 h 266"/>
                  <a:gd name="T16" fmla="+- 0 3658 3658"/>
                  <a:gd name="T17" fmla="*/ T16 w 6107"/>
                  <a:gd name="T18" fmla="+- 0 720 454"/>
                  <a:gd name="T19" fmla="*/ 720 h 266"/>
                </a:gdLst>
                <a:ahLst/>
                <a:cxnLst>
                  <a:cxn ang="0">
                    <a:pos x="T1" y="T3"/>
                  </a:cxn>
                  <a:cxn ang="0">
                    <a:pos x="T5" y="T7"/>
                  </a:cxn>
                  <a:cxn ang="0">
                    <a:pos x="T9" y="T11"/>
                  </a:cxn>
                  <a:cxn ang="0">
                    <a:pos x="T13" y="T15"/>
                  </a:cxn>
                  <a:cxn ang="0">
                    <a:pos x="T17" y="T19"/>
                  </a:cxn>
                </a:cxnLst>
                <a:rect l="0" t="0" r="r" b="b"/>
                <a:pathLst>
                  <a:path w="6107" h="266">
                    <a:moveTo>
                      <a:pt x="0" y="266"/>
                    </a:moveTo>
                    <a:lnTo>
                      <a:pt x="6107" y="266"/>
                    </a:lnTo>
                    <a:lnTo>
                      <a:pt x="6107" y="0"/>
                    </a:lnTo>
                    <a:lnTo>
                      <a:pt x="0" y="0"/>
                    </a:lnTo>
                    <a:lnTo>
                      <a:pt x="0" y="266"/>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dirty="0"/>
              </a:p>
            </p:txBody>
          </p:sp>
        </p:grpSp>
        <p:grpSp>
          <p:nvGrpSpPr>
            <p:cNvPr id="39" name="Group 17">
              <a:extLst>
                <a:ext uri="{FF2B5EF4-FFF2-40B4-BE49-F238E27FC236}">
                  <a16:creationId xmlns:a16="http://schemas.microsoft.com/office/drawing/2014/main" id="{1DC0F948-B1C1-08A3-66A5-93A9D8FFD3C9}"/>
                </a:ext>
              </a:extLst>
            </p:cNvPr>
            <p:cNvGrpSpPr>
              <a:grpSpLocks/>
            </p:cNvGrpSpPr>
            <p:nvPr/>
          </p:nvGrpSpPr>
          <p:grpSpPr bwMode="auto">
            <a:xfrm>
              <a:off x="451" y="454"/>
              <a:ext cx="841" cy="266"/>
              <a:chOff x="451" y="454"/>
              <a:chExt cx="841" cy="266"/>
            </a:xfrm>
          </p:grpSpPr>
          <p:sp>
            <p:nvSpPr>
              <p:cNvPr id="192" name="Freeform 18">
                <a:extLst>
                  <a:ext uri="{FF2B5EF4-FFF2-40B4-BE49-F238E27FC236}">
                    <a16:creationId xmlns:a16="http://schemas.microsoft.com/office/drawing/2014/main" id="{11B4BFA8-4EB0-2323-928E-F1828E593E97}"/>
                  </a:ext>
                </a:extLst>
              </p:cNvPr>
              <p:cNvSpPr>
                <a:spLocks/>
              </p:cNvSpPr>
              <p:nvPr/>
            </p:nvSpPr>
            <p:spPr bwMode="auto">
              <a:xfrm>
                <a:off x="451" y="454"/>
                <a:ext cx="841" cy="266"/>
              </a:xfrm>
              <a:custGeom>
                <a:avLst/>
                <a:gdLst>
                  <a:gd name="T0" fmla="+- 0 451 451"/>
                  <a:gd name="T1" fmla="*/ T0 w 841"/>
                  <a:gd name="T2" fmla="+- 0 720 454"/>
                  <a:gd name="T3" fmla="*/ 720 h 266"/>
                  <a:gd name="T4" fmla="+- 0 1291 451"/>
                  <a:gd name="T5" fmla="*/ T4 w 841"/>
                  <a:gd name="T6" fmla="+- 0 720 454"/>
                  <a:gd name="T7" fmla="*/ 720 h 266"/>
                  <a:gd name="T8" fmla="+- 0 1291 451"/>
                  <a:gd name="T9" fmla="*/ T8 w 841"/>
                  <a:gd name="T10" fmla="+- 0 454 454"/>
                  <a:gd name="T11" fmla="*/ 454 h 266"/>
                  <a:gd name="T12" fmla="+- 0 451 451"/>
                  <a:gd name="T13" fmla="*/ T12 w 841"/>
                  <a:gd name="T14" fmla="+- 0 454 454"/>
                  <a:gd name="T15" fmla="*/ 454 h 266"/>
                  <a:gd name="T16" fmla="+- 0 451 451"/>
                  <a:gd name="T17" fmla="*/ T16 w 841"/>
                  <a:gd name="T18" fmla="+- 0 720 454"/>
                  <a:gd name="T19" fmla="*/ 720 h 266"/>
                </a:gdLst>
                <a:ahLst/>
                <a:cxnLst>
                  <a:cxn ang="0">
                    <a:pos x="T1" y="T3"/>
                  </a:cxn>
                  <a:cxn ang="0">
                    <a:pos x="T5" y="T7"/>
                  </a:cxn>
                  <a:cxn ang="0">
                    <a:pos x="T9" y="T11"/>
                  </a:cxn>
                  <a:cxn ang="0">
                    <a:pos x="T13" y="T15"/>
                  </a:cxn>
                  <a:cxn ang="0">
                    <a:pos x="T17" y="T19"/>
                  </a:cxn>
                </a:cxnLst>
                <a:rect l="0" t="0" r="r" b="b"/>
                <a:pathLst>
                  <a:path w="841" h="266">
                    <a:moveTo>
                      <a:pt x="0" y="266"/>
                    </a:moveTo>
                    <a:lnTo>
                      <a:pt x="840" y="266"/>
                    </a:lnTo>
                    <a:lnTo>
                      <a:pt x="840" y="0"/>
                    </a:lnTo>
                    <a:lnTo>
                      <a:pt x="0" y="0"/>
                    </a:lnTo>
                    <a:lnTo>
                      <a:pt x="0" y="266"/>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dirty="0"/>
              </a:p>
            </p:txBody>
          </p:sp>
        </p:grpSp>
        <p:grpSp>
          <p:nvGrpSpPr>
            <p:cNvPr id="40" name="Group 19">
              <a:extLst>
                <a:ext uri="{FF2B5EF4-FFF2-40B4-BE49-F238E27FC236}">
                  <a16:creationId xmlns:a16="http://schemas.microsoft.com/office/drawing/2014/main" id="{95CEBB81-23E0-03AE-4BD1-4506C80483E2}"/>
                </a:ext>
              </a:extLst>
            </p:cNvPr>
            <p:cNvGrpSpPr>
              <a:grpSpLocks/>
            </p:cNvGrpSpPr>
            <p:nvPr/>
          </p:nvGrpSpPr>
          <p:grpSpPr bwMode="auto">
            <a:xfrm>
              <a:off x="1291" y="454"/>
              <a:ext cx="2366" cy="2371"/>
              <a:chOff x="1291" y="454"/>
              <a:chExt cx="2366" cy="2371"/>
            </a:xfrm>
          </p:grpSpPr>
          <p:sp>
            <p:nvSpPr>
              <p:cNvPr id="63" name="Freeform 20">
                <a:extLst>
                  <a:ext uri="{FF2B5EF4-FFF2-40B4-BE49-F238E27FC236}">
                    <a16:creationId xmlns:a16="http://schemas.microsoft.com/office/drawing/2014/main" id="{BA1758E3-98D4-3877-7968-CDD442745DF9}"/>
                  </a:ext>
                </a:extLst>
              </p:cNvPr>
              <p:cNvSpPr>
                <a:spLocks/>
              </p:cNvSpPr>
              <p:nvPr/>
            </p:nvSpPr>
            <p:spPr bwMode="auto">
              <a:xfrm>
                <a:off x="1291" y="454"/>
                <a:ext cx="2366" cy="2371"/>
              </a:xfrm>
              <a:custGeom>
                <a:avLst/>
                <a:gdLst>
                  <a:gd name="T0" fmla="+- 0 1291 1291"/>
                  <a:gd name="T1" fmla="*/ T0 w 2366"/>
                  <a:gd name="T2" fmla="+- 0 2824 454"/>
                  <a:gd name="T3" fmla="*/ 2824 h 2371"/>
                  <a:gd name="T4" fmla="+- 0 3658 1291"/>
                  <a:gd name="T5" fmla="*/ T4 w 2366"/>
                  <a:gd name="T6" fmla="+- 0 2824 454"/>
                  <a:gd name="T7" fmla="*/ 2824 h 2371"/>
                  <a:gd name="T8" fmla="+- 0 3658 1291"/>
                  <a:gd name="T9" fmla="*/ T8 w 2366"/>
                  <a:gd name="T10" fmla="+- 0 454 454"/>
                  <a:gd name="T11" fmla="*/ 454 h 2371"/>
                  <a:gd name="T12" fmla="+- 0 1291 1291"/>
                  <a:gd name="T13" fmla="*/ T12 w 2366"/>
                  <a:gd name="T14" fmla="+- 0 454 454"/>
                  <a:gd name="T15" fmla="*/ 454 h 2371"/>
                  <a:gd name="T16" fmla="+- 0 1291 1291"/>
                  <a:gd name="T17" fmla="*/ T16 w 2366"/>
                  <a:gd name="T18" fmla="+- 0 2824 454"/>
                  <a:gd name="T19" fmla="*/ 2824 h 2371"/>
                </a:gdLst>
                <a:ahLst/>
                <a:cxnLst>
                  <a:cxn ang="0">
                    <a:pos x="T1" y="T3"/>
                  </a:cxn>
                  <a:cxn ang="0">
                    <a:pos x="T5" y="T7"/>
                  </a:cxn>
                  <a:cxn ang="0">
                    <a:pos x="T9" y="T11"/>
                  </a:cxn>
                  <a:cxn ang="0">
                    <a:pos x="T13" y="T15"/>
                  </a:cxn>
                  <a:cxn ang="0">
                    <a:pos x="T17" y="T19"/>
                  </a:cxn>
                </a:cxnLst>
                <a:rect l="0" t="0" r="r" b="b"/>
                <a:pathLst>
                  <a:path w="2366" h="2371">
                    <a:moveTo>
                      <a:pt x="0" y="2370"/>
                    </a:moveTo>
                    <a:lnTo>
                      <a:pt x="2367" y="2370"/>
                    </a:lnTo>
                    <a:lnTo>
                      <a:pt x="2367" y="0"/>
                    </a:lnTo>
                    <a:lnTo>
                      <a:pt x="0" y="0"/>
                    </a:lnTo>
                    <a:lnTo>
                      <a:pt x="0" y="2370"/>
                    </a:lnTo>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algn="ctr"/>
                <a:r>
                  <a:rPr lang="es-CL" sz="1100" dirty="0">
                    <a:latin typeface="+mj-lt"/>
                  </a:rPr>
                  <a:t>ANALISTA PROGAMADOR</a:t>
                </a:r>
              </a:p>
            </p:txBody>
          </p:sp>
        </p:grpSp>
        <p:grpSp>
          <p:nvGrpSpPr>
            <p:cNvPr id="41" name="Group 21">
              <a:extLst>
                <a:ext uri="{FF2B5EF4-FFF2-40B4-BE49-F238E27FC236}">
                  <a16:creationId xmlns:a16="http://schemas.microsoft.com/office/drawing/2014/main" id="{EE2942AA-0C9A-1C7D-DF35-132874694769}"/>
                </a:ext>
              </a:extLst>
            </p:cNvPr>
            <p:cNvGrpSpPr>
              <a:grpSpLocks/>
            </p:cNvGrpSpPr>
            <p:nvPr/>
          </p:nvGrpSpPr>
          <p:grpSpPr bwMode="auto">
            <a:xfrm>
              <a:off x="1625" y="2043"/>
              <a:ext cx="357" cy="358"/>
              <a:chOff x="1625" y="2043"/>
              <a:chExt cx="357" cy="358"/>
            </a:xfrm>
          </p:grpSpPr>
          <p:sp>
            <p:nvSpPr>
              <p:cNvPr id="61" name="Freeform 22">
                <a:extLst>
                  <a:ext uri="{FF2B5EF4-FFF2-40B4-BE49-F238E27FC236}">
                    <a16:creationId xmlns:a16="http://schemas.microsoft.com/office/drawing/2014/main" id="{728F44CA-E11A-66B5-8527-E21005DDAA77}"/>
                  </a:ext>
                </a:extLst>
              </p:cNvPr>
              <p:cNvSpPr>
                <a:spLocks/>
              </p:cNvSpPr>
              <p:nvPr/>
            </p:nvSpPr>
            <p:spPr bwMode="auto">
              <a:xfrm>
                <a:off x="1625" y="2043"/>
                <a:ext cx="357" cy="358"/>
              </a:xfrm>
              <a:custGeom>
                <a:avLst/>
                <a:gdLst>
                  <a:gd name="T0" fmla="+- 0 1983 1625"/>
                  <a:gd name="T1" fmla="*/ T0 w 357"/>
                  <a:gd name="T2" fmla="+- 0 2043 2043"/>
                  <a:gd name="T3" fmla="*/ 2043 h 358"/>
                  <a:gd name="T4" fmla="+- 0 1625 1625"/>
                  <a:gd name="T5" fmla="*/ T4 w 357"/>
                  <a:gd name="T6" fmla="+- 0 2043 2043"/>
                  <a:gd name="T7" fmla="*/ 2043 h 358"/>
                  <a:gd name="T8" fmla="+- 0 1625 1625"/>
                  <a:gd name="T9" fmla="*/ T8 w 357"/>
                  <a:gd name="T10" fmla="+- 0 2401 2043"/>
                  <a:gd name="T11" fmla="*/ 2401 h 358"/>
                  <a:gd name="T12" fmla="+- 0 1866 1625"/>
                  <a:gd name="T13" fmla="*/ T12 w 357"/>
                  <a:gd name="T14" fmla="+- 0 2401 2043"/>
                  <a:gd name="T15" fmla="*/ 2401 h 358"/>
                  <a:gd name="T16" fmla="+- 0 1866 1625"/>
                  <a:gd name="T17" fmla="*/ T16 w 357"/>
                  <a:gd name="T18" fmla="+- 0 2172 2043"/>
                  <a:gd name="T19" fmla="*/ 2172 h 358"/>
                  <a:gd name="T20" fmla="+- 0 1983 1625"/>
                  <a:gd name="T21" fmla="*/ T20 w 357"/>
                  <a:gd name="T22" fmla="+- 0 2172 2043"/>
                  <a:gd name="T23" fmla="*/ 2172 h 358"/>
                  <a:gd name="T24" fmla="+- 0 1983 1625"/>
                  <a:gd name="T25" fmla="*/ T24 w 357"/>
                  <a:gd name="T26" fmla="+- 0 2043 2043"/>
                  <a:gd name="T27" fmla="*/ 2043 h 358"/>
                </a:gdLst>
                <a:ahLst/>
                <a:cxnLst>
                  <a:cxn ang="0">
                    <a:pos x="T1" y="T3"/>
                  </a:cxn>
                  <a:cxn ang="0">
                    <a:pos x="T5" y="T7"/>
                  </a:cxn>
                  <a:cxn ang="0">
                    <a:pos x="T9" y="T11"/>
                  </a:cxn>
                  <a:cxn ang="0">
                    <a:pos x="T13" y="T15"/>
                  </a:cxn>
                  <a:cxn ang="0">
                    <a:pos x="T17" y="T19"/>
                  </a:cxn>
                  <a:cxn ang="0">
                    <a:pos x="T21" y="T23"/>
                  </a:cxn>
                  <a:cxn ang="0">
                    <a:pos x="T25" y="T27"/>
                  </a:cxn>
                </a:cxnLst>
                <a:rect l="0" t="0" r="r" b="b"/>
                <a:pathLst>
                  <a:path w="357" h="358">
                    <a:moveTo>
                      <a:pt x="358" y="0"/>
                    </a:moveTo>
                    <a:lnTo>
                      <a:pt x="0" y="0"/>
                    </a:lnTo>
                    <a:lnTo>
                      <a:pt x="0" y="358"/>
                    </a:lnTo>
                    <a:lnTo>
                      <a:pt x="241" y="358"/>
                    </a:lnTo>
                    <a:lnTo>
                      <a:pt x="241" y="129"/>
                    </a:lnTo>
                    <a:lnTo>
                      <a:pt x="358" y="129"/>
                    </a:lnTo>
                    <a:lnTo>
                      <a:pt x="358"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dirty="0"/>
              </a:p>
            </p:txBody>
          </p:sp>
          <p:sp>
            <p:nvSpPr>
              <p:cNvPr id="62" name="Freeform 23">
                <a:extLst>
                  <a:ext uri="{FF2B5EF4-FFF2-40B4-BE49-F238E27FC236}">
                    <a16:creationId xmlns:a16="http://schemas.microsoft.com/office/drawing/2014/main" id="{356EC1FE-A36B-FF40-D682-083E39B3E6F6}"/>
                  </a:ext>
                </a:extLst>
              </p:cNvPr>
              <p:cNvSpPr>
                <a:spLocks/>
              </p:cNvSpPr>
              <p:nvPr/>
            </p:nvSpPr>
            <p:spPr bwMode="auto">
              <a:xfrm>
                <a:off x="1625" y="2043"/>
                <a:ext cx="357" cy="358"/>
              </a:xfrm>
              <a:custGeom>
                <a:avLst/>
                <a:gdLst>
                  <a:gd name="T0" fmla="+- 0 1983 1625"/>
                  <a:gd name="T1" fmla="*/ T0 w 357"/>
                  <a:gd name="T2" fmla="+- 0 2172 2043"/>
                  <a:gd name="T3" fmla="*/ 2172 h 358"/>
                  <a:gd name="T4" fmla="+- 0 1923 1625"/>
                  <a:gd name="T5" fmla="*/ T4 w 357"/>
                  <a:gd name="T6" fmla="+- 0 2172 2043"/>
                  <a:gd name="T7" fmla="*/ 2172 h 358"/>
                  <a:gd name="T8" fmla="+- 0 1923 1625"/>
                  <a:gd name="T9" fmla="*/ T8 w 357"/>
                  <a:gd name="T10" fmla="+- 0 2401 2043"/>
                  <a:gd name="T11" fmla="*/ 2401 h 358"/>
                  <a:gd name="T12" fmla="+- 0 1983 1625"/>
                  <a:gd name="T13" fmla="*/ T12 w 357"/>
                  <a:gd name="T14" fmla="+- 0 2401 2043"/>
                  <a:gd name="T15" fmla="*/ 2401 h 358"/>
                  <a:gd name="T16" fmla="+- 0 1983 1625"/>
                  <a:gd name="T17" fmla="*/ T16 w 357"/>
                  <a:gd name="T18" fmla="+- 0 2172 2043"/>
                  <a:gd name="T19" fmla="*/ 2172 h 358"/>
                </a:gdLst>
                <a:ahLst/>
                <a:cxnLst>
                  <a:cxn ang="0">
                    <a:pos x="T1" y="T3"/>
                  </a:cxn>
                  <a:cxn ang="0">
                    <a:pos x="T5" y="T7"/>
                  </a:cxn>
                  <a:cxn ang="0">
                    <a:pos x="T9" y="T11"/>
                  </a:cxn>
                  <a:cxn ang="0">
                    <a:pos x="T13" y="T15"/>
                  </a:cxn>
                  <a:cxn ang="0">
                    <a:pos x="T17" y="T19"/>
                  </a:cxn>
                </a:cxnLst>
                <a:rect l="0" t="0" r="r" b="b"/>
                <a:pathLst>
                  <a:path w="357" h="358">
                    <a:moveTo>
                      <a:pt x="358" y="129"/>
                    </a:moveTo>
                    <a:lnTo>
                      <a:pt x="298" y="129"/>
                    </a:lnTo>
                    <a:lnTo>
                      <a:pt x="298" y="358"/>
                    </a:lnTo>
                    <a:lnTo>
                      <a:pt x="358" y="358"/>
                    </a:lnTo>
                    <a:lnTo>
                      <a:pt x="358" y="12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dirty="0"/>
              </a:p>
            </p:txBody>
          </p:sp>
        </p:grpSp>
        <p:grpSp>
          <p:nvGrpSpPr>
            <p:cNvPr id="42" name="Group 24">
              <a:extLst>
                <a:ext uri="{FF2B5EF4-FFF2-40B4-BE49-F238E27FC236}">
                  <a16:creationId xmlns:a16="http://schemas.microsoft.com/office/drawing/2014/main" id="{FBCB0DB3-F8EE-DBA5-D2B9-B50FEBDA9C6E}"/>
                </a:ext>
              </a:extLst>
            </p:cNvPr>
            <p:cNvGrpSpPr>
              <a:grpSpLocks/>
            </p:cNvGrpSpPr>
            <p:nvPr/>
          </p:nvGrpSpPr>
          <p:grpSpPr bwMode="auto">
            <a:xfrm>
              <a:off x="2043" y="2171"/>
              <a:ext cx="211" cy="231"/>
              <a:chOff x="2043" y="2171"/>
              <a:chExt cx="211" cy="231"/>
            </a:xfrm>
          </p:grpSpPr>
          <p:sp>
            <p:nvSpPr>
              <p:cNvPr id="59" name="Freeform 25">
                <a:extLst>
                  <a:ext uri="{FF2B5EF4-FFF2-40B4-BE49-F238E27FC236}">
                    <a16:creationId xmlns:a16="http://schemas.microsoft.com/office/drawing/2014/main" id="{4AE9B9D4-EA77-94BF-A550-9845F6B9F506}"/>
                  </a:ext>
                </a:extLst>
              </p:cNvPr>
              <p:cNvSpPr>
                <a:spLocks/>
              </p:cNvSpPr>
              <p:nvPr/>
            </p:nvSpPr>
            <p:spPr bwMode="auto">
              <a:xfrm>
                <a:off x="2043" y="2171"/>
                <a:ext cx="211" cy="231"/>
              </a:xfrm>
              <a:custGeom>
                <a:avLst/>
                <a:gdLst>
                  <a:gd name="T0" fmla="+- 0 2168 2043"/>
                  <a:gd name="T1" fmla="*/ T0 w 211"/>
                  <a:gd name="T2" fmla="+- 0 2171 2171"/>
                  <a:gd name="T3" fmla="*/ 2171 h 231"/>
                  <a:gd name="T4" fmla="+- 0 2043 2043"/>
                  <a:gd name="T5" fmla="*/ T4 w 211"/>
                  <a:gd name="T6" fmla="+- 0 2171 2171"/>
                  <a:gd name="T7" fmla="*/ 2171 h 231"/>
                  <a:gd name="T8" fmla="+- 0 2043 2043"/>
                  <a:gd name="T9" fmla="*/ T8 w 211"/>
                  <a:gd name="T10" fmla="+- 0 2401 2171"/>
                  <a:gd name="T11" fmla="*/ 2401 h 231"/>
                  <a:gd name="T12" fmla="+- 0 2103 2043"/>
                  <a:gd name="T13" fmla="*/ T12 w 211"/>
                  <a:gd name="T14" fmla="+- 0 2402 2171"/>
                  <a:gd name="T15" fmla="*/ 2402 h 231"/>
                  <a:gd name="T16" fmla="+- 0 2103 2043"/>
                  <a:gd name="T17" fmla="*/ T16 w 211"/>
                  <a:gd name="T18" fmla="+- 0 2222 2171"/>
                  <a:gd name="T19" fmla="*/ 2222 h 231"/>
                  <a:gd name="T20" fmla="+- 0 2254 2043"/>
                  <a:gd name="T21" fmla="*/ T20 w 211"/>
                  <a:gd name="T22" fmla="+- 0 2222 2171"/>
                  <a:gd name="T23" fmla="*/ 2222 h 231"/>
                  <a:gd name="T24" fmla="+- 0 2204 2043"/>
                  <a:gd name="T25" fmla="*/ T24 w 211"/>
                  <a:gd name="T26" fmla="+- 0 2172 2171"/>
                  <a:gd name="T27" fmla="*/ 2172 h 231"/>
                  <a:gd name="T28" fmla="+- 0 2168 2043"/>
                  <a:gd name="T29" fmla="*/ T28 w 211"/>
                  <a:gd name="T30" fmla="+- 0 2171 2171"/>
                  <a:gd name="T31" fmla="*/ 2171 h 231"/>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11" h="231">
                    <a:moveTo>
                      <a:pt x="125" y="0"/>
                    </a:moveTo>
                    <a:lnTo>
                      <a:pt x="0" y="0"/>
                    </a:lnTo>
                    <a:lnTo>
                      <a:pt x="0" y="230"/>
                    </a:lnTo>
                    <a:lnTo>
                      <a:pt x="60" y="231"/>
                    </a:lnTo>
                    <a:lnTo>
                      <a:pt x="60" y="51"/>
                    </a:lnTo>
                    <a:lnTo>
                      <a:pt x="211" y="51"/>
                    </a:lnTo>
                    <a:lnTo>
                      <a:pt x="161" y="1"/>
                    </a:lnTo>
                    <a:lnTo>
                      <a:pt x="125"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dirty="0"/>
              </a:p>
            </p:txBody>
          </p:sp>
          <p:sp>
            <p:nvSpPr>
              <p:cNvPr id="60" name="Freeform 26">
                <a:extLst>
                  <a:ext uri="{FF2B5EF4-FFF2-40B4-BE49-F238E27FC236}">
                    <a16:creationId xmlns:a16="http://schemas.microsoft.com/office/drawing/2014/main" id="{24E0E1EB-199D-4BCC-3E27-2A45F3DA6BC1}"/>
                  </a:ext>
                </a:extLst>
              </p:cNvPr>
              <p:cNvSpPr>
                <a:spLocks/>
              </p:cNvSpPr>
              <p:nvPr/>
            </p:nvSpPr>
            <p:spPr bwMode="auto">
              <a:xfrm>
                <a:off x="2043" y="2171"/>
                <a:ext cx="211" cy="231"/>
              </a:xfrm>
              <a:custGeom>
                <a:avLst/>
                <a:gdLst>
                  <a:gd name="T0" fmla="+- 0 2254 2043"/>
                  <a:gd name="T1" fmla="*/ T0 w 211"/>
                  <a:gd name="T2" fmla="+- 0 2222 2171"/>
                  <a:gd name="T3" fmla="*/ 2222 h 231"/>
                  <a:gd name="T4" fmla="+- 0 2190 2043"/>
                  <a:gd name="T5" fmla="*/ T4 w 211"/>
                  <a:gd name="T6" fmla="+- 0 2222 2171"/>
                  <a:gd name="T7" fmla="*/ 2222 h 231"/>
                  <a:gd name="T8" fmla="+- 0 2190 2043"/>
                  <a:gd name="T9" fmla="*/ T8 w 211"/>
                  <a:gd name="T10" fmla="+- 0 2244 2171"/>
                  <a:gd name="T11" fmla="*/ 2244 h 231"/>
                  <a:gd name="T12" fmla="+- 0 2192 2043"/>
                  <a:gd name="T13" fmla="*/ T12 w 211"/>
                  <a:gd name="T14" fmla="+- 0 2401 2171"/>
                  <a:gd name="T15" fmla="*/ 2401 h 231"/>
                  <a:gd name="T16" fmla="+- 0 2254 2043"/>
                  <a:gd name="T17" fmla="*/ T16 w 211"/>
                  <a:gd name="T18" fmla="+- 0 2401 2171"/>
                  <a:gd name="T19" fmla="*/ 2401 h 231"/>
                  <a:gd name="T20" fmla="+- 0 2254 2043"/>
                  <a:gd name="T21" fmla="*/ T20 w 211"/>
                  <a:gd name="T22" fmla="+- 0 2252 2171"/>
                  <a:gd name="T23" fmla="*/ 2252 h 231"/>
                  <a:gd name="T24" fmla="+- 0 2254 2043"/>
                  <a:gd name="T25" fmla="*/ T24 w 211"/>
                  <a:gd name="T26" fmla="+- 0 2222 2171"/>
                  <a:gd name="T27" fmla="*/ 2222 h 231"/>
                </a:gdLst>
                <a:ahLst/>
                <a:cxnLst>
                  <a:cxn ang="0">
                    <a:pos x="T1" y="T3"/>
                  </a:cxn>
                  <a:cxn ang="0">
                    <a:pos x="T5" y="T7"/>
                  </a:cxn>
                  <a:cxn ang="0">
                    <a:pos x="T9" y="T11"/>
                  </a:cxn>
                  <a:cxn ang="0">
                    <a:pos x="T13" y="T15"/>
                  </a:cxn>
                  <a:cxn ang="0">
                    <a:pos x="T17" y="T19"/>
                  </a:cxn>
                  <a:cxn ang="0">
                    <a:pos x="T21" y="T23"/>
                  </a:cxn>
                  <a:cxn ang="0">
                    <a:pos x="T25" y="T27"/>
                  </a:cxn>
                </a:cxnLst>
                <a:rect l="0" t="0" r="r" b="b"/>
                <a:pathLst>
                  <a:path w="211" h="231">
                    <a:moveTo>
                      <a:pt x="211" y="51"/>
                    </a:moveTo>
                    <a:lnTo>
                      <a:pt x="147" y="51"/>
                    </a:lnTo>
                    <a:lnTo>
                      <a:pt x="147" y="73"/>
                    </a:lnTo>
                    <a:lnTo>
                      <a:pt x="149" y="230"/>
                    </a:lnTo>
                    <a:lnTo>
                      <a:pt x="211" y="230"/>
                    </a:lnTo>
                    <a:lnTo>
                      <a:pt x="211" y="81"/>
                    </a:lnTo>
                    <a:lnTo>
                      <a:pt x="211" y="51"/>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dirty="0"/>
              </a:p>
            </p:txBody>
          </p:sp>
        </p:grpSp>
        <p:grpSp>
          <p:nvGrpSpPr>
            <p:cNvPr id="43" name="Group 27">
              <a:extLst>
                <a:ext uri="{FF2B5EF4-FFF2-40B4-BE49-F238E27FC236}">
                  <a16:creationId xmlns:a16="http://schemas.microsoft.com/office/drawing/2014/main" id="{E2CCB02F-E452-11DC-F336-FB2C10CBA745}"/>
                </a:ext>
              </a:extLst>
            </p:cNvPr>
            <p:cNvGrpSpPr>
              <a:grpSpLocks/>
            </p:cNvGrpSpPr>
            <p:nvPr/>
          </p:nvGrpSpPr>
          <p:grpSpPr bwMode="auto">
            <a:xfrm>
              <a:off x="2295" y="2173"/>
              <a:ext cx="230" cy="228"/>
              <a:chOff x="2295" y="2173"/>
              <a:chExt cx="230" cy="228"/>
            </a:xfrm>
          </p:grpSpPr>
          <p:sp>
            <p:nvSpPr>
              <p:cNvPr id="56" name="Freeform 28">
                <a:extLst>
                  <a:ext uri="{FF2B5EF4-FFF2-40B4-BE49-F238E27FC236}">
                    <a16:creationId xmlns:a16="http://schemas.microsoft.com/office/drawing/2014/main" id="{61910216-C3F6-CECB-694F-99896F22FB11}"/>
                  </a:ext>
                </a:extLst>
              </p:cNvPr>
              <p:cNvSpPr>
                <a:spLocks/>
              </p:cNvSpPr>
              <p:nvPr/>
            </p:nvSpPr>
            <p:spPr bwMode="auto">
              <a:xfrm>
                <a:off x="2295" y="2173"/>
                <a:ext cx="230" cy="228"/>
              </a:xfrm>
              <a:custGeom>
                <a:avLst/>
                <a:gdLst>
                  <a:gd name="T0" fmla="+- 0 2310 2295"/>
                  <a:gd name="T1" fmla="*/ T0 w 230"/>
                  <a:gd name="T2" fmla="+- 0 2173 2173"/>
                  <a:gd name="T3" fmla="*/ 2173 h 228"/>
                  <a:gd name="T4" fmla="+- 0 2310 2295"/>
                  <a:gd name="T5" fmla="*/ T4 w 230"/>
                  <a:gd name="T6" fmla="+- 0 2218 2173"/>
                  <a:gd name="T7" fmla="*/ 2218 h 228"/>
                  <a:gd name="T8" fmla="+- 0 2425 2295"/>
                  <a:gd name="T9" fmla="*/ T8 w 230"/>
                  <a:gd name="T10" fmla="+- 0 2218 2173"/>
                  <a:gd name="T11" fmla="*/ 2218 h 228"/>
                  <a:gd name="T12" fmla="+- 0 2453 2295"/>
                  <a:gd name="T13" fmla="*/ T12 w 230"/>
                  <a:gd name="T14" fmla="+- 0 2218 2173"/>
                  <a:gd name="T15" fmla="*/ 2218 h 228"/>
                  <a:gd name="T16" fmla="+- 0 2463 2295"/>
                  <a:gd name="T17" fmla="*/ T16 w 230"/>
                  <a:gd name="T18" fmla="+- 0 2230 2173"/>
                  <a:gd name="T19" fmla="*/ 2230 h 228"/>
                  <a:gd name="T20" fmla="+- 0 2465 2295"/>
                  <a:gd name="T21" fmla="*/ T20 w 230"/>
                  <a:gd name="T22" fmla="+- 0 2262 2173"/>
                  <a:gd name="T23" fmla="*/ 2262 h 228"/>
                  <a:gd name="T24" fmla="+- 0 2360 2295"/>
                  <a:gd name="T25" fmla="*/ T24 w 230"/>
                  <a:gd name="T26" fmla="+- 0 2262 2173"/>
                  <a:gd name="T27" fmla="*/ 2262 h 228"/>
                  <a:gd name="T28" fmla="+- 0 2327 2295"/>
                  <a:gd name="T29" fmla="*/ T28 w 230"/>
                  <a:gd name="T30" fmla="+- 0 2264 2173"/>
                  <a:gd name="T31" fmla="*/ 2264 h 228"/>
                  <a:gd name="T32" fmla="+- 0 2309 2295"/>
                  <a:gd name="T33" fmla="*/ T32 w 230"/>
                  <a:gd name="T34" fmla="+- 0 2269 2173"/>
                  <a:gd name="T35" fmla="*/ 2269 h 228"/>
                  <a:gd name="T36" fmla="+- 0 2300 2295"/>
                  <a:gd name="T37" fmla="*/ T36 w 230"/>
                  <a:gd name="T38" fmla="+- 0 2283 2173"/>
                  <a:gd name="T39" fmla="*/ 2283 h 228"/>
                  <a:gd name="T40" fmla="+- 0 2296 2295"/>
                  <a:gd name="T41" fmla="*/ T40 w 230"/>
                  <a:gd name="T42" fmla="+- 0 2309 2173"/>
                  <a:gd name="T43" fmla="*/ 2309 h 228"/>
                  <a:gd name="T44" fmla="+- 0 2295 2295"/>
                  <a:gd name="T45" fmla="*/ T44 w 230"/>
                  <a:gd name="T46" fmla="+- 0 2356 2173"/>
                  <a:gd name="T47" fmla="*/ 2356 h 228"/>
                  <a:gd name="T48" fmla="+- 0 2299 2295"/>
                  <a:gd name="T49" fmla="*/ T48 w 230"/>
                  <a:gd name="T50" fmla="+- 0 2378 2173"/>
                  <a:gd name="T51" fmla="*/ 2378 h 228"/>
                  <a:gd name="T52" fmla="+- 0 2308 2295"/>
                  <a:gd name="T53" fmla="*/ T52 w 230"/>
                  <a:gd name="T54" fmla="+- 0 2390 2173"/>
                  <a:gd name="T55" fmla="*/ 2390 h 228"/>
                  <a:gd name="T56" fmla="+- 0 2332 2295"/>
                  <a:gd name="T57" fmla="*/ T56 w 230"/>
                  <a:gd name="T58" fmla="+- 0 2397 2173"/>
                  <a:gd name="T59" fmla="*/ 2397 h 228"/>
                  <a:gd name="T60" fmla="+- 0 2525 2295"/>
                  <a:gd name="T61" fmla="*/ T60 w 230"/>
                  <a:gd name="T62" fmla="+- 0 2401 2173"/>
                  <a:gd name="T63" fmla="*/ 2401 h 228"/>
                  <a:gd name="T64" fmla="+- 0 2525 2295"/>
                  <a:gd name="T65" fmla="*/ T64 w 230"/>
                  <a:gd name="T66" fmla="+- 0 2359 2173"/>
                  <a:gd name="T67" fmla="*/ 2359 h 228"/>
                  <a:gd name="T68" fmla="+- 0 2355 2295"/>
                  <a:gd name="T69" fmla="*/ T68 w 230"/>
                  <a:gd name="T70" fmla="+- 0 2359 2173"/>
                  <a:gd name="T71" fmla="*/ 2359 h 228"/>
                  <a:gd name="T72" fmla="+- 0 2357 2295"/>
                  <a:gd name="T73" fmla="*/ T72 w 230"/>
                  <a:gd name="T74" fmla="+- 0 2342 2173"/>
                  <a:gd name="T75" fmla="*/ 2342 h 228"/>
                  <a:gd name="T76" fmla="+- 0 2356 2295"/>
                  <a:gd name="T77" fmla="*/ T76 w 230"/>
                  <a:gd name="T78" fmla="+- 0 2327 2173"/>
                  <a:gd name="T79" fmla="*/ 2327 h 228"/>
                  <a:gd name="T80" fmla="+- 0 2356 2295"/>
                  <a:gd name="T81" fmla="*/ T80 w 230"/>
                  <a:gd name="T82" fmla="+- 0 2309 2173"/>
                  <a:gd name="T83" fmla="*/ 2309 h 228"/>
                  <a:gd name="T84" fmla="+- 0 2375 2295"/>
                  <a:gd name="T85" fmla="*/ T84 w 230"/>
                  <a:gd name="T86" fmla="+- 0 2307 2173"/>
                  <a:gd name="T87" fmla="*/ 2307 h 228"/>
                  <a:gd name="T88" fmla="+- 0 2525 2295"/>
                  <a:gd name="T89" fmla="*/ T88 w 230"/>
                  <a:gd name="T90" fmla="+- 0 2307 2173"/>
                  <a:gd name="T91" fmla="*/ 2307 h 228"/>
                  <a:gd name="T92" fmla="+- 0 2525 2295"/>
                  <a:gd name="T93" fmla="*/ T92 w 230"/>
                  <a:gd name="T94" fmla="+- 0 2245 2173"/>
                  <a:gd name="T95" fmla="*/ 2245 h 228"/>
                  <a:gd name="T96" fmla="+- 0 2511 2295"/>
                  <a:gd name="T97" fmla="*/ T96 w 230"/>
                  <a:gd name="T98" fmla="+- 0 2181 2173"/>
                  <a:gd name="T99" fmla="*/ 2181 h 228"/>
                  <a:gd name="T100" fmla="+- 0 2448 2295"/>
                  <a:gd name="T101" fmla="*/ T100 w 230"/>
                  <a:gd name="T102" fmla="+- 0 2173 2173"/>
                  <a:gd name="T103" fmla="*/ 2173 h 228"/>
                  <a:gd name="T104" fmla="+- 0 2310 2295"/>
                  <a:gd name="T105" fmla="*/ T104 w 230"/>
                  <a:gd name="T106" fmla="+- 0 2173 2173"/>
                  <a:gd name="T107" fmla="*/ 2173 h 22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Lst>
                <a:rect l="0" t="0" r="r" b="b"/>
                <a:pathLst>
                  <a:path w="230" h="228">
                    <a:moveTo>
                      <a:pt x="15" y="0"/>
                    </a:moveTo>
                    <a:lnTo>
                      <a:pt x="15" y="45"/>
                    </a:lnTo>
                    <a:lnTo>
                      <a:pt x="130" y="45"/>
                    </a:lnTo>
                    <a:lnTo>
                      <a:pt x="158" y="45"/>
                    </a:lnTo>
                    <a:lnTo>
                      <a:pt x="168" y="57"/>
                    </a:lnTo>
                    <a:lnTo>
                      <a:pt x="170" y="89"/>
                    </a:lnTo>
                    <a:lnTo>
                      <a:pt x="65" y="89"/>
                    </a:lnTo>
                    <a:lnTo>
                      <a:pt x="32" y="91"/>
                    </a:lnTo>
                    <a:lnTo>
                      <a:pt x="14" y="96"/>
                    </a:lnTo>
                    <a:lnTo>
                      <a:pt x="5" y="110"/>
                    </a:lnTo>
                    <a:lnTo>
                      <a:pt x="1" y="136"/>
                    </a:lnTo>
                    <a:lnTo>
                      <a:pt x="0" y="183"/>
                    </a:lnTo>
                    <a:lnTo>
                      <a:pt x="4" y="205"/>
                    </a:lnTo>
                    <a:lnTo>
                      <a:pt x="13" y="217"/>
                    </a:lnTo>
                    <a:lnTo>
                      <a:pt x="37" y="224"/>
                    </a:lnTo>
                    <a:lnTo>
                      <a:pt x="230" y="228"/>
                    </a:lnTo>
                    <a:lnTo>
                      <a:pt x="230" y="186"/>
                    </a:lnTo>
                    <a:lnTo>
                      <a:pt x="60" y="186"/>
                    </a:lnTo>
                    <a:lnTo>
                      <a:pt x="62" y="169"/>
                    </a:lnTo>
                    <a:lnTo>
                      <a:pt x="61" y="154"/>
                    </a:lnTo>
                    <a:lnTo>
                      <a:pt x="61" y="136"/>
                    </a:lnTo>
                    <a:lnTo>
                      <a:pt x="80" y="134"/>
                    </a:lnTo>
                    <a:lnTo>
                      <a:pt x="230" y="134"/>
                    </a:lnTo>
                    <a:lnTo>
                      <a:pt x="230" y="72"/>
                    </a:lnTo>
                    <a:lnTo>
                      <a:pt x="216" y="8"/>
                    </a:lnTo>
                    <a:lnTo>
                      <a:pt x="153" y="0"/>
                    </a:lnTo>
                    <a:lnTo>
                      <a:pt x="15"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dirty="0"/>
              </a:p>
            </p:txBody>
          </p:sp>
          <p:sp>
            <p:nvSpPr>
              <p:cNvPr id="57" name="Freeform 29">
                <a:extLst>
                  <a:ext uri="{FF2B5EF4-FFF2-40B4-BE49-F238E27FC236}">
                    <a16:creationId xmlns:a16="http://schemas.microsoft.com/office/drawing/2014/main" id="{D3B01AFC-CF6F-3A18-E4FE-777BA07CD958}"/>
                  </a:ext>
                </a:extLst>
              </p:cNvPr>
              <p:cNvSpPr>
                <a:spLocks/>
              </p:cNvSpPr>
              <p:nvPr/>
            </p:nvSpPr>
            <p:spPr bwMode="auto">
              <a:xfrm>
                <a:off x="2295" y="2173"/>
                <a:ext cx="230" cy="228"/>
              </a:xfrm>
              <a:custGeom>
                <a:avLst/>
                <a:gdLst>
                  <a:gd name="T0" fmla="+- 0 2379 2295"/>
                  <a:gd name="T1" fmla="*/ T0 w 230"/>
                  <a:gd name="T2" fmla="+- 0 2358 2173"/>
                  <a:gd name="T3" fmla="*/ 2358 h 228"/>
                  <a:gd name="T4" fmla="+- 0 2355 2295"/>
                  <a:gd name="T5" fmla="*/ T4 w 230"/>
                  <a:gd name="T6" fmla="+- 0 2359 2173"/>
                  <a:gd name="T7" fmla="*/ 2359 h 228"/>
                  <a:gd name="T8" fmla="+- 0 2525 2295"/>
                  <a:gd name="T9" fmla="*/ T8 w 230"/>
                  <a:gd name="T10" fmla="+- 0 2359 2173"/>
                  <a:gd name="T11" fmla="*/ 2359 h 228"/>
                  <a:gd name="T12" fmla="+- 0 2525 2295"/>
                  <a:gd name="T13" fmla="*/ T12 w 230"/>
                  <a:gd name="T14" fmla="+- 0 2358 2173"/>
                  <a:gd name="T15" fmla="*/ 2358 h 228"/>
                  <a:gd name="T16" fmla="+- 0 2464 2295"/>
                  <a:gd name="T17" fmla="*/ T16 w 230"/>
                  <a:gd name="T18" fmla="+- 0 2358 2173"/>
                  <a:gd name="T19" fmla="*/ 2358 h 228"/>
                  <a:gd name="T20" fmla="+- 0 2379 2295"/>
                  <a:gd name="T21" fmla="*/ T20 w 230"/>
                  <a:gd name="T22" fmla="+- 0 2358 2173"/>
                  <a:gd name="T23" fmla="*/ 2358 h 228"/>
                </a:gdLst>
                <a:ahLst/>
                <a:cxnLst>
                  <a:cxn ang="0">
                    <a:pos x="T1" y="T3"/>
                  </a:cxn>
                  <a:cxn ang="0">
                    <a:pos x="T5" y="T7"/>
                  </a:cxn>
                  <a:cxn ang="0">
                    <a:pos x="T9" y="T11"/>
                  </a:cxn>
                  <a:cxn ang="0">
                    <a:pos x="T13" y="T15"/>
                  </a:cxn>
                  <a:cxn ang="0">
                    <a:pos x="T17" y="T19"/>
                  </a:cxn>
                  <a:cxn ang="0">
                    <a:pos x="T21" y="T23"/>
                  </a:cxn>
                </a:cxnLst>
                <a:rect l="0" t="0" r="r" b="b"/>
                <a:pathLst>
                  <a:path w="230" h="228">
                    <a:moveTo>
                      <a:pt x="84" y="185"/>
                    </a:moveTo>
                    <a:lnTo>
                      <a:pt x="60" y="186"/>
                    </a:lnTo>
                    <a:lnTo>
                      <a:pt x="230" y="186"/>
                    </a:lnTo>
                    <a:lnTo>
                      <a:pt x="230" y="185"/>
                    </a:lnTo>
                    <a:lnTo>
                      <a:pt x="169" y="185"/>
                    </a:lnTo>
                    <a:lnTo>
                      <a:pt x="84" y="185"/>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dirty="0"/>
              </a:p>
            </p:txBody>
          </p:sp>
          <p:sp>
            <p:nvSpPr>
              <p:cNvPr id="58" name="Freeform 30">
                <a:extLst>
                  <a:ext uri="{FF2B5EF4-FFF2-40B4-BE49-F238E27FC236}">
                    <a16:creationId xmlns:a16="http://schemas.microsoft.com/office/drawing/2014/main" id="{4403FB5B-99E9-BA89-B696-D593BF00D82B}"/>
                  </a:ext>
                </a:extLst>
              </p:cNvPr>
              <p:cNvSpPr>
                <a:spLocks/>
              </p:cNvSpPr>
              <p:nvPr/>
            </p:nvSpPr>
            <p:spPr bwMode="auto">
              <a:xfrm>
                <a:off x="2295" y="2173"/>
                <a:ext cx="230" cy="228"/>
              </a:xfrm>
              <a:custGeom>
                <a:avLst/>
                <a:gdLst>
                  <a:gd name="T0" fmla="+- 0 2525 2295"/>
                  <a:gd name="T1" fmla="*/ T0 w 230"/>
                  <a:gd name="T2" fmla="+- 0 2307 2173"/>
                  <a:gd name="T3" fmla="*/ 2307 h 228"/>
                  <a:gd name="T4" fmla="+- 0 2375 2295"/>
                  <a:gd name="T5" fmla="*/ T4 w 230"/>
                  <a:gd name="T6" fmla="+- 0 2307 2173"/>
                  <a:gd name="T7" fmla="*/ 2307 h 228"/>
                  <a:gd name="T8" fmla="+- 0 2464 2295"/>
                  <a:gd name="T9" fmla="*/ T8 w 230"/>
                  <a:gd name="T10" fmla="+- 0 2308 2173"/>
                  <a:gd name="T11" fmla="*/ 2308 h 228"/>
                  <a:gd name="T12" fmla="+- 0 2464 2295"/>
                  <a:gd name="T13" fmla="*/ T12 w 230"/>
                  <a:gd name="T14" fmla="+- 0 2358 2173"/>
                  <a:gd name="T15" fmla="*/ 2358 h 228"/>
                  <a:gd name="T16" fmla="+- 0 2525 2295"/>
                  <a:gd name="T17" fmla="*/ T16 w 230"/>
                  <a:gd name="T18" fmla="+- 0 2358 2173"/>
                  <a:gd name="T19" fmla="*/ 2358 h 228"/>
                  <a:gd name="T20" fmla="+- 0 2525 2295"/>
                  <a:gd name="T21" fmla="*/ T20 w 230"/>
                  <a:gd name="T22" fmla="+- 0 2307 2173"/>
                  <a:gd name="T23" fmla="*/ 2307 h 228"/>
                </a:gdLst>
                <a:ahLst/>
                <a:cxnLst>
                  <a:cxn ang="0">
                    <a:pos x="T1" y="T3"/>
                  </a:cxn>
                  <a:cxn ang="0">
                    <a:pos x="T5" y="T7"/>
                  </a:cxn>
                  <a:cxn ang="0">
                    <a:pos x="T9" y="T11"/>
                  </a:cxn>
                  <a:cxn ang="0">
                    <a:pos x="T13" y="T15"/>
                  </a:cxn>
                  <a:cxn ang="0">
                    <a:pos x="T17" y="T19"/>
                  </a:cxn>
                  <a:cxn ang="0">
                    <a:pos x="T21" y="T23"/>
                  </a:cxn>
                </a:cxnLst>
                <a:rect l="0" t="0" r="r" b="b"/>
                <a:pathLst>
                  <a:path w="230" h="228">
                    <a:moveTo>
                      <a:pt x="230" y="134"/>
                    </a:moveTo>
                    <a:lnTo>
                      <a:pt x="80" y="134"/>
                    </a:lnTo>
                    <a:lnTo>
                      <a:pt x="169" y="135"/>
                    </a:lnTo>
                    <a:lnTo>
                      <a:pt x="169" y="185"/>
                    </a:lnTo>
                    <a:lnTo>
                      <a:pt x="230" y="185"/>
                    </a:lnTo>
                    <a:lnTo>
                      <a:pt x="230" y="134"/>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dirty="0"/>
              </a:p>
            </p:txBody>
          </p:sp>
        </p:grpSp>
        <p:grpSp>
          <p:nvGrpSpPr>
            <p:cNvPr id="44" name="Group 31">
              <a:extLst>
                <a:ext uri="{FF2B5EF4-FFF2-40B4-BE49-F238E27FC236}">
                  <a16:creationId xmlns:a16="http://schemas.microsoft.com/office/drawing/2014/main" id="{9F95A828-36D9-7CDC-0A3E-FBF73D03DBBE}"/>
                </a:ext>
              </a:extLst>
            </p:cNvPr>
            <p:cNvGrpSpPr>
              <a:grpSpLocks/>
            </p:cNvGrpSpPr>
            <p:nvPr/>
          </p:nvGrpSpPr>
          <p:grpSpPr bwMode="auto">
            <a:xfrm>
              <a:off x="2565" y="2173"/>
              <a:ext cx="203" cy="230"/>
              <a:chOff x="2565" y="2173"/>
              <a:chExt cx="203" cy="230"/>
            </a:xfrm>
          </p:grpSpPr>
          <p:sp>
            <p:nvSpPr>
              <p:cNvPr id="54" name="Freeform 32">
                <a:extLst>
                  <a:ext uri="{FF2B5EF4-FFF2-40B4-BE49-F238E27FC236}">
                    <a16:creationId xmlns:a16="http://schemas.microsoft.com/office/drawing/2014/main" id="{BF5A8B26-25FF-8AB8-DD3A-59D585F9BA18}"/>
                  </a:ext>
                </a:extLst>
              </p:cNvPr>
              <p:cNvSpPr>
                <a:spLocks/>
              </p:cNvSpPr>
              <p:nvPr/>
            </p:nvSpPr>
            <p:spPr bwMode="auto">
              <a:xfrm>
                <a:off x="2565" y="2173"/>
                <a:ext cx="203" cy="230"/>
              </a:xfrm>
              <a:custGeom>
                <a:avLst/>
                <a:gdLst>
                  <a:gd name="T0" fmla="+- 0 2768 2565"/>
                  <a:gd name="T1" fmla="*/ T0 w 203"/>
                  <a:gd name="T2" fmla="+- 0 2173 2173"/>
                  <a:gd name="T3" fmla="*/ 2173 h 230"/>
                  <a:gd name="T4" fmla="+- 0 2669 2565"/>
                  <a:gd name="T5" fmla="*/ T4 w 203"/>
                  <a:gd name="T6" fmla="+- 0 2173 2173"/>
                  <a:gd name="T7" fmla="*/ 2173 h 230"/>
                  <a:gd name="T8" fmla="+- 0 2634 2565"/>
                  <a:gd name="T9" fmla="*/ T8 w 203"/>
                  <a:gd name="T10" fmla="+- 0 2174 2173"/>
                  <a:gd name="T11" fmla="*/ 2174 h 230"/>
                  <a:gd name="T12" fmla="+- 0 2575 2565"/>
                  <a:gd name="T13" fmla="*/ T12 w 203"/>
                  <a:gd name="T14" fmla="+- 0 2209 2173"/>
                  <a:gd name="T15" fmla="*/ 2209 h 230"/>
                  <a:gd name="T16" fmla="+- 0 2567 2565"/>
                  <a:gd name="T17" fmla="*/ T16 w 203"/>
                  <a:gd name="T18" fmla="+- 0 2274 2173"/>
                  <a:gd name="T19" fmla="*/ 2274 h 230"/>
                  <a:gd name="T20" fmla="+- 0 2565 2565"/>
                  <a:gd name="T21" fmla="*/ T20 w 203"/>
                  <a:gd name="T22" fmla="+- 0 2297 2173"/>
                  <a:gd name="T23" fmla="*/ 2297 h 230"/>
                  <a:gd name="T24" fmla="+- 0 2565 2565"/>
                  <a:gd name="T25" fmla="*/ T24 w 203"/>
                  <a:gd name="T26" fmla="+- 0 2309 2173"/>
                  <a:gd name="T27" fmla="*/ 2309 h 230"/>
                  <a:gd name="T28" fmla="+- 0 2567 2565"/>
                  <a:gd name="T29" fmla="*/ T28 w 203"/>
                  <a:gd name="T30" fmla="+- 0 2317 2173"/>
                  <a:gd name="T31" fmla="*/ 2317 h 230"/>
                  <a:gd name="T32" fmla="+- 0 2574 2565"/>
                  <a:gd name="T33" fmla="*/ T32 w 203"/>
                  <a:gd name="T34" fmla="+- 0 2347 2173"/>
                  <a:gd name="T35" fmla="*/ 2347 h 230"/>
                  <a:gd name="T36" fmla="+- 0 2617 2565"/>
                  <a:gd name="T37" fmla="*/ T36 w 203"/>
                  <a:gd name="T38" fmla="+- 0 2400 2173"/>
                  <a:gd name="T39" fmla="*/ 2400 h 230"/>
                  <a:gd name="T40" fmla="+- 0 2675 2565"/>
                  <a:gd name="T41" fmla="*/ T40 w 203"/>
                  <a:gd name="T42" fmla="+- 0 2403 2173"/>
                  <a:gd name="T43" fmla="*/ 2403 h 230"/>
                  <a:gd name="T44" fmla="+- 0 2768 2565"/>
                  <a:gd name="T45" fmla="*/ T44 w 203"/>
                  <a:gd name="T46" fmla="+- 0 2402 2173"/>
                  <a:gd name="T47" fmla="*/ 2402 h 230"/>
                  <a:gd name="T48" fmla="+- 0 2768 2565"/>
                  <a:gd name="T49" fmla="*/ T48 w 203"/>
                  <a:gd name="T50" fmla="+- 0 2353 2173"/>
                  <a:gd name="T51" fmla="*/ 2353 h 230"/>
                  <a:gd name="T52" fmla="+- 0 2682 2565"/>
                  <a:gd name="T53" fmla="*/ T52 w 203"/>
                  <a:gd name="T54" fmla="+- 0 2353 2173"/>
                  <a:gd name="T55" fmla="*/ 2353 h 230"/>
                  <a:gd name="T56" fmla="+- 0 2650 2565"/>
                  <a:gd name="T57" fmla="*/ T56 w 203"/>
                  <a:gd name="T58" fmla="+- 0 2350 2173"/>
                  <a:gd name="T59" fmla="*/ 2350 h 230"/>
                  <a:gd name="T60" fmla="+- 0 2634 2565"/>
                  <a:gd name="T61" fmla="*/ T60 w 203"/>
                  <a:gd name="T62" fmla="+- 0 2343 2173"/>
                  <a:gd name="T63" fmla="*/ 2343 h 230"/>
                  <a:gd name="T64" fmla="+- 0 2630 2565"/>
                  <a:gd name="T65" fmla="*/ T64 w 203"/>
                  <a:gd name="T66" fmla="+- 0 2326 2173"/>
                  <a:gd name="T67" fmla="*/ 2326 h 230"/>
                  <a:gd name="T68" fmla="+- 0 2631 2565"/>
                  <a:gd name="T69" fmla="*/ T68 w 203"/>
                  <a:gd name="T70" fmla="+- 0 2273 2173"/>
                  <a:gd name="T71" fmla="*/ 2273 h 230"/>
                  <a:gd name="T72" fmla="+- 0 2632 2565"/>
                  <a:gd name="T73" fmla="*/ T72 w 203"/>
                  <a:gd name="T74" fmla="+- 0 2244 2173"/>
                  <a:gd name="T75" fmla="*/ 2244 h 230"/>
                  <a:gd name="T76" fmla="+- 0 2640 2565"/>
                  <a:gd name="T77" fmla="*/ T76 w 203"/>
                  <a:gd name="T78" fmla="+- 0 2231 2173"/>
                  <a:gd name="T79" fmla="*/ 2231 h 230"/>
                  <a:gd name="T80" fmla="+- 0 2662 2565"/>
                  <a:gd name="T81" fmla="*/ T80 w 203"/>
                  <a:gd name="T82" fmla="+- 0 2225 2173"/>
                  <a:gd name="T83" fmla="*/ 2225 h 230"/>
                  <a:gd name="T84" fmla="+- 0 2768 2565"/>
                  <a:gd name="T85" fmla="*/ T84 w 203"/>
                  <a:gd name="T86" fmla="+- 0 2222 2173"/>
                  <a:gd name="T87" fmla="*/ 2222 h 230"/>
                  <a:gd name="T88" fmla="+- 0 2768 2565"/>
                  <a:gd name="T89" fmla="*/ T88 w 203"/>
                  <a:gd name="T90" fmla="+- 0 2173 2173"/>
                  <a:gd name="T91" fmla="*/ 2173 h 2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203" h="230">
                    <a:moveTo>
                      <a:pt x="203" y="0"/>
                    </a:moveTo>
                    <a:lnTo>
                      <a:pt x="104" y="0"/>
                    </a:lnTo>
                    <a:lnTo>
                      <a:pt x="69" y="1"/>
                    </a:lnTo>
                    <a:lnTo>
                      <a:pt x="10" y="36"/>
                    </a:lnTo>
                    <a:lnTo>
                      <a:pt x="2" y="101"/>
                    </a:lnTo>
                    <a:lnTo>
                      <a:pt x="0" y="124"/>
                    </a:lnTo>
                    <a:lnTo>
                      <a:pt x="0" y="136"/>
                    </a:lnTo>
                    <a:lnTo>
                      <a:pt x="2" y="144"/>
                    </a:lnTo>
                    <a:lnTo>
                      <a:pt x="9" y="174"/>
                    </a:lnTo>
                    <a:lnTo>
                      <a:pt x="52" y="227"/>
                    </a:lnTo>
                    <a:lnTo>
                      <a:pt x="110" y="230"/>
                    </a:lnTo>
                    <a:lnTo>
                      <a:pt x="203" y="229"/>
                    </a:lnTo>
                    <a:lnTo>
                      <a:pt x="203" y="180"/>
                    </a:lnTo>
                    <a:lnTo>
                      <a:pt x="117" y="180"/>
                    </a:lnTo>
                    <a:lnTo>
                      <a:pt x="85" y="177"/>
                    </a:lnTo>
                    <a:lnTo>
                      <a:pt x="69" y="170"/>
                    </a:lnTo>
                    <a:lnTo>
                      <a:pt x="65" y="153"/>
                    </a:lnTo>
                    <a:lnTo>
                      <a:pt x="66" y="100"/>
                    </a:lnTo>
                    <a:lnTo>
                      <a:pt x="67" y="71"/>
                    </a:lnTo>
                    <a:lnTo>
                      <a:pt x="75" y="58"/>
                    </a:lnTo>
                    <a:lnTo>
                      <a:pt x="97" y="52"/>
                    </a:lnTo>
                    <a:lnTo>
                      <a:pt x="203" y="49"/>
                    </a:lnTo>
                    <a:lnTo>
                      <a:pt x="203"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dirty="0"/>
              </a:p>
            </p:txBody>
          </p:sp>
          <p:sp>
            <p:nvSpPr>
              <p:cNvPr id="55" name="Freeform 33">
                <a:extLst>
                  <a:ext uri="{FF2B5EF4-FFF2-40B4-BE49-F238E27FC236}">
                    <a16:creationId xmlns:a16="http://schemas.microsoft.com/office/drawing/2014/main" id="{D6E40F08-0E50-8A1F-8D57-1FA804C78576}"/>
                  </a:ext>
                </a:extLst>
              </p:cNvPr>
              <p:cNvSpPr>
                <a:spLocks/>
              </p:cNvSpPr>
              <p:nvPr/>
            </p:nvSpPr>
            <p:spPr bwMode="auto">
              <a:xfrm>
                <a:off x="2565" y="2173"/>
                <a:ext cx="203" cy="230"/>
              </a:xfrm>
              <a:custGeom>
                <a:avLst/>
                <a:gdLst>
                  <a:gd name="T0" fmla="+- 0 2768 2565"/>
                  <a:gd name="T1" fmla="*/ T0 w 203"/>
                  <a:gd name="T2" fmla="+- 0 2353 2173"/>
                  <a:gd name="T3" fmla="*/ 2353 h 230"/>
                  <a:gd name="T4" fmla="+- 0 2682 2565"/>
                  <a:gd name="T5" fmla="*/ T4 w 203"/>
                  <a:gd name="T6" fmla="+- 0 2353 2173"/>
                  <a:gd name="T7" fmla="*/ 2353 h 230"/>
                  <a:gd name="T8" fmla="+- 0 2768 2565"/>
                  <a:gd name="T9" fmla="*/ T8 w 203"/>
                  <a:gd name="T10" fmla="+- 0 2353 2173"/>
                  <a:gd name="T11" fmla="*/ 2353 h 230"/>
                  <a:gd name="T12" fmla="+- 0 2768 2565"/>
                  <a:gd name="T13" fmla="*/ T12 w 203"/>
                  <a:gd name="T14" fmla="+- 0 2353 2173"/>
                  <a:gd name="T15" fmla="*/ 2353 h 230"/>
                </a:gdLst>
                <a:ahLst/>
                <a:cxnLst>
                  <a:cxn ang="0">
                    <a:pos x="T1" y="T3"/>
                  </a:cxn>
                  <a:cxn ang="0">
                    <a:pos x="T5" y="T7"/>
                  </a:cxn>
                  <a:cxn ang="0">
                    <a:pos x="T9" y="T11"/>
                  </a:cxn>
                  <a:cxn ang="0">
                    <a:pos x="T13" y="T15"/>
                  </a:cxn>
                </a:cxnLst>
                <a:rect l="0" t="0" r="r" b="b"/>
                <a:pathLst>
                  <a:path w="203" h="230">
                    <a:moveTo>
                      <a:pt x="203" y="180"/>
                    </a:moveTo>
                    <a:lnTo>
                      <a:pt x="117" y="180"/>
                    </a:lnTo>
                    <a:lnTo>
                      <a:pt x="203" y="18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dirty="0"/>
              </a:p>
            </p:txBody>
          </p:sp>
        </p:grpSp>
        <p:grpSp>
          <p:nvGrpSpPr>
            <p:cNvPr id="45" name="Group 34">
              <a:extLst>
                <a:ext uri="{FF2B5EF4-FFF2-40B4-BE49-F238E27FC236}">
                  <a16:creationId xmlns:a16="http://schemas.microsoft.com/office/drawing/2014/main" id="{8E14538A-A3CF-D44F-525D-346F0EB1689D}"/>
                </a:ext>
              </a:extLst>
            </p:cNvPr>
            <p:cNvGrpSpPr>
              <a:grpSpLocks/>
            </p:cNvGrpSpPr>
            <p:nvPr/>
          </p:nvGrpSpPr>
          <p:grpSpPr bwMode="auto">
            <a:xfrm>
              <a:off x="2801" y="2172"/>
              <a:ext cx="230" cy="228"/>
              <a:chOff x="2801" y="2172"/>
              <a:chExt cx="230" cy="228"/>
            </a:xfrm>
          </p:grpSpPr>
          <p:sp>
            <p:nvSpPr>
              <p:cNvPr id="51" name="Freeform 35">
                <a:extLst>
                  <a:ext uri="{FF2B5EF4-FFF2-40B4-BE49-F238E27FC236}">
                    <a16:creationId xmlns:a16="http://schemas.microsoft.com/office/drawing/2014/main" id="{A28520DE-16F4-995B-A1DD-2E1000260218}"/>
                  </a:ext>
                </a:extLst>
              </p:cNvPr>
              <p:cNvSpPr>
                <a:spLocks/>
              </p:cNvSpPr>
              <p:nvPr/>
            </p:nvSpPr>
            <p:spPr bwMode="auto">
              <a:xfrm>
                <a:off x="2801" y="2172"/>
                <a:ext cx="230" cy="228"/>
              </a:xfrm>
              <a:custGeom>
                <a:avLst/>
                <a:gdLst>
                  <a:gd name="T0" fmla="+- 0 2815 2801"/>
                  <a:gd name="T1" fmla="*/ T0 w 230"/>
                  <a:gd name="T2" fmla="+- 0 2172 2172"/>
                  <a:gd name="T3" fmla="*/ 2172 h 228"/>
                  <a:gd name="T4" fmla="+- 0 2815 2801"/>
                  <a:gd name="T5" fmla="*/ T4 w 230"/>
                  <a:gd name="T6" fmla="+- 0 2217 2172"/>
                  <a:gd name="T7" fmla="*/ 2217 h 228"/>
                  <a:gd name="T8" fmla="+- 0 2930 2801"/>
                  <a:gd name="T9" fmla="*/ T8 w 230"/>
                  <a:gd name="T10" fmla="+- 0 2217 2172"/>
                  <a:gd name="T11" fmla="*/ 2217 h 228"/>
                  <a:gd name="T12" fmla="+- 0 2958 2801"/>
                  <a:gd name="T13" fmla="*/ T12 w 230"/>
                  <a:gd name="T14" fmla="+- 0 2218 2172"/>
                  <a:gd name="T15" fmla="*/ 2218 h 228"/>
                  <a:gd name="T16" fmla="+- 0 2968 2801"/>
                  <a:gd name="T17" fmla="*/ T16 w 230"/>
                  <a:gd name="T18" fmla="+- 0 2230 2172"/>
                  <a:gd name="T19" fmla="*/ 2230 h 228"/>
                  <a:gd name="T20" fmla="+- 0 2970 2801"/>
                  <a:gd name="T21" fmla="*/ T20 w 230"/>
                  <a:gd name="T22" fmla="+- 0 2262 2172"/>
                  <a:gd name="T23" fmla="*/ 2262 h 228"/>
                  <a:gd name="T24" fmla="+- 0 2865 2801"/>
                  <a:gd name="T25" fmla="*/ T24 w 230"/>
                  <a:gd name="T26" fmla="+- 0 2262 2172"/>
                  <a:gd name="T27" fmla="*/ 2262 h 228"/>
                  <a:gd name="T28" fmla="+- 0 2832 2801"/>
                  <a:gd name="T29" fmla="*/ T28 w 230"/>
                  <a:gd name="T30" fmla="+- 0 2263 2172"/>
                  <a:gd name="T31" fmla="*/ 2263 h 228"/>
                  <a:gd name="T32" fmla="+- 0 2814 2801"/>
                  <a:gd name="T33" fmla="*/ T32 w 230"/>
                  <a:gd name="T34" fmla="+- 0 2268 2172"/>
                  <a:gd name="T35" fmla="*/ 2268 h 228"/>
                  <a:gd name="T36" fmla="+- 0 2806 2801"/>
                  <a:gd name="T37" fmla="*/ T36 w 230"/>
                  <a:gd name="T38" fmla="+- 0 2282 2172"/>
                  <a:gd name="T39" fmla="*/ 2282 h 228"/>
                  <a:gd name="T40" fmla="+- 0 2802 2801"/>
                  <a:gd name="T41" fmla="*/ T40 w 230"/>
                  <a:gd name="T42" fmla="+- 0 2308 2172"/>
                  <a:gd name="T43" fmla="*/ 2308 h 228"/>
                  <a:gd name="T44" fmla="+- 0 2801 2801"/>
                  <a:gd name="T45" fmla="*/ T44 w 230"/>
                  <a:gd name="T46" fmla="+- 0 2355 2172"/>
                  <a:gd name="T47" fmla="*/ 2355 h 228"/>
                  <a:gd name="T48" fmla="+- 0 2804 2801"/>
                  <a:gd name="T49" fmla="*/ T48 w 230"/>
                  <a:gd name="T50" fmla="+- 0 2378 2172"/>
                  <a:gd name="T51" fmla="*/ 2378 h 228"/>
                  <a:gd name="T52" fmla="+- 0 2814 2801"/>
                  <a:gd name="T53" fmla="*/ T52 w 230"/>
                  <a:gd name="T54" fmla="+- 0 2389 2172"/>
                  <a:gd name="T55" fmla="*/ 2389 h 228"/>
                  <a:gd name="T56" fmla="+- 0 2837 2801"/>
                  <a:gd name="T57" fmla="*/ T56 w 230"/>
                  <a:gd name="T58" fmla="+- 0 2397 2172"/>
                  <a:gd name="T59" fmla="*/ 2397 h 228"/>
                  <a:gd name="T60" fmla="+- 0 3031 2801"/>
                  <a:gd name="T61" fmla="*/ T60 w 230"/>
                  <a:gd name="T62" fmla="+- 0 2400 2172"/>
                  <a:gd name="T63" fmla="*/ 2400 h 228"/>
                  <a:gd name="T64" fmla="+- 0 3031 2801"/>
                  <a:gd name="T65" fmla="*/ T64 w 230"/>
                  <a:gd name="T66" fmla="+- 0 2358 2172"/>
                  <a:gd name="T67" fmla="*/ 2358 h 228"/>
                  <a:gd name="T68" fmla="+- 0 2861 2801"/>
                  <a:gd name="T69" fmla="*/ T68 w 230"/>
                  <a:gd name="T70" fmla="+- 0 2358 2172"/>
                  <a:gd name="T71" fmla="*/ 2358 h 228"/>
                  <a:gd name="T72" fmla="+- 0 2862 2801"/>
                  <a:gd name="T73" fmla="*/ T72 w 230"/>
                  <a:gd name="T74" fmla="+- 0 2341 2172"/>
                  <a:gd name="T75" fmla="*/ 2341 h 228"/>
                  <a:gd name="T76" fmla="+- 0 2862 2801"/>
                  <a:gd name="T77" fmla="*/ T76 w 230"/>
                  <a:gd name="T78" fmla="+- 0 2326 2172"/>
                  <a:gd name="T79" fmla="*/ 2326 h 228"/>
                  <a:gd name="T80" fmla="+- 0 2862 2801"/>
                  <a:gd name="T81" fmla="*/ T80 w 230"/>
                  <a:gd name="T82" fmla="+- 0 2308 2172"/>
                  <a:gd name="T83" fmla="*/ 2308 h 228"/>
                  <a:gd name="T84" fmla="+- 0 2881 2801"/>
                  <a:gd name="T85" fmla="*/ T84 w 230"/>
                  <a:gd name="T86" fmla="+- 0 2307 2172"/>
                  <a:gd name="T87" fmla="*/ 2307 h 228"/>
                  <a:gd name="T88" fmla="+- 0 3031 2801"/>
                  <a:gd name="T89" fmla="*/ T88 w 230"/>
                  <a:gd name="T90" fmla="+- 0 2307 2172"/>
                  <a:gd name="T91" fmla="*/ 2307 h 228"/>
                  <a:gd name="T92" fmla="+- 0 3031 2801"/>
                  <a:gd name="T93" fmla="*/ T92 w 230"/>
                  <a:gd name="T94" fmla="+- 0 2244 2172"/>
                  <a:gd name="T95" fmla="*/ 2244 h 228"/>
                  <a:gd name="T96" fmla="+- 0 3016 2801"/>
                  <a:gd name="T97" fmla="*/ T96 w 230"/>
                  <a:gd name="T98" fmla="+- 0 2180 2172"/>
                  <a:gd name="T99" fmla="*/ 2180 h 228"/>
                  <a:gd name="T100" fmla="+- 0 2953 2801"/>
                  <a:gd name="T101" fmla="*/ T100 w 230"/>
                  <a:gd name="T102" fmla="+- 0 2173 2172"/>
                  <a:gd name="T103" fmla="*/ 2173 h 228"/>
                  <a:gd name="T104" fmla="+- 0 2815 2801"/>
                  <a:gd name="T105" fmla="*/ T104 w 230"/>
                  <a:gd name="T106" fmla="+- 0 2172 2172"/>
                  <a:gd name="T107" fmla="*/ 2172 h 22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Lst>
                <a:rect l="0" t="0" r="r" b="b"/>
                <a:pathLst>
                  <a:path w="230" h="228">
                    <a:moveTo>
                      <a:pt x="14" y="0"/>
                    </a:moveTo>
                    <a:lnTo>
                      <a:pt x="14" y="45"/>
                    </a:lnTo>
                    <a:lnTo>
                      <a:pt x="129" y="45"/>
                    </a:lnTo>
                    <a:lnTo>
                      <a:pt x="157" y="46"/>
                    </a:lnTo>
                    <a:lnTo>
                      <a:pt x="167" y="58"/>
                    </a:lnTo>
                    <a:lnTo>
                      <a:pt x="169" y="90"/>
                    </a:lnTo>
                    <a:lnTo>
                      <a:pt x="64" y="90"/>
                    </a:lnTo>
                    <a:lnTo>
                      <a:pt x="31" y="91"/>
                    </a:lnTo>
                    <a:lnTo>
                      <a:pt x="13" y="96"/>
                    </a:lnTo>
                    <a:lnTo>
                      <a:pt x="5" y="110"/>
                    </a:lnTo>
                    <a:lnTo>
                      <a:pt x="1" y="136"/>
                    </a:lnTo>
                    <a:lnTo>
                      <a:pt x="0" y="183"/>
                    </a:lnTo>
                    <a:lnTo>
                      <a:pt x="3" y="206"/>
                    </a:lnTo>
                    <a:lnTo>
                      <a:pt x="13" y="217"/>
                    </a:lnTo>
                    <a:lnTo>
                      <a:pt x="36" y="225"/>
                    </a:lnTo>
                    <a:lnTo>
                      <a:pt x="230" y="228"/>
                    </a:lnTo>
                    <a:lnTo>
                      <a:pt x="230" y="186"/>
                    </a:lnTo>
                    <a:lnTo>
                      <a:pt x="60" y="186"/>
                    </a:lnTo>
                    <a:lnTo>
                      <a:pt x="61" y="169"/>
                    </a:lnTo>
                    <a:lnTo>
                      <a:pt x="61" y="154"/>
                    </a:lnTo>
                    <a:lnTo>
                      <a:pt x="61" y="136"/>
                    </a:lnTo>
                    <a:lnTo>
                      <a:pt x="80" y="135"/>
                    </a:lnTo>
                    <a:lnTo>
                      <a:pt x="230" y="135"/>
                    </a:lnTo>
                    <a:lnTo>
                      <a:pt x="230" y="72"/>
                    </a:lnTo>
                    <a:lnTo>
                      <a:pt x="215" y="8"/>
                    </a:lnTo>
                    <a:lnTo>
                      <a:pt x="152" y="1"/>
                    </a:lnTo>
                    <a:lnTo>
                      <a:pt x="14"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dirty="0"/>
              </a:p>
            </p:txBody>
          </p:sp>
          <p:sp>
            <p:nvSpPr>
              <p:cNvPr id="52" name="Freeform 36">
                <a:extLst>
                  <a:ext uri="{FF2B5EF4-FFF2-40B4-BE49-F238E27FC236}">
                    <a16:creationId xmlns:a16="http://schemas.microsoft.com/office/drawing/2014/main" id="{21F9618A-1D8F-5910-8254-D2646188E907}"/>
                  </a:ext>
                </a:extLst>
              </p:cNvPr>
              <p:cNvSpPr>
                <a:spLocks/>
              </p:cNvSpPr>
              <p:nvPr/>
            </p:nvSpPr>
            <p:spPr bwMode="auto">
              <a:xfrm>
                <a:off x="2801" y="2172"/>
                <a:ext cx="230" cy="228"/>
              </a:xfrm>
              <a:custGeom>
                <a:avLst/>
                <a:gdLst>
                  <a:gd name="T0" fmla="+- 0 2884 2801"/>
                  <a:gd name="T1" fmla="*/ T0 w 230"/>
                  <a:gd name="T2" fmla="+- 0 2357 2172"/>
                  <a:gd name="T3" fmla="*/ 2357 h 228"/>
                  <a:gd name="T4" fmla="+- 0 2861 2801"/>
                  <a:gd name="T5" fmla="*/ T4 w 230"/>
                  <a:gd name="T6" fmla="+- 0 2358 2172"/>
                  <a:gd name="T7" fmla="*/ 2358 h 228"/>
                  <a:gd name="T8" fmla="+- 0 3031 2801"/>
                  <a:gd name="T9" fmla="*/ T8 w 230"/>
                  <a:gd name="T10" fmla="+- 0 2358 2172"/>
                  <a:gd name="T11" fmla="*/ 2358 h 228"/>
                  <a:gd name="T12" fmla="+- 0 3031 2801"/>
                  <a:gd name="T13" fmla="*/ T12 w 230"/>
                  <a:gd name="T14" fmla="+- 0 2358 2172"/>
                  <a:gd name="T15" fmla="*/ 2358 h 228"/>
                  <a:gd name="T16" fmla="+- 0 2969 2801"/>
                  <a:gd name="T17" fmla="*/ T16 w 230"/>
                  <a:gd name="T18" fmla="+- 0 2358 2172"/>
                  <a:gd name="T19" fmla="*/ 2358 h 228"/>
                  <a:gd name="T20" fmla="+- 0 2884 2801"/>
                  <a:gd name="T21" fmla="*/ T20 w 230"/>
                  <a:gd name="T22" fmla="+- 0 2357 2172"/>
                  <a:gd name="T23" fmla="*/ 2357 h 228"/>
                </a:gdLst>
                <a:ahLst/>
                <a:cxnLst>
                  <a:cxn ang="0">
                    <a:pos x="T1" y="T3"/>
                  </a:cxn>
                  <a:cxn ang="0">
                    <a:pos x="T5" y="T7"/>
                  </a:cxn>
                  <a:cxn ang="0">
                    <a:pos x="T9" y="T11"/>
                  </a:cxn>
                  <a:cxn ang="0">
                    <a:pos x="T13" y="T15"/>
                  </a:cxn>
                  <a:cxn ang="0">
                    <a:pos x="T17" y="T19"/>
                  </a:cxn>
                  <a:cxn ang="0">
                    <a:pos x="T21" y="T23"/>
                  </a:cxn>
                </a:cxnLst>
                <a:rect l="0" t="0" r="r" b="b"/>
                <a:pathLst>
                  <a:path w="230" h="228">
                    <a:moveTo>
                      <a:pt x="83" y="185"/>
                    </a:moveTo>
                    <a:lnTo>
                      <a:pt x="60" y="186"/>
                    </a:lnTo>
                    <a:lnTo>
                      <a:pt x="230" y="186"/>
                    </a:lnTo>
                    <a:lnTo>
                      <a:pt x="168" y="186"/>
                    </a:lnTo>
                    <a:lnTo>
                      <a:pt x="83" y="185"/>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dirty="0"/>
              </a:p>
            </p:txBody>
          </p:sp>
          <p:sp>
            <p:nvSpPr>
              <p:cNvPr id="53" name="Freeform 37">
                <a:extLst>
                  <a:ext uri="{FF2B5EF4-FFF2-40B4-BE49-F238E27FC236}">
                    <a16:creationId xmlns:a16="http://schemas.microsoft.com/office/drawing/2014/main" id="{00DB661C-AF6C-577D-B27F-3084A62E8892}"/>
                  </a:ext>
                </a:extLst>
              </p:cNvPr>
              <p:cNvSpPr>
                <a:spLocks/>
              </p:cNvSpPr>
              <p:nvPr/>
            </p:nvSpPr>
            <p:spPr bwMode="auto">
              <a:xfrm>
                <a:off x="2801" y="2172"/>
                <a:ext cx="230" cy="228"/>
              </a:xfrm>
              <a:custGeom>
                <a:avLst/>
                <a:gdLst>
                  <a:gd name="T0" fmla="+- 0 3031 2801"/>
                  <a:gd name="T1" fmla="*/ T0 w 230"/>
                  <a:gd name="T2" fmla="+- 0 2307 2172"/>
                  <a:gd name="T3" fmla="*/ 2307 h 228"/>
                  <a:gd name="T4" fmla="+- 0 2881 2801"/>
                  <a:gd name="T5" fmla="*/ T4 w 230"/>
                  <a:gd name="T6" fmla="+- 0 2307 2172"/>
                  <a:gd name="T7" fmla="*/ 2307 h 228"/>
                  <a:gd name="T8" fmla="+- 0 2969 2801"/>
                  <a:gd name="T9" fmla="*/ T8 w 230"/>
                  <a:gd name="T10" fmla="+- 0 2307 2172"/>
                  <a:gd name="T11" fmla="*/ 2307 h 228"/>
                  <a:gd name="T12" fmla="+- 0 2969 2801"/>
                  <a:gd name="T13" fmla="*/ T12 w 230"/>
                  <a:gd name="T14" fmla="+- 0 2358 2172"/>
                  <a:gd name="T15" fmla="*/ 2358 h 228"/>
                  <a:gd name="T16" fmla="+- 0 3031 2801"/>
                  <a:gd name="T17" fmla="*/ T16 w 230"/>
                  <a:gd name="T18" fmla="+- 0 2358 2172"/>
                  <a:gd name="T19" fmla="*/ 2358 h 228"/>
                  <a:gd name="T20" fmla="+- 0 3031 2801"/>
                  <a:gd name="T21" fmla="*/ T20 w 230"/>
                  <a:gd name="T22" fmla="+- 0 2307 2172"/>
                  <a:gd name="T23" fmla="*/ 2307 h 228"/>
                </a:gdLst>
                <a:ahLst/>
                <a:cxnLst>
                  <a:cxn ang="0">
                    <a:pos x="T1" y="T3"/>
                  </a:cxn>
                  <a:cxn ang="0">
                    <a:pos x="T5" y="T7"/>
                  </a:cxn>
                  <a:cxn ang="0">
                    <a:pos x="T9" y="T11"/>
                  </a:cxn>
                  <a:cxn ang="0">
                    <a:pos x="T13" y="T15"/>
                  </a:cxn>
                  <a:cxn ang="0">
                    <a:pos x="T17" y="T19"/>
                  </a:cxn>
                  <a:cxn ang="0">
                    <a:pos x="T21" y="T23"/>
                  </a:cxn>
                </a:cxnLst>
                <a:rect l="0" t="0" r="r" b="b"/>
                <a:pathLst>
                  <a:path w="230" h="228">
                    <a:moveTo>
                      <a:pt x="230" y="135"/>
                    </a:moveTo>
                    <a:lnTo>
                      <a:pt x="80" y="135"/>
                    </a:lnTo>
                    <a:lnTo>
                      <a:pt x="168" y="135"/>
                    </a:lnTo>
                    <a:lnTo>
                      <a:pt x="168" y="186"/>
                    </a:lnTo>
                    <a:lnTo>
                      <a:pt x="230" y="186"/>
                    </a:lnTo>
                    <a:lnTo>
                      <a:pt x="230" y="135"/>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dirty="0"/>
              </a:p>
            </p:txBody>
          </p:sp>
        </p:grpSp>
        <p:grpSp>
          <p:nvGrpSpPr>
            <p:cNvPr id="46" name="Group 38">
              <a:extLst>
                <a:ext uri="{FF2B5EF4-FFF2-40B4-BE49-F238E27FC236}">
                  <a16:creationId xmlns:a16="http://schemas.microsoft.com/office/drawing/2014/main" id="{B46B0485-2CB0-50DB-0F0E-75DB5694141F}"/>
                </a:ext>
              </a:extLst>
            </p:cNvPr>
            <p:cNvGrpSpPr>
              <a:grpSpLocks/>
            </p:cNvGrpSpPr>
            <p:nvPr/>
          </p:nvGrpSpPr>
          <p:grpSpPr bwMode="auto">
            <a:xfrm>
              <a:off x="3085" y="2173"/>
              <a:ext cx="229" cy="327"/>
              <a:chOff x="3085" y="2173"/>
              <a:chExt cx="229" cy="327"/>
            </a:xfrm>
          </p:grpSpPr>
          <p:sp>
            <p:nvSpPr>
              <p:cNvPr id="49" name="Freeform 39">
                <a:extLst>
                  <a:ext uri="{FF2B5EF4-FFF2-40B4-BE49-F238E27FC236}">
                    <a16:creationId xmlns:a16="http://schemas.microsoft.com/office/drawing/2014/main" id="{94A79737-7432-BC1C-C44F-B89F75387077}"/>
                  </a:ext>
                </a:extLst>
              </p:cNvPr>
              <p:cNvSpPr>
                <a:spLocks/>
              </p:cNvSpPr>
              <p:nvPr/>
            </p:nvSpPr>
            <p:spPr bwMode="auto">
              <a:xfrm>
                <a:off x="3085" y="2173"/>
                <a:ext cx="229" cy="327"/>
              </a:xfrm>
              <a:custGeom>
                <a:avLst/>
                <a:gdLst>
                  <a:gd name="T0" fmla="+- 0 3085 3085"/>
                  <a:gd name="T1" fmla="*/ T0 w 229"/>
                  <a:gd name="T2" fmla="+- 0 2173 2173"/>
                  <a:gd name="T3" fmla="*/ 2173 h 327"/>
                  <a:gd name="T4" fmla="+- 0 3085 3085"/>
                  <a:gd name="T5" fmla="*/ T4 w 229"/>
                  <a:gd name="T6" fmla="+- 0 2500 2173"/>
                  <a:gd name="T7" fmla="*/ 2500 h 327"/>
                  <a:gd name="T8" fmla="+- 0 3145 3085"/>
                  <a:gd name="T9" fmla="*/ T8 w 229"/>
                  <a:gd name="T10" fmla="+- 0 2500 2173"/>
                  <a:gd name="T11" fmla="*/ 2500 h 327"/>
                  <a:gd name="T12" fmla="+- 0 3145 3085"/>
                  <a:gd name="T13" fmla="*/ T12 w 229"/>
                  <a:gd name="T14" fmla="+- 0 2400 2173"/>
                  <a:gd name="T15" fmla="*/ 2400 h 327"/>
                  <a:gd name="T16" fmla="+- 0 3216 3085"/>
                  <a:gd name="T17" fmla="*/ T16 w 229"/>
                  <a:gd name="T18" fmla="+- 0 2400 2173"/>
                  <a:gd name="T19" fmla="*/ 2400 h 327"/>
                  <a:gd name="T20" fmla="+- 0 3251 3085"/>
                  <a:gd name="T21" fmla="*/ T20 w 229"/>
                  <a:gd name="T22" fmla="+- 0 2394 2173"/>
                  <a:gd name="T23" fmla="*/ 2394 h 327"/>
                  <a:gd name="T24" fmla="+- 0 3277 3085"/>
                  <a:gd name="T25" fmla="*/ T24 w 229"/>
                  <a:gd name="T26" fmla="+- 0 2381 2173"/>
                  <a:gd name="T27" fmla="*/ 2381 h 327"/>
                  <a:gd name="T28" fmla="+- 0 3294 3085"/>
                  <a:gd name="T29" fmla="*/ T28 w 229"/>
                  <a:gd name="T30" fmla="+- 0 2363 2173"/>
                  <a:gd name="T31" fmla="*/ 2363 h 327"/>
                  <a:gd name="T32" fmla="+- 0 3300 3085"/>
                  <a:gd name="T33" fmla="*/ T32 w 229"/>
                  <a:gd name="T34" fmla="+- 0 2352 2173"/>
                  <a:gd name="T35" fmla="*/ 2352 h 327"/>
                  <a:gd name="T36" fmla="+- 0 3145 3085"/>
                  <a:gd name="T37" fmla="*/ T36 w 229"/>
                  <a:gd name="T38" fmla="+- 0 2352 2173"/>
                  <a:gd name="T39" fmla="*/ 2352 h 327"/>
                  <a:gd name="T40" fmla="+- 0 3146 3085"/>
                  <a:gd name="T41" fmla="*/ T40 w 229"/>
                  <a:gd name="T42" fmla="+- 0 2223 2173"/>
                  <a:gd name="T43" fmla="*/ 2223 h 327"/>
                  <a:gd name="T44" fmla="+- 0 3300 3085"/>
                  <a:gd name="T45" fmla="*/ T44 w 229"/>
                  <a:gd name="T46" fmla="+- 0 2222 2173"/>
                  <a:gd name="T47" fmla="*/ 2222 h 327"/>
                  <a:gd name="T48" fmla="+- 0 3284 3085"/>
                  <a:gd name="T49" fmla="*/ T48 w 229"/>
                  <a:gd name="T50" fmla="+- 0 2202 2173"/>
                  <a:gd name="T51" fmla="*/ 2202 h 327"/>
                  <a:gd name="T52" fmla="+- 0 3266 3085"/>
                  <a:gd name="T53" fmla="*/ T52 w 229"/>
                  <a:gd name="T54" fmla="+- 0 2188 2173"/>
                  <a:gd name="T55" fmla="*/ 2188 h 327"/>
                  <a:gd name="T56" fmla="+- 0 3247 3085"/>
                  <a:gd name="T57" fmla="*/ T56 w 229"/>
                  <a:gd name="T58" fmla="+- 0 2179 2173"/>
                  <a:gd name="T59" fmla="*/ 2179 h 327"/>
                  <a:gd name="T60" fmla="+- 0 3231 3085"/>
                  <a:gd name="T61" fmla="*/ T60 w 229"/>
                  <a:gd name="T62" fmla="+- 0 2175 2173"/>
                  <a:gd name="T63" fmla="*/ 2175 h 327"/>
                  <a:gd name="T64" fmla="+- 0 3220 3085"/>
                  <a:gd name="T65" fmla="*/ T64 w 229"/>
                  <a:gd name="T66" fmla="+- 0 2173 2173"/>
                  <a:gd name="T67" fmla="*/ 2173 h 327"/>
                  <a:gd name="T68" fmla="+- 0 3085 3085"/>
                  <a:gd name="T69" fmla="*/ T68 w 229"/>
                  <a:gd name="T70" fmla="+- 0 2173 2173"/>
                  <a:gd name="T71" fmla="*/ 2173 h 32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229" h="327">
                    <a:moveTo>
                      <a:pt x="0" y="0"/>
                    </a:moveTo>
                    <a:lnTo>
                      <a:pt x="0" y="327"/>
                    </a:lnTo>
                    <a:lnTo>
                      <a:pt x="60" y="327"/>
                    </a:lnTo>
                    <a:lnTo>
                      <a:pt x="60" y="227"/>
                    </a:lnTo>
                    <a:lnTo>
                      <a:pt x="131" y="227"/>
                    </a:lnTo>
                    <a:lnTo>
                      <a:pt x="166" y="221"/>
                    </a:lnTo>
                    <a:lnTo>
                      <a:pt x="192" y="208"/>
                    </a:lnTo>
                    <a:lnTo>
                      <a:pt x="209" y="190"/>
                    </a:lnTo>
                    <a:lnTo>
                      <a:pt x="215" y="179"/>
                    </a:lnTo>
                    <a:lnTo>
                      <a:pt x="60" y="179"/>
                    </a:lnTo>
                    <a:lnTo>
                      <a:pt x="61" y="50"/>
                    </a:lnTo>
                    <a:lnTo>
                      <a:pt x="215" y="49"/>
                    </a:lnTo>
                    <a:lnTo>
                      <a:pt x="199" y="29"/>
                    </a:lnTo>
                    <a:lnTo>
                      <a:pt x="181" y="15"/>
                    </a:lnTo>
                    <a:lnTo>
                      <a:pt x="162" y="6"/>
                    </a:lnTo>
                    <a:lnTo>
                      <a:pt x="146" y="2"/>
                    </a:lnTo>
                    <a:lnTo>
                      <a:pt x="135" y="0"/>
                    </a:lnTo>
                    <a:lnTo>
                      <a:pt x="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dirty="0"/>
              </a:p>
            </p:txBody>
          </p:sp>
          <p:sp>
            <p:nvSpPr>
              <p:cNvPr id="50" name="Freeform 40">
                <a:extLst>
                  <a:ext uri="{FF2B5EF4-FFF2-40B4-BE49-F238E27FC236}">
                    <a16:creationId xmlns:a16="http://schemas.microsoft.com/office/drawing/2014/main" id="{0590247D-8F1B-D0C4-BBE3-FB0D9155BBA9}"/>
                  </a:ext>
                </a:extLst>
              </p:cNvPr>
              <p:cNvSpPr>
                <a:spLocks/>
              </p:cNvSpPr>
              <p:nvPr/>
            </p:nvSpPr>
            <p:spPr bwMode="auto">
              <a:xfrm>
                <a:off x="3085" y="2173"/>
                <a:ext cx="229" cy="327"/>
              </a:xfrm>
              <a:custGeom>
                <a:avLst/>
                <a:gdLst>
                  <a:gd name="T0" fmla="+- 0 3300 3085"/>
                  <a:gd name="T1" fmla="*/ T0 w 229"/>
                  <a:gd name="T2" fmla="+- 0 2222 2173"/>
                  <a:gd name="T3" fmla="*/ 2222 h 327"/>
                  <a:gd name="T4" fmla="+- 0 3208 3085"/>
                  <a:gd name="T5" fmla="*/ T4 w 229"/>
                  <a:gd name="T6" fmla="+- 0 2222 2173"/>
                  <a:gd name="T7" fmla="*/ 2222 h 327"/>
                  <a:gd name="T8" fmla="+- 0 3234 3085"/>
                  <a:gd name="T9" fmla="*/ T8 w 229"/>
                  <a:gd name="T10" fmla="+- 0 2225 2173"/>
                  <a:gd name="T11" fmla="*/ 2225 h 327"/>
                  <a:gd name="T12" fmla="+- 0 3244 3085"/>
                  <a:gd name="T13" fmla="*/ T12 w 229"/>
                  <a:gd name="T14" fmla="+- 0 2237 2173"/>
                  <a:gd name="T15" fmla="*/ 2237 h 327"/>
                  <a:gd name="T16" fmla="+- 0 3249 3085"/>
                  <a:gd name="T17" fmla="*/ T16 w 229"/>
                  <a:gd name="T18" fmla="+- 0 2314 2173"/>
                  <a:gd name="T19" fmla="*/ 2314 h 327"/>
                  <a:gd name="T20" fmla="+- 0 3247 3085"/>
                  <a:gd name="T21" fmla="*/ T20 w 229"/>
                  <a:gd name="T22" fmla="+- 0 2336 2173"/>
                  <a:gd name="T23" fmla="*/ 2336 h 327"/>
                  <a:gd name="T24" fmla="+- 0 3232 3085"/>
                  <a:gd name="T25" fmla="*/ T24 w 229"/>
                  <a:gd name="T26" fmla="+- 0 2346 2173"/>
                  <a:gd name="T27" fmla="*/ 2346 h 327"/>
                  <a:gd name="T28" fmla="+- 0 3214 3085"/>
                  <a:gd name="T29" fmla="*/ T28 w 229"/>
                  <a:gd name="T30" fmla="+- 0 2352 2173"/>
                  <a:gd name="T31" fmla="*/ 2352 h 327"/>
                  <a:gd name="T32" fmla="+- 0 3145 3085"/>
                  <a:gd name="T33" fmla="*/ T32 w 229"/>
                  <a:gd name="T34" fmla="+- 0 2352 2173"/>
                  <a:gd name="T35" fmla="*/ 2352 h 327"/>
                  <a:gd name="T36" fmla="+- 0 3300 3085"/>
                  <a:gd name="T37" fmla="*/ T36 w 229"/>
                  <a:gd name="T38" fmla="+- 0 2352 2173"/>
                  <a:gd name="T39" fmla="*/ 2352 h 327"/>
                  <a:gd name="T40" fmla="+- 0 3305 3085"/>
                  <a:gd name="T41" fmla="*/ T40 w 229"/>
                  <a:gd name="T42" fmla="+- 0 2342 2173"/>
                  <a:gd name="T43" fmla="*/ 2342 h 327"/>
                  <a:gd name="T44" fmla="+- 0 3311 3085"/>
                  <a:gd name="T45" fmla="*/ T44 w 229"/>
                  <a:gd name="T46" fmla="+- 0 2322 2173"/>
                  <a:gd name="T47" fmla="*/ 2322 h 327"/>
                  <a:gd name="T48" fmla="+- 0 3314 3085"/>
                  <a:gd name="T49" fmla="*/ T48 w 229"/>
                  <a:gd name="T50" fmla="+- 0 2306 2173"/>
                  <a:gd name="T51" fmla="*/ 2306 h 327"/>
                  <a:gd name="T52" fmla="+- 0 3314 3085"/>
                  <a:gd name="T53" fmla="*/ T52 w 229"/>
                  <a:gd name="T54" fmla="+- 0 2294 2173"/>
                  <a:gd name="T55" fmla="*/ 2294 h 327"/>
                  <a:gd name="T56" fmla="+- 0 3314 3085"/>
                  <a:gd name="T57" fmla="*/ T56 w 229"/>
                  <a:gd name="T58" fmla="+- 0 2291 2173"/>
                  <a:gd name="T59" fmla="*/ 2291 h 327"/>
                  <a:gd name="T60" fmla="+- 0 3311 3085"/>
                  <a:gd name="T61" fmla="*/ T60 w 229"/>
                  <a:gd name="T62" fmla="+- 0 2252 2173"/>
                  <a:gd name="T63" fmla="*/ 2252 h 327"/>
                  <a:gd name="T64" fmla="+- 0 3300 3085"/>
                  <a:gd name="T65" fmla="*/ T64 w 229"/>
                  <a:gd name="T66" fmla="+- 0 2223 2173"/>
                  <a:gd name="T67" fmla="*/ 2223 h 327"/>
                  <a:gd name="T68" fmla="+- 0 3300 3085"/>
                  <a:gd name="T69" fmla="*/ T68 w 229"/>
                  <a:gd name="T70" fmla="+- 0 2222 2173"/>
                  <a:gd name="T71" fmla="*/ 2222 h 32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229" h="327">
                    <a:moveTo>
                      <a:pt x="215" y="49"/>
                    </a:moveTo>
                    <a:lnTo>
                      <a:pt x="123" y="49"/>
                    </a:lnTo>
                    <a:lnTo>
                      <a:pt x="149" y="52"/>
                    </a:lnTo>
                    <a:lnTo>
                      <a:pt x="159" y="64"/>
                    </a:lnTo>
                    <a:lnTo>
                      <a:pt x="164" y="141"/>
                    </a:lnTo>
                    <a:lnTo>
                      <a:pt x="162" y="163"/>
                    </a:lnTo>
                    <a:lnTo>
                      <a:pt x="147" y="173"/>
                    </a:lnTo>
                    <a:lnTo>
                      <a:pt x="129" y="179"/>
                    </a:lnTo>
                    <a:lnTo>
                      <a:pt x="60" y="179"/>
                    </a:lnTo>
                    <a:lnTo>
                      <a:pt x="215" y="179"/>
                    </a:lnTo>
                    <a:lnTo>
                      <a:pt x="220" y="169"/>
                    </a:lnTo>
                    <a:lnTo>
                      <a:pt x="226" y="149"/>
                    </a:lnTo>
                    <a:lnTo>
                      <a:pt x="229" y="133"/>
                    </a:lnTo>
                    <a:lnTo>
                      <a:pt x="229" y="121"/>
                    </a:lnTo>
                    <a:lnTo>
                      <a:pt x="229" y="118"/>
                    </a:lnTo>
                    <a:lnTo>
                      <a:pt x="226" y="79"/>
                    </a:lnTo>
                    <a:lnTo>
                      <a:pt x="215" y="50"/>
                    </a:lnTo>
                    <a:lnTo>
                      <a:pt x="215" y="49"/>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CL" dirty="0"/>
              </a:p>
            </p:txBody>
          </p:sp>
        </p:grpSp>
        <p:grpSp>
          <p:nvGrpSpPr>
            <p:cNvPr id="47" name="Group 41">
              <a:extLst>
                <a:ext uri="{FF2B5EF4-FFF2-40B4-BE49-F238E27FC236}">
                  <a16:creationId xmlns:a16="http://schemas.microsoft.com/office/drawing/2014/main" id="{1C9519E7-E387-10B9-0B39-046D6F1696F4}"/>
                </a:ext>
              </a:extLst>
            </p:cNvPr>
            <p:cNvGrpSpPr>
              <a:grpSpLocks/>
            </p:cNvGrpSpPr>
            <p:nvPr/>
          </p:nvGrpSpPr>
          <p:grpSpPr bwMode="auto">
            <a:xfrm>
              <a:off x="1470" y="1760"/>
              <a:ext cx="2037" cy="2"/>
              <a:chOff x="1470" y="1760"/>
              <a:chExt cx="2037" cy="2"/>
            </a:xfrm>
          </p:grpSpPr>
          <p:sp>
            <p:nvSpPr>
              <p:cNvPr id="48" name="Freeform 42">
                <a:extLst>
                  <a:ext uri="{FF2B5EF4-FFF2-40B4-BE49-F238E27FC236}">
                    <a16:creationId xmlns:a16="http://schemas.microsoft.com/office/drawing/2014/main" id="{6963936D-84DB-ADD1-5C3D-E5FA5AE183BE}"/>
                  </a:ext>
                </a:extLst>
              </p:cNvPr>
              <p:cNvSpPr>
                <a:spLocks/>
              </p:cNvSpPr>
              <p:nvPr/>
            </p:nvSpPr>
            <p:spPr bwMode="auto">
              <a:xfrm>
                <a:off x="1470" y="1760"/>
                <a:ext cx="2037" cy="2"/>
              </a:xfrm>
              <a:custGeom>
                <a:avLst/>
                <a:gdLst>
                  <a:gd name="T0" fmla="+- 0 1470 1470"/>
                  <a:gd name="T1" fmla="*/ T0 w 2037"/>
                  <a:gd name="T2" fmla="+- 0 3507 1470"/>
                  <a:gd name="T3" fmla="*/ T2 w 2037"/>
                </a:gdLst>
                <a:ahLst/>
                <a:cxnLst>
                  <a:cxn ang="0">
                    <a:pos x="T1" y="0"/>
                  </a:cxn>
                  <a:cxn ang="0">
                    <a:pos x="T3" y="0"/>
                  </a:cxn>
                </a:cxnLst>
                <a:rect l="0" t="0" r="r" b="b"/>
                <a:pathLst>
                  <a:path w="2037">
                    <a:moveTo>
                      <a:pt x="0" y="0"/>
                    </a:moveTo>
                    <a:lnTo>
                      <a:pt x="2037" y="0"/>
                    </a:lnTo>
                  </a:path>
                </a:pathLst>
              </a:custGeom>
              <a:noFill/>
              <a:ln w="10884">
                <a:solidFill>
                  <a:srgbClr val="FFFFFF"/>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CL" dirty="0"/>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7">
            <a:extLst>
              <a:ext uri="{FF2B5EF4-FFF2-40B4-BE49-F238E27FC236}">
                <a16:creationId xmlns:a16="http://schemas.microsoft.com/office/drawing/2014/main" id="{EBAC8894-9D1B-B0E2-921A-DC89293A2C19}"/>
              </a:ext>
            </a:extLst>
          </p:cNvPr>
          <p:cNvGraphicFramePr>
            <a:graphicFrameLocks noGrp="1"/>
          </p:cNvGraphicFramePr>
          <p:nvPr>
            <p:extLst>
              <p:ext uri="{D42A27DB-BD31-4B8C-83A1-F6EECF244321}">
                <p14:modId xmlns:p14="http://schemas.microsoft.com/office/powerpoint/2010/main" val="89775375"/>
              </p:ext>
            </p:extLst>
          </p:nvPr>
        </p:nvGraphicFramePr>
        <p:xfrm>
          <a:off x="490818" y="381154"/>
          <a:ext cx="8303558" cy="4036949"/>
        </p:xfrm>
        <a:graphic>
          <a:graphicData uri="http://schemas.openxmlformats.org/drawingml/2006/table">
            <a:tbl>
              <a:tblPr firstRow="1" firstCol="1" bandRow="1">
                <a:tableStyleId>{648B679D-914E-4AAC-99FA-D040583F183B}</a:tableStyleId>
              </a:tblPr>
              <a:tblGrid>
                <a:gridCol w="525463">
                  <a:extLst>
                    <a:ext uri="{9D8B030D-6E8A-4147-A177-3AD203B41FA5}">
                      <a16:colId xmlns:a16="http://schemas.microsoft.com/office/drawing/2014/main" val="2113827947"/>
                    </a:ext>
                  </a:extLst>
                </a:gridCol>
                <a:gridCol w="1487628">
                  <a:extLst>
                    <a:ext uri="{9D8B030D-6E8A-4147-A177-3AD203B41FA5}">
                      <a16:colId xmlns:a16="http://schemas.microsoft.com/office/drawing/2014/main" val="2949701601"/>
                    </a:ext>
                  </a:extLst>
                </a:gridCol>
                <a:gridCol w="2139133">
                  <a:extLst>
                    <a:ext uri="{9D8B030D-6E8A-4147-A177-3AD203B41FA5}">
                      <a16:colId xmlns:a16="http://schemas.microsoft.com/office/drawing/2014/main" val="3312197957"/>
                    </a:ext>
                  </a:extLst>
                </a:gridCol>
                <a:gridCol w="1761012">
                  <a:extLst>
                    <a:ext uri="{9D8B030D-6E8A-4147-A177-3AD203B41FA5}">
                      <a16:colId xmlns:a16="http://schemas.microsoft.com/office/drawing/2014/main" val="2496701998"/>
                    </a:ext>
                  </a:extLst>
                </a:gridCol>
                <a:gridCol w="2390322">
                  <a:extLst>
                    <a:ext uri="{9D8B030D-6E8A-4147-A177-3AD203B41FA5}">
                      <a16:colId xmlns:a16="http://schemas.microsoft.com/office/drawing/2014/main" val="3947694893"/>
                    </a:ext>
                  </a:extLst>
                </a:gridCol>
              </a:tblGrid>
              <a:tr h="130572">
                <a:tc gridSpan="5">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RECOPILACIÓN DE HISTORIAS DE USUARIO</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11765842"/>
                  </a:ext>
                </a:extLst>
              </a:tr>
              <a:tr h="270146">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ID</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Rol</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Característica / Funcionalidad</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Razón / Resultado</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Criterios de aceptación</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a16="http://schemas.microsoft.com/office/drawing/2014/main" val="3487070316"/>
                  </a:ext>
                </a:extLst>
              </a:tr>
              <a:tr h="688867">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1</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Como cliente</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Necesito que tenga al menos dos personajes jugables</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Con la finalidad de sentir variedad en el juego.</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Durante el transcurso del juego, quisiera cambiar en reiteradas ocasiones de personaje sin la necesidad de tener que terminar una etapa.</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a16="http://schemas.microsoft.com/office/drawing/2014/main" val="2917506448"/>
                  </a:ext>
                </a:extLst>
              </a:tr>
              <a:tr h="549293">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2</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Como cliente</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Necesito que los la jugabilidad considere teclado y ratón dentro de los controles de juego</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Con la finalidad de jugar con una mayor comodidad.</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Que se considere parte de la movilidad, ataque e interfaz el teclado y ratón.</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a16="http://schemas.microsoft.com/office/drawing/2014/main" val="1720755934"/>
                  </a:ext>
                </a:extLst>
              </a:tr>
              <a:tr h="409720">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3</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Como cliente</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Necesito que dentro de la jugabilidad </a:t>
                      </a:r>
                      <a:r>
                        <a:rPr lang="es-CL" sz="900" b="1" i="0" dirty="0">
                          <a:solidFill>
                            <a:schemeClr val="bg1">
                              <a:lumMod val="10000"/>
                            </a:schemeClr>
                          </a:solidFill>
                          <a:effectLst>
                            <a:outerShdw blurRad="38100" dist="38100" dir="2700000" algn="tl">
                              <a:srgbClr val="000000">
                                <a:alpha val="43137"/>
                              </a:srgbClr>
                            </a:outerShdw>
                          </a:effectLst>
                        </a:rPr>
                        <a:t>se</a:t>
                      </a:r>
                      <a:r>
                        <a:rPr lang="es-CL" sz="900" b="1" dirty="0">
                          <a:solidFill>
                            <a:schemeClr val="bg1">
                              <a:lumMod val="10000"/>
                            </a:schemeClr>
                          </a:solidFill>
                          <a:effectLst>
                            <a:outerShdw blurRad="38100" dist="38100" dir="2700000" algn="tl">
                              <a:srgbClr val="000000">
                                <a:alpha val="43137"/>
                              </a:srgbClr>
                            </a:outerShdw>
                          </a:effectLst>
                        </a:rPr>
                        <a:t> considere cambio de dificultades.</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Con la finalidad de elegir la dificultad que se estime conveniente.</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Que se consideren al menos 3 dificultades.</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a16="http://schemas.microsoft.com/office/drawing/2014/main" val="2011547154"/>
                  </a:ext>
                </a:extLst>
              </a:tr>
              <a:tr h="409720">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4</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Como cliente</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Necesito que el juego contemple múltiples finales.</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Con la finalidad de incentivar la re-jugabilidad.</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Que se consideren mínimo 2 finales.</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a16="http://schemas.microsoft.com/office/drawing/2014/main" val="3215148854"/>
                  </a:ext>
                </a:extLst>
              </a:tr>
              <a:tr h="688867">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5</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Como cliente </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Necesito que el juego empiece con un menú inicio agradable.</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Con la finalidad de tener una pantalla de carga en vez de empezar con el juego como tal.</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Que dentro del menú tenga opciones.</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a16="http://schemas.microsoft.com/office/drawing/2014/main" val="3000282626"/>
                  </a:ext>
                </a:extLst>
              </a:tr>
              <a:tr h="409720">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6</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Como cliente</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Necesito que el juego contemple un estilo grafico 2D</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Con la finalidad de satisfacer una preferencia personal.</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Que se vea agradable.</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a16="http://schemas.microsoft.com/office/drawing/2014/main" val="63300473"/>
                  </a:ext>
                </a:extLst>
              </a:tr>
              <a:tr h="409720">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7</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Como cliente </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Necesito que el juego contemple jefes y enemigos</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Con la finalidad de generar desafío.</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900" b="1" dirty="0">
                          <a:solidFill>
                            <a:schemeClr val="bg1">
                              <a:lumMod val="10000"/>
                            </a:schemeClr>
                          </a:solidFill>
                          <a:effectLst>
                            <a:outerShdw blurRad="38100" dist="38100" dir="2700000" algn="tl">
                              <a:srgbClr val="000000">
                                <a:alpha val="43137"/>
                              </a:srgbClr>
                            </a:outerShdw>
                          </a:effectLst>
                        </a:rPr>
                        <a:t>Que exista el mínimo de variedad y que sean funcionales.</a:t>
                      </a:r>
                      <a:endParaRPr lang="es-CL" sz="900" b="1" dirty="0">
                        <a:solidFill>
                          <a:schemeClr val="bg1">
                            <a:lumMod val="1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a16="http://schemas.microsoft.com/office/drawing/2014/main" val="1119350376"/>
                  </a:ext>
                </a:extLst>
              </a:tr>
            </a:tbl>
          </a:graphicData>
        </a:graphic>
      </p:graphicFrame>
      <p:pic>
        <p:nvPicPr>
          <p:cNvPr id="3" name="0 Imagen">
            <a:extLst>
              <a:ext uri="{FF2B5EF4-FFF2-40B4-BE49-F238E27FC236}">
                <a16:creationId xmlns:a16="http://schemas.microsoft.com/office/drawing/2014/main" id="{9785AECB-7431-60A8-856D-742C23E5FE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spTree>
    <p:extLst>
      <p:ext uri="{BB962C8B-B14F-4D97-AF65-F5344CB8AC3E}">
        <p14:creationId xmlns:p14="http://schemas.microsoft.com/office/powerpoint/2010/main" val="271062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20;p47">
            <a:extLst>
              <a:ext uri="{FF2B5EF4-FFF2-40B4-BE49-F238E27FC236}">
                <a16:creationId xmlns:a16="http://schemas.microsoft.com/office/drawing/2014/main" id="{7D879C15-494A-AB4B-4814-3984A08EC1AE}"/>
              </a:ext>
            </a:extLst>
          </p:cNvPr>
          <p:cNvSpPr txBox="1">
            <a:spLocks noGrp="1"/>
          </p:cNvSpPr>
          <p:nvPr>
            <p:ph type="title"/>
          </p:nvPr>
        </p:nvSpPr>
        <p:spPr>
          <a:xfrm>
            <a:off x="720000" y="1200150"/>
            <a:ext cx="7704000" cy="2743200"/>
          </a:xfrm>
          <a:prstGeom prst="rect">
            <a:avLst/>
          </a:prstGeom>
        </p:spPr>
        <p:txBody>
          <a:bodyPr spcFirstLastPara="1" wrap="square" lIns="0" tIns="91425" rIns="0" bIns="0" anchor="ctr" anchorCtr="0">
            <a:noAutofit/>
          </a:bodyPr>
          <a:lstStyle/>
          <a:p>
            <a:pPr marL="0" lvl="0" indent="0" algn="ctr" rtl="0">
              <a:spcBef>
                <a:spcPts val="0"/>
              </a:spcBef>
              <a:spcAft>
                <a:spcPts val="0"/>
              </a:spcAft>
              <a:buNone/>
            </a:pPr>
            <a:r>
              <a:rPr lang="es-CL" sz="2800" dirty="0">
                <a:solidFill>
                  <a:schemeClr val="tx1"/>
                </a:solidFill>
              </a:rPr>
              <a:t>Definición de los Sprints</a:t>
            </a:r>
            <a:br>
              <a:rPr lang="es-CL" sz="2800" dirty="0">
                <a:solidFill>
                  <a:schemeClr val="tx1"/>
                </a:solidFill>
              </a:rPr>
            </a:br>
            <a:r>
              <a:rPr lang="es-CL" sz="2800" dirty="0">
                <a:solidFill>
                  <a:schemeClr val="tx1"/>
                </a:solidFill>
              </a:rPr>
              <a:t>(Proyect)</a:t>
            </a:r>
            <a:endParaRPr sz="2800" dirty="0">
              <a:solidFill>
                <a:schemeClr val="tx1"/>
              </a:solidFill>
            </a:endParaRPr>
          </a:p>
        </p:txBody>
      </p:sp>
      <p:pic>
        <p:nvPicPr>
          <p:cNvPr id="4" name="0 Imagen">
            <a:extLst>
              <a:ext uri="{FF2B5EF4-FFF2-40B4-BE49-F238E27FC236}">
                <a16:creationId xmlns:a16="http://schemas.microsoft.com/office/drawing/2014/main" id="{512F26EA-4824-6CF4-BDBB-7A4FC2CB7C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spTree>
    <p:extLst>
      <p:ext uri="{BB962C8B-B14F-4D97-AF65-F5344CB8AC3E}">
        <p14:creationId xmlns:p14="http://schemas.microsoft.com/office/powerpoint/2010/main" val="1144050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22577" y="1016916"/>
            <a:ext cx="8018449" cy="1779292"/>
          </a:xfrm>
          <a:prstGeom prst="rect">
            <a:avLst/>
          </a:prstGeom>
        </p:spPr>
      </p:pic>
      <p:pic>
        <p:nvPicPr>
          <p:cNvPr id="4" name="0 Imagen">
            <a:extLst>
              <a:ext uri="{FF2B5EF4-FFF2-40B4-BE49-F238E27FC236}">
                <a16:creationId xmlns:a16="http://schemas.microsoft.com/office/drawing/2014/main" id="{79340E44-0A0A-AF32-4A5E-000D5EA6A2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spTree>
    <p:extLst>
      <p:ext uri="{BB962C8B-B14F-4D97-AF65-F5344CB8AC3E}">
        <p14:creationId xmlns:p14="http://schemas.microsoft.com/office/powerpoint/2010/main" val="125197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20;p47">
            <a:extLst>
              <a:ext uri="{FF2B5EF4-FFF2-40B4-BE49-F238E27FC236}">
                <a16:creationId xmlns:a16="http://schemas.microsoft.com/office/drawing/2014/main" id="{7D879C15-494A-AB4B-4814-3984A08EC1AE}"/>
              </a:ext>
            </a:extLst>
          </p:cNvPr>
          <p:cNvSpPr txBox="1">
            <a:spLocks noGrp="1"/>
          </p:cNvSpPr>
          <p:nvPr>
            <p:ph type="title"/>
          </p:nvPr>
        </p:nvSpPr>
        <p:spPr>
          <a:xfrm>
            <a:off x="720000" y="1200150"/>
            <a:ext cx="7704000" cy="2743200"/>
          </a:xfrm>
          <a:prstGeom prst="rect">
            <a:avLst/>
          </a:prstGeom>
        </p:spPr>
        <p:txBody>
          <a:bodyPr spcFirstLastPara="1" wrap="square" lIns="0" tIns="91425" rIns="0" bIns="0" anchor="ctr" anchorCtr="0">
            <a:noAutofit/>
          </a:bodyPr>
          <a:lstStyle/>
          <a:p>
            <a:pPr marL="0" lvl="0" indent="0" algn="ctr" rtl="0">
              <a:spcBef>
                <a:spcPts val="0"/>
              </a:spcBef>
              <a:spcAft>
                <a:spcPts val="0"/>
              </a:spcAft>
              <a:buNone/>
            </a:pPr>
            <a:r>
              <a:rPr lang="es-CL" sz="2800" dirty="0">
                <a:solidFill>
                  <a:schemeClr val="tx1"/>
                </a:solidFill>
              </a:rPr>
              <a:t>Paradigma 4 + 1</a:t>
            </a:r>
            <a:endParaRPr sz="2800" dirty="0">
              <a:solidFill>
                <a:schemeClr val="tx1"/>
              </a:solidFill>
            </a:endParaRPr>
          </a:p>
        </p:txBody>
      </p:sp>
      <p:pic>
        <p:nvPicPr>
          <p:cNvPr id="4" name="0 Imagen">
            <a:extLst>
              <a:ext uri="{FF2B5EF4-FFF2-40B4-BE49-F238E27FC236}">
                <a16:creationId xmlns:a16="http://schemas.microsoft.com/office/drawing/2014/main" id="{0A0DE47D-023A-1E8E-C55B-F40A5C783A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spTree>
    <p:extLst>
      <p:ext uri="{BB962C8B-B14F-4D97-AF65-F5344CB8AC3E}">
        <p14:creationId xmlns:p14="http://schemas.microsoft.com/office/powerpoint/2010/main" val="663072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580852" y="-415935"/>
            <a:ext cx="7704000" cy="1645800"/>
          </a:xfrm>
        </p:spPr>
        <p:txBody>
          <a:bodyPr/>
          <a:lstStyle/>
          <a:p>
            <a:r>
              <a:rPr lang="es-CL" sz="1600" b="1" i="1" dirty="0"/>
              <a:t>Vista lógica</a:t>
            </a:r>
            <a:br>
              <a:rPr lang="es-CL" sz="1600" dirty="0"/>
            </a:br>
            <a:r>
              <a:rPr lang="es-CL" sz="1600" b="1" i="1" dirty="0"/>
              <a:t>(Diagrama de clase y secuencia)</a:t>
            </a:r>
            <a:br>
              <a:rPr lang="es-CL" sz="1600" dirty="0"/>
            </a:br>
            <a:r>
              <a:rPr lang="es-CL" sz="1600" b="1" i="1" dirty="0"/>
              <a:t>(clase)</a:t>
            </a:r>
            <a:endParaRPr lang="es-CL" sz="1600" dirty="0"/>
          </a:p>
        </p:txBody>
      </p:sp>
      <p:pic>
        <p:nvPicPr>
          <p:cNvPr id="5" name="0 Imagen">
            <a:extLst>
              <a:ext uri="{FF2B5EF4-FFF2-40B4-BE49-F238E27FC236}">
                <a16:creationId xmlns:a16="http://schemas.microsoft.com/office/drawing/2014/main" id="{27CF0D2C-0EF6-8C79-A7F0-E9657381C1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pic>
        <p:nvPicPr>
          <p:cNvPr id="1026" name="Picture 2">
            <a:extLst>
              <a:ext uri="{FF2B5EF4-FFF2-40B4-BE49-F238E27FC236}">
                <a16:creationId xmlns:a16="http://schemas.microsoft.com/office/drawing/2014/main" id="{05D72BD6-B3FB-78DA-F347-887B785324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47" y="696074"/>
            <a:ext cx="8720417" cy="4237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752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527843" y="-442439"/>
            <a:ext cx="7704000" cy="1645800"/>
          </a:xfrm>
        </p:spPr>
        <p:txBody>
          <a:bodyPr/>
          <a:lstStyle/>
          <a:p>
            <a:r>
              <a:rPr lang="es-ES" sz="3600" dirty="0"/>
              <a:t>Secuencia</a:t>
            </a:r>
            <a:endParaRPr lang="es-CL" sz="3600" dirty="0"/>
          </a:p>
        </p:txBody>
      </p:sp>
      <p:pic>
        <p:nvPicPr>
          <p:cNvPr id="4" name="0 Imagen">
            <a:extLst>
              <a:ext uri="{FF2B5EF4-FFF2-40B4-BE49-F238E27FC236}">
                <a16:creationId xmlns:a16="http://schemas.microsoft.com/office/drawing/2014/main" id="{C2CEB008-AA73-03B5-2E68-C292146288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pic>
        <p:nvPicPr>
          <p:cNvPr id="2050" name="Picture 2">
            <a:extLst>
              <a:ext uri="{FF2B5EF4-FFF2-40B4-BE49-F238E27FC236}">
                <a16:creationId xmlns:a16="http://schemas.microsoft.com/office/drawing/2014/main" id="{BB79053B-18F8-C8A9-67F6-B41179EFA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435" y="775167"/>
            <a:ext cx="4723840" cy="372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547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580852" y="-415935"/>
            <a:ext cx="7704000" cy="1645800"/>
          </a:xfrm>
        </p:spPr>
        <p:txBody>
          <a:bodyPr/>
          <a:lstStyle/>
          <a:p>
            <a:r>
              <a:rPr lang="es-CL" sz="2400" b="1" i="1" dirty="0"/>
              <a:t> </a:t>
            </a:r>
            <a:br>
              <a:rPr lang="es-CL" sz="2400" dirty="0"/>
            </a:br>
            <a:r>
              <a:rPr lang="es-CL" sz="2400" b="1" i="1" dirty="0"/>
              <a:t>Vista física</a:t>
            </a:r>
            <a:br>
              <a:rPr lang="es-CL" sz="2400" dirty="0"/>
            </a:br>
            <a:r>
              <a:rPr lang="es-CL" sz="2400" b="1" i="1" dirty="0"/>
              <a:t>(Diagrama de despliegue)</a:t>
            </a:r>
            <a:endParaRPr lang="es-CL" sz="2400" dirty="0"/>
          </a:p>
        </p:txBody>
      </p:sp>
      <p:pic>
        <p:nvPicPr>
          <p:cNvPr id="5" name="0 Imagen">
            <a:extLst>
              <a:ext uri="{FF2B5EF4-FFF2-40B4-BE49-F238E27FC236}">
                <a16:creationId xmlns:a16="http://schemas.microsoft.com/office/drawing/2014/main" id="{F251F0D1-3C31-9601-0CAD-3E23BAFF84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pic>
        <p:nvPicPr>
          <p:cNvPr id="3074" name="Picture 2">
            <a:extLst>
              <a:ext uri="{FF2B5EF4-FFF2-40B4-BE49-F238E27FC236}">
                <a16:creationId xmlns:a16="http://schemas.microsoft.com/office/drawing/2014/main" id="{A6C2127C-759A-58C1-6486-43C8EEE80F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6440" y="1505510"/>
            <a:ext cx="5458953" cy="1645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555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792887" y="193665"/>
            <a:ext cx="7704000" cy="1645800"/>
          </a:xfrm>
        </p:spPr>
        <p:txBody>
          <a:bodyPr/>
          <a:lstStyle/>
          <a:p>
            <a:r>
              <a:rPr lang="es-CL" sz="3600" b="1" i="1" dirty="0"/>
              <a:t>Vista de proceso</a:t>
            </a:r>
            <a:br>
              <a:rPr lang="es-CL" sz="3600" dirty="0"/>
            </a:br>
            <a:r>
              <a:rPr lang="es-CL" sz="3600" b="1" i="1" dirty="0"/>
              <a:t>(Diagrama de actividades)</a:t>
            </a:r>
            <a:br>
              <a:rPr lang="es-CL" dirty="0"/>
            </a:br>
            <a:endParaRPr lang="es-CL"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589" y="1137506"/>
            <a:ext cx="4725374" cy="3893931"/>
          </a:xfrm>
          <a:prstGeom prst="rect">
            <a:avLst/>
          </a:prstGeom>
        </p:spPr>
      </p:pic>
      <p:pic>
        <p:nvPicPr>
          <p:cNvPr id="6" name="Imagen 5"/>
          <p:cNvPicPr>
            <a:picLocks noChangeAspect="1"/>
          </p:cNvPicPr>
          <p:nvPr/>
        </p:nvPicPr>
        <p:blipFill rotWithShape="1">
          <a:blip r:embed="rId4">
            <a:extLst>
              <a:ext uri="{28A0092B-C50C-407E-A947-70E740481C1C}">
                <a14:useLocalDpi xmlns:a14="http://schemas.microsoft.com/office/drawing/2010/main" val="0"/>
              </a:ext>
            </a:extLst>
          </a:blip>
          <a:srcRect t="4990"/>
          <a:stretch/>
        </p:blipFill>
        <p:spPr>
          <a:xfrm>
            <a:off x="86139" y="1137506"/>
            <a:ext cx="4167809" cy="3893931"/>
          </a:xfrm>
          <a:prstGeom prst="rect">
            <a:avLst/>
          </a:prstGeom>
        </p:spPr>
      </p:pic>
      <p:pic>
        <p:nvPicPr>
          <p:cNvPr id="4" name="0 Imagen">
            <a:extLst>
              <a:ext uri="{FF2B5EF4-FFF2-40B4-BE49-F238E27FC236}">
                <a16:creationId xmlns:a16="http://schemas.microsoft.com/office/drawing/2014/main" id="{E8A67C75-9F39-0B0F-1E01-C8E49D8C25F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spTree>
    <p:extLst>
      <p:ext uri="{BB962C8B-B14F-4D97-AF65-F5344CB8AC3E}">
        <p14:creationId xmlns:p14="http://schemas.microsoft.com/office/powerpoint/2010/main" val="2715501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792887" y="193665"/>
            <a:ext cx="7704000" cy="1645800"/>
          </a:xfrm>
        </p:spPr>
        <p:txBody>
          <a:bodyPr/>
          <a:lstStyle/>
          <a:p>
            <a:r>
              <a:rPr lang="es-CL" sz="3600" b="1" i="1" dirty="0"/>
              <a:t>Vista de desarrollo</a:t>
            </a:r>
            <a:br>
              <a:rPr lang="es-CL" sz="3600" dirty="0"/>
            </a:br>
            <a:r>
              <a:rPr lang="es-CL" sz="3600" b="1" i="1" dirty="0"/>
              <a:t>(Diagrama de componentes)</a:t>
            </a:r>
            <a:br>
              <a:rPr lang="es-CL" sz="3600" dirty="0"/>
            </a:br>
            <a:endParaRPr lang="es-CL" dirty="0"/>
          </a:p>
        </p:txBody>
      </p:sp>
      <p:pic>
        <p:nvPicPr>
          <p:cNvPr id="5" name="0 Imagen">
            <a:extLst>
              <a:ext uri="{FF2B5EF4-FFF2-40B4-BE49-F238E27FC236}">
                <a16:creationId xmlns:a16="http://schemas.microsoft.com/office/drawing/2014/main" id="{A8B34302-890D-66D8-53B0-5BDA5F0DB8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pic>
        <p:nvPicPr>
          <p:cNvPr id="2" name="Imagen 1">
            <a:extLst>
              <a:ext uri="{FF2B5EF4-FFF2-40B4-BE49-F238E27FC236}">
                <a16:creationId xmlns:a16="http://schemas.microsoft.com/office/drawing/2014/main" id="{6F18AFEF-DA05-738A-75A7-BEA8B1D0BB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1850" y="1748850"/>
            <a:ext cx="7540714" cy="1645800"/>
          </a:xfrm>
          <a:prstGeom prst="rect">
            <a:avLst/>
          </a:prstGeom>
          <a:noFill/>
          <a:ln>
            <a:noFill/>
          </a:ln>
        </p:spPr>
      </p:pic>
    </p:spTree>
    <p:extLst>
      <p:ext uri="{BB962C8B-B14F-4D97-AF65-F5344CB8AC3E}">
        <p14:creationId xmlns:p14="http://schemas.microsoft.com/office/powerpoint/2010/main" val="295788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580852" y="-415935"/>
            <a:ext cx="7704000" cy="1645800"/>
          </a:xfrm>
        </p:spPr>
        <p:txBody>
          <a:bodyPr/>
          <a:lstStyle/>
          <a:p>
            <a:r>
              <a:rPr lang="es-CL" sz="2800" b="1" i="1" dirty="0"/>
              <a:t>Vista de escenarios</a:t>
            </a:r>
            <a:br>
              <a:rPr lang="es-CL" sz="2800" dirty="0"/>
            </a:br>
            <a:r>
              <a:rPr lang="es-CL" sz="2800" b="1" i="1" dirty="0"/>
              <a:t>(Casos de uso)</a:t>
            </a:r>
            <a:endParaRPr lang="es-CL" sz="2800" dirty="0"/>
          </a:p>
        </p:txBody>
      </p:sp>
      <p:pic>
        <p:nvPicPr>
          <p:cNvPr id="5" name="0 Imagen">
            <a:extLst>
              <a:ext uri="{FF2B5EF4-FFF2-40B4-BE49-F238E27FC236}">
                <a16:creationId xmlns:a16="http://schemas.microsoft.com/office/drawing/2014/main" id="{CFDF0EA3-D7AA-AEBF-2A55-A872012D02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pic>
        <p:nvPicPr>
          <p:cNvPr id="6" name="Picture 2">
            <a:extLst>
              <a:ext uri="{FF2B5EF4-FFF2-40B4-BE49-F238E27FC236}">
                <a16:creationId xmlns:a16="http://schemas.microsoft.com/office/drawing/2014/main" id="{219EA8C6-DBD2-7776-6EAA-3A758384D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974" y="848477"/>
            <a:ext cx="5101756" cy="401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77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09;p39">
            <a:extLst>
              <a:ext uri="{FF2B5EF4-FFF2-40B4-BE49-F238E27FC236}">
                <a16:creationId xmlns:a16="http://schemas.microsoft.com/office/drawing/2014/main" id="{A86976F6-2D86-C809-2F25-D68DB4C6681E}"/>
              </a:ext>
            </a:extLst>
          </p:cNvPr>
          <p:cNvSpPr txBox="1">
            <a:spLocks noGrp="1"/>
          </p:cNvSpPr>
          <p:nvPr>
            <p:ph type="subTitle" idx="1"/>
          </p:nvPr>
        </p:nvSpPr>
        <p:spPr>
          <a:xfrm>
            <a:off x="766482" y="1364875"/>
            <a:ext cx="7725336" cy="3415553"/>
          </a:xfrm>
          <a:prstGeom prst="rect">
            <a:avLst/>
          </a:prstGeom>
        </p:spPr>
        <p:txBody>
          <a:bodyPr spcFirstLastPara="1" wrap="square" lIns="0" tIns="91425" rIns="0" bIns="0" anchor="ctr" anchorCtr="0">
            <a:noAutofit/>
          </a:bodyPr>
          <a:lstStyle/>
          <a:p>
            <a:pPr marL="514350" indent="-285750" algn="just">
              <a:buFont typeface="Wingdings" panose="05000000000000000000" pitchFamily="2" charset="2"/>
              <a:buChar char="Ø"/>
            </a:pPr>
            <a:r>
              <a:rPr lang="es-CL" sz="2400" dirty="0">
                <a:solidFill>
                  <a:schemeClr val="tx1"/>
                </a:solidFill>
                <a:latin typeface="Arial" panose="020B0604020202020204" pitchFamily="34" charset="0"/>
                <a:ea typeface="Calibri" panose="020F0502020204030204" pitchFamily="34" charset="0"/>
                <a:cs typeface="Times New Roman" panose="02020603050405020304" pitchFamily="18" charset="0"/>
              </a:rPr>
              <a:t>En esta presentación se dará a conocer la documentación del p</a:t>
            </a:r>
            <a:r>
              <a:rPr lang="es-CL" sz="2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royecto de videojuego roguelike</a:t>
            </a:r>
            <a:r>
              <a:rPr lang="es-CL"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s-CL" sz="2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donde se contemplará la toma de requerimientos, los instrumentos de toma de requerimientos, las historias de usuario, la definición de los primeros sprint, las vistas según paradigma 4+1 y un mock-up de la interfaz gráfica.</a:t>
            </a:r>
            <a:endParaRPr lang="es-CL"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lang="es-CL" dirty="0"/>
          </a:p>
        </p:txBody>
      </p:sp>
      <p:sp>
        <p:nvSpPr>
          <p:cNvPr id="7" name="Google Shape;209;p39">
            <a:extLst>
              <a:ext uri="{FF2B5EF4-FFF2-40B4-BE49-F238E27FC236}">
                <a16:creationId xmlns:a16="http://schemas.microsoft.com/office/drawing/2014/main" id="{453D2AC9-ECB6-2711-0928-6F585978ABBE}"/>
              </a:ext>
            </a:extLst>
          </p:cNvPr>
          <p:cNvSpPr txBox="1">
            <a:spLocks noGrp="1"/>
          </p:cNvSpPr>
          <p:nvPr>
            <p:ph type="ctrTitle"/>
          </p:nvPr>
        </p:nvSpPr>
        <p:spPr>
          <a:xfrm>
            <a:off x="1379583" y="107834"/>
            <a:ext cx="6102259" cy="947853"/>
          </a:xfrm>
          <a:prstGeom prst="rect">
            <a:avLst/>
          </a:prstGeom>
        </p:spPr>
        <p:txBody>
          <a:bodyPr spcFirstLastPara="1" wrap="square" lIns="0" tIns="91425" rIns="0" bIns="0" anchor="ctr" anchorCtr="0">
            <a:noAutofit/>
          </a:bodyPr>
          <a:lstStyle/>
          <a:p>
            <a:pPr marL="0" lvl="0" indent="0" algn="ctr" rtl="0">
              <a:spcBef>
                <a:spcPts val="0"/>
              </a:spcBef>
              <a:spcAft>
                <a:spcPts val="0"/>
              </a:spcAft>
              <a:buNone/>
            </a:pPr>
            <a:r>
              <a:rPr lang="en" dirty="0"/>
              <a:t>Introducción </a:t>
            </a:r>
            <a:endParaRPr dirty="0"/>
          </a:p>
        </p:txBody>
      </p:sp>
      <p:pic>
        <p:nvPicPr>
          <p:cNvPr id="4" name="0 Imagen">
            <a:extLst>
              <a:ext uri="{FF2B5EF4-FFF2-40B4-BE49-F238E27FC236}">
                <a16:creationId xmlns:a16="http://schemas.microsoft.com/office/drawing/2014/main" id="{E6DDAAEC-09AD-FE09-50B6-434D990B7E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spTree>
    <p:extLst>
      <p:ext uri="{BB962C8B-B14F-4D97-AF65-F5344CB8AC3E}">
        <p14:creationId xmlns:p14="http://schemas.microsoft.com/office/powerpoint/2010/main" val="1405644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20;p47">
            <a:extLst>
              <a:ext uri="{FF2B5EF4-FFF2-40B4-BE49-F238E27FC236}">
                <a16:creationId xmlns:a16="http://schemas.microsoft.com/office/drawing/2014/main" id="{7D879C15-494A-AB4B-4814-3984A08EC1AE}"/>
              </a:ext>
            </a:extLst>
          </p:cNvPr>
          <p:cNvSpPr txBox="1">
            <a:spLocks noGrp="1"/>
          </p:cNvSpPr>
          <p:nvPr>
            <p:ph type="title"/>
          </p:nvPr>
        </p:nvSpPr>
        <p:spPr>
          <a:xfrm>
            <a:off x="720000" y="1200150"/>
            <a:ext cx="7704000" cy="2743200"/>
          </a:xfrm>
          <a:prstGeom prst="rect">
            <a:avLst/>
          </a:prstGeom>
        </p:spPr>
        <p:txBody>
          <a:bodyPr spcFirstLastPara="1" wrap="square" lIns="0" tIns="91425" rIns="0" bIns="0" anchor="ctr" anchorCtr="0">
            <a:noAutofit/>
          </a:bodyPr>
          <a:lstStyle/>
          <a:p>
            <a:pPr marL="0" lvl="0" indent="0" algn="ctr" rtl="0">
              <a:spcBef>
                <a:spcPts val="0"/>
              </a:spcBef>
              <a:spcAft>
                <a:spcPts val="0"/>
              </a:spcAft>
              <a:buNone/>
            </a:pPr>
            <a:r>
              <a:rPr lang="es-CL" sz="2800" dirty="0">
                <a:solidFill>
                  <a:schemeClr val="tx1"/>
                </a:solidFill>
              </a:rPr>
              <a:t>Interfaz de usuario</a:t>
            </a:r>
            <a:endParaRPr sz="2800" dirty="0">
              <a:solidFill>
                <a:schemeClr val="tx1"/>
              </a:solidFill>
            </a:endParaRPr>
          </a:p>
        </p:txBody>
      </p:sp>
      <p:pic>
        <p:nvPicPr>
          <p:cNvPr id="4" name="0 Imagen">
            <a:extLst>
              <a:ext uri="{FF2B5EF4-FFF2-40B4-BE49-F238E27FC236}">
                <a16:creationId xmlns:a16="http://schemas.microsoft.com/office/drawing/2014/main" id="{B95BD0A4-F80A-AF7C-AEDB-90AB04D09C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spTree>
    <p:extLst>
      <p:ext uri="{BB962C8B-B14F-4D97-AF65-F5344CB8AC3E}">
        <p14:creationId xmlns:p14="http://schemas.microsoft.com/office/powerpoint/2010/main" val="329361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04B5753-062A-4C3B-F9E3-6BCC1BF716D7}"/>
              </a:ext>
            </a:extLst>
          </p:cNvPr>
          <p:cNvSpPr>
            <a:spLocks noGrp="1"/>
          </p:cNvSpPr>
          <p:nvPr>
            <p:ph type="title" idx="2"/>
          </p:nvPr>
        </p:nvSpPr>
        <p:spPr>
          <a:xfrm>
            <a:off x="-123290" y="113009"/>
            <a:ext cx="8730197" cy="841800"/>
          </a:xfrm>
        </p:spPr>
        <p:txBody>
          <a:bodyPr/>
          <a:lstStyle/>
          <a:p>
            <a:r>
              <a:rPr lang="es-CL" sz="4800" dirty="0"/>
              <a:t>Mock up hud in-game</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928" y="868763"/>
            <a:ext cx="7925979" cy="4274737"/>
          </a:xfrm>
          <a:prstGeom prst="rect">
            <a:avLst/>
          </a:prstGeom>
        </p:spPr>
      </p:pic>
      <p:pic>
        <p:nvPicPr>
          <p:cNvPr id="4" name="0 Imagen">
            <a:extLst>
              <a:ext uri="{FF2B5EF4-FFF2-40B4-BE49-F238E27FC236}">
                <a16:creationId xmlns:a16="http://schemas.microsoft.com/office/drawing/2014/main" id="{2FF84A90-209A-9DB9-6EE8-08F1531745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spTree>
    <p:extLst>
      <p:ext uri="{BB962C8B-B14F-4D97-AF65-F5344CB8AC3E}">
        <p14:creationId xmlns:p14="http://schemas.microsoft.com/office/powerpoint/2010/main" val="3320809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04B5753-062A-4C3B-F9E3-6BCC1BF716D7}"/>
              </a:ext>
            </a:extLst>
          </p:cNvPr>
          <p:cNvSpPr>
            <a:spLocks noGrp="1"/>
          </p:cNvSpPr>
          <p:nvPr>
            <p:ph type="title" idx="2"/>
          </p:nvPr>
        </p:nvSpPr>
        <p:spPr>
          <a:xfrm>
            <a:off x="-82194" y="308218"/>
            <a:ext cx="8730197" cy="841800"/>
          </a:xfrm>
        </p:spPr>
        <p:txBody>
          <a:bodyPr/>
          <a:lstStyle/>
          <a:p>
            <a:r>
              <a:rPr lang="es-CL" sz="4800" dirty="0"/>
              <a:t>Mock up </a:t>
            </a:r>
            <a:br>
              <a:rPr lang="es-CL" sz="4800" dirty="0"/>
            </a:br>
            <a:r>
              <a:rPr lang="es-CL" sz="4800" dirty="0"/>
              <a:t>Menú principal</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678" y="1430019"/>
            <a:ext cx="5947913" cy="3605647"/>
          </a:xfrm>
          <a:prstGeom prst="rect">
            <a:avLst/>
          </a:prstGeom>
        </p:spPr>
      </p:pic>
      <p:pic>
        <p:nvPicPr>
          <p:cNvPr id="4" name="0 Imagen">
            <a:extLst>
              <a:ext uri="{FF2B5EF4-FFF2-40B4-BE49-F238E27FC236}">
                <a16:creationId xmlns:a16="http://schemas.microsoft.com/office/drawing/2014/main" id="{C6568C78-235C-5F01-8544-48CF6BF9C5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spTree>
    <p:extLst>
      <p:ext uri="{BB962C8B-B14F-4D97-AF65-F5344CB8AC3E}">
        <p14:creationId xmlns:p14="http://schemas.microsoft.com/office/powerpoint/2010/main" val="2926811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04B5753-062A-4C3B-F9E3-6BCC1BF716D7}"/>
              </a:ext>
            </a:extLst>
          </p:cNvPr>
          <p:cNvSpPr>
            <a:spLocks noGrp="1"/>
          </p:cNvSpPr>
          <p:nvPr>
            <p:ph type="title" idx="2"/>
          </p:nvPr>
        </p:nvSpPr>
        <p:spPr>
          <a:xfrm>
            <a:off x="-82194" y="308218"/>
            <a:ext cx="8730197" cy="841800"/>
          </a:xfrm>
        </p:spPr>
        <p:txBody>
          <a:bodyPr/>
          <a:lstStyle/>
          <a:p>
            <a:r>
              <a:rPr lang="es-CL" sz="4800" dirty="0"/>
              <a:t>Mock up </a:t>
            </a:r>
            <a:br>
              <a:rPr lang="es-CL" sz="4800" dirty="0"/>
            </a:br>
            <a:r>
              <a:rPr lang="es-CL" sz="4800" dirty="0"/>
              <a:t>Menú pausa</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683" y="1397479"/>
            <a:ext cx="6120442" cy="3667681"/>
          </a:xfrm>
          <a:prstGeom prst="rect">
            <a:avLst/>
          </a:prstGeom>
        </p:spPr>
      </p:pic>
      <p:pic>
        <p:nvPicPr>
          <p:cNvPr id="4" name="0 Imagen">
            <a:extLst>
              <a:ext uri="{FF2B5EF4-FFF2-40B4-BE49-F238E27FC236}">
                <a16:creationId xmlns:a16="http://schemas.microsoft.com/office/drawing/2014/main" id="{ACAA9C37-0D15-C463-4BC1-1DF65D9CC3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spTree>
    <p:extLst>
      <p:ext uri="{BB962C8B-B14F-4D97-AF65-F5344CB8AC3E}">
        <p14:creationId xmlns:p14="http://schemas.microsoft.com/office/powerpoint/2010/main" val="3600305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04B5753-062A-4C3B-F9E3-6BCC1BF716D7}"/>
              </a:ext>
            </a:extLst>
          </p:cNvPr>
          <p:cNvSpPr>
            <a:spLocks noGrp="1"/>
          </p:cNvSpPr>
          <p:nvPr>
            <p:ph type="title" idx="2"/>
          </p:nvPr>
        </p:nvSpPr>
        <p:spPr>
          <a:xfrm>
            <a:off x="1374962" y="174654"/>
            <a:ext cx="6394076" cy="841800"/>
          </a:xfrm>
        </p:spPr>
        <p:txBody>
          <a:bodyPr/>
          <a:lstStyle/>
          <a:p>
            <a:r>
              <a:rPr lang="es-CL" dirty="0"/>
              <a:t>Conclusión</a:t>
            </a:r>
          </a:p>
        </p:txBody>
      </p:sp>
      <p:sp>
        <p:nvSpPr>
          <p:cNvPr id="4" name="Subtítulo 3">
            <a:extLst>
              <a:ext uri="{FF2B5EF4-FFF2-40B4-BE49-F238E27FC236}">
                <a16:creationId xmlns:a16="http://schemas.microsoft.com/office/drawing/2014/main" id="{B81F1756-F780-CAF4-4DE2-CCE5B340E04F}"/>
              </a:ext>
            </a:extLst>
          </p:cNvPr>
          <p:cNvSpPr>
            <a:spLocks noGrp="1"/>
          </p:cNvSpPr>
          <p:nvPr>
            <p:ph type="subTitle" idx="1"/>
          </p:nvPr>
        </p:nvSpPr>
        <p:spPr>
          <a:xfrm>
            <a:off x="1169894" y="1883789"/>
            <a:ext cx="6548717" cy="1551934"/>
          </a:xfrm>
        </p:spPr>
        <p:txBody>
          <a:bodyPr/>
          <a:lstStyle/>
          <a:p>
            <a:pPr algn="just">
              <a:buFont typeface="Wingdings" panose="05000000000000000000" pitchFamily="2" charset="2"/>
              <a:buChar char="Ø"/>
            </a:pP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Para concluir con esta entrega mantenemos nuestra postura de que una documentación tan extensa no genera un verdadero valor en cuanto al desarrollo de un videojuego, esto no quiere decir que la documentación como tal sea inútil, pues cosas como la toma de requerimientos, la priorización y los Sprints, sirven para dar un orden de trabajo, pero otras cosas como lo que contempla el paradigma 4+1 se puede volver obsoleto fácilmente, haciendo de esto una pérdida de tiempo.</a:t>
            </a:r>
            <a:endParaRPr lang="es-C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CL" dirty="0"/>
          </a:p>
        </p:txBody>
      </p:sp>
      <p:pic>
        <p:nvPicPr>
          <p:cNvPr id="3" name="0 Imagen">
            <a:extLst>
              <a:ext uri="{FF2B5EF4-FFF2-40B4-BE49-F238E27FC236}">
                <a16:creationId xmlns:a16="http://schemas.microsoft.com/office/drawing/2014/main" id="{CE96C65E-890C-1BD0-9FF4-C64D912DBD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spTree>
    <p:extLst>
      <p:ext uri="{BB962C8B-B14F-4D97-AF65-F5344CB8AC3E}">
        <p14:creationId xmlns:p14="http://schemas.microsoft.com/office/powerpoint/2010/main" val="254300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31AC731C-A028-CC74-9EE4-8A72B63ED8F7}"/>
              </a:ext>
            </a:extLst>
          </p:cNvPr>
          <p:cNvSpPr txBox="1">
            <a:spLocks/>
          </p:cNvSpPr>
          <p:nvPr/>
        </p:nvSpPr>
        <p:spPr>
          <a:xfrm>
            <a:off x="1980054" y="1910218"/>
            <a:ext cx="5183892" cy="51672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CL" sz="3000" b="1" i="1" dirty="0">
                <a:effectLst>
                  <a:outerShdw blurRad="38100" dist="38100" dir="2700000" algn="tl">
                    <a:srgbClr val="000000">
                      <a:alpha val="43137"/>
                    </a:srgbClr>
                  </a:outerShdw>
                </a:effectLst>
              </a:rPr>
              <a:t>GRACIAS POR SU ATENCIÓN</a:t>
            </a:r>
          </a:p>
        </p:txBody>
      </p:sp>
      <p:pic>
        <p:nvPicPr>
          <p:cNvPr id="3" name="0 Imagen">
            <a:extLst>
              <a:ext uri="{FF2B5EF4-FFF2-40B4-BE49-F238E27FC236}">
                <a16:creationId xmlns:a16="http://schemas.microsoft.com/office/drawing/2014/main" id="{A2222B86-F784-40FE-2F22-FEE922FE13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spTree>
    <p:extLst>
      <p:ext uri="{BB962C8B-B14F-4D97-AF65-F5344CB8AC3E}">
        <p14:creationId xmlns:p14="http://schemas.microsoft.com/office/powerpoint/2010/main" val="3760226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Google Shape;222;p41"/>
          <p:cNvSpPr txBox="1">
            <a:spLocks noGrp="1"/>
          </p:cNvSpPr>
          <p:nvPr>
            <p:ph type="title" idx="4294967295"/>
          </p:nvPr>
        </p:nvSpPr>
        <p:spPr>
          <a:xfrm>
            <a:off x="2025835" y="439564"/>
            <a:ext cx="4984750" cy="214313"/>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CL" sz="3200" dirty="0">
                <a:solidFill>
                  <a:schemeClr val="tx1"/>
                </a:solidFill>
              </a:rPr>
              <a:t>Definición del proyecto</a:t>
            </a:r>
            <a:endParaRPr sz="3600" dirty="0">
              <a:solidFill>
                <a:schemeClr val="tx1"/>
              </a:solidFill>
            </a:endParaRPr>
          </a:p>
        </p:txBody>
      </p:sp>
      <p:pic>
        <p:nvPicPr>
          <p:cNvPr id="4" name="0 Imagen">
            <a:extLst>
              <a:ext uri="{FF2B5EF4-FFF2-40B4-BE49-F238E27FC236}">
                <a16:creationId xmlns:a16="http://schemas.microsoft.com/office/drawing/2014/main" id="{7EECF6B7-3475-0CEE-7CA0-D0A9975B86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sp>
        <p:nvSpPr>
          <p:cNvPr id="5" name="Google Shape;222;p41">
            <a:extLst>
              <a:ext uri="{FF2B5EF4-FFF2-40B4-BE49-F238E27FC236}">
                <a16:creationId xmlns:a16="http://schemas.microsoft.com/office/drawing/2014/main" id="{2C958800-2653-DB5C-1782-C9620582A88B}"/>
              </a:ext>
            </a:extLst>
          </p:cNvPr>
          <p:cNvSpPr txBox="1">
            <a:spLocks/>
          </p:cNvSpPr>
          <p:nvPr/>
        </p:nvSpPr>
        <p:spPr>
          <a:xfrm>
            <a:off x="1325653" y="1140913"/>
            <a:ext cx="6385115" cy="33357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usso One"/>
              <a:buNone/>
              <a:defRPr sz="3500" b="0" i="0" u="none" strike="noStrike" cap="none">
                <a:solidFill>
                  <a:schemeClr val="dk1"/>
                </a:solidFill>
                <a:latin typeface="Russo One"/>
                <a:ea typeface="Russo One"/>
                <a:cs typeface="Russo One"/>
                <a:sym typeface="Russo One"/>
              </a:defRPr>
            </a:lvl1pPr>
            <a:lvl2pPr marR="0" lvl="1" algn="l" rtl="0">
              <a:lnSpc>
                <a:spcPct val="100000"/>
              </a:lnSpc>
              <a:spcBef>
                <a:spcPts val="0"/>
              </a:spcBef>
              <a:spcAft>
                <a:spcPts val="0"/>
              </a:spcAft>
              <a:buClr>
                <a:schemeClr val="dk1"/>
              </a:buClr>
              <a:buSzPts val="3500"/>
              <a:buFont typeface="Russo One"/>
              <a:buNone/>
              <a:defRPr sz="3500" b="0" i="0" u="none" strike="noStrike" cap="none">
                <a:solidFill>
                  <a:schemeClr val="dk1"/>
                </a:solidFill>
                <a:latin typeface="Russo One"/>
                <a:ea typeface="Russo One"/>
                <a:cs typeface="Russo One"/>
                <a:sym typeface="Russo One"/>
              </a:defRPr>
            </a:lvl2pPr>
            <a:lvl3pPr marR="0" lvl="2" algn="l" rtl="0">
              <a:lnSpc>
                <a:spcPct val="100000"/>
              </a:lnSpc>
              <a:spcBef>
                <a:spcPts val="0"/>
              </a:spcBef>
              <a:spcAft>
                <a:spcPts val="0"/>
              </a:spcAft>
              <a:buClr>
                <a:schemeClr val="dk1"/>
              </a:buClr>
              <a:buSzPts val="3500"/>
              <a:buFont typeface="Russo One"/>
              <a:buNone/>
              <a:defRPr sz="3500" b="0" i="0" u="none" strike="noStrike" cap="none">
                <a:solidFill>
                  <a:schemeClr val="dk1"/>
                </a:solidFill>
                <a:latin typeface="Russo One"/>
                <a:ea typeface="Russo One"/>
                <a:cs typeface="Russo One"/>
                <a:sym typeface="Russo One"/>
              </a:defRPr>
            </a:lvl3pPr>
            <a:lvl4pPr marR="0" lvl="3" algn="l" rtl="0">
              <a:lnSpc>
                <a:spcPct val="100000"/>
              </a:lnSpc>
              <a:spcBef>
                <a:spcPts val="0"/>
              </a:spcBef>
              <a:spcAft>
                <a:spcPts val="0"/>
              </a:spcAft>
              <a:buClr>
                <a:schemeClr val="dk1"/>
              </a:buClr>
              <a:buSzPts val="3500"/>
              <a:buFont typeface="Russo One"/>
              <a:buNone/>
              <a:defRPr sz="3500" b="0" i="0" u="none" strike="noStrike" cap="none">
                <a:solidFill>
                  <a:schemeClr val="dk1"/>
                </a:solidFill>
                <a:latin typeface="Russo One"/>
                <a:ea typeface="Russo One"/>
                <a:cs typeface="Russo One"/>
                <a:sym typeface="Russo One"/>
              </a:defRPr>
            </a:lvl4pPr>
            <a:lvl5pPr marR="0" lvl="4" algn="l" rtl="0">
              <a:lnSpc>
                <a:spcPct val="100000"/>
              </a:lnSpc>
              <a:spcBef>
                <a:spcPts val="0"/>
              </a:spcBef>
              <a:spcAft>
                <a:spcPts val="0"/>
              </a:spcAft>
              <a:buClr>
                <a:schemeClr val="dk1"/>
              </a:buClr>
              <a:buSzPts val="3500"/>
              <a:buFont typeface="Russo One"/>
              <a:buNone/>
              <a:defRPr sz="3500" b="0" i="0" u="none" strike="noStrike" cap="none">
                <a:solidFill>
                  <a:schemeClr val="dk1"/>
                </a:solidFill>
                <a:latin typeface="Russo One"/>
                <a:ea typeface="Russo One"/>
                <a:cs typeface="Russo One"/>
                <a:sym typeface="Russo One"/>
              </a:defRPr>
            </a:lvl5pPr>
            <a:lvl6pPr marR="0" lvl="5" algn="l" rtl="0">
              <a:lnSpc>
                <a:spcPct val="100000"/>
              </a:lnSpc>
              <a:spcBef>
                <a:spcPts val="0"/>
              </a:spcBef>
              <a:spcAft>
                <a:spcPts val="0"/>
              </a:spcAft>
              <a:buClr>
                <a:schemeClr val="dk1"/>
              </a:buClr>
              <a:buSzPts val="3500"/>
              <a:buFont typeface="Russo One"/>
              <a:buNone/>
              <a:defRPr sz="3500" b="0" i="0" u="none" strike="noStrike" cap="none">
                <a:solidFill>
                  <a:schemeClr val="dk1"/>
                </a:solidFill>
                <a:latin typeface="Russo One"/>
                <a:ea typeface="Russo One"/>
                <a:cs typeface="Russo One"/>
                <a:sym typeface="Russo One"/>
              </a:defRPr>
            </a:lvl6pPr>
            <a:lvl7pPr marR="0" lvl="6" algn="l" rtl="0">
              <a:lnSpc>
                <a:spcPct val="100000"/>
              </a:lnSpc>
              <a:spcBef>
                <a:spcPts val="0"/>
              </a:spcBef>
              <a:spcAft>
                <a:spcPts val="0"/>
              </a:spcAft>
              <a:buClr>
                <a:schemeClr val="dk1"/>
              </a:buClr>
              <a:buSzPts val="3500"/>
              <a:buFont typeface="Russo One"/>
              <a:buNone/>
              <a:defRPr sz="3500" b="0" i="0" u="none" strike="noStrike" cap="none">
                <a:solidFill>
                  <a:schemeClr val="dk1"/>
                </a:solidFill>
                <a:latin typeface="Russo One"/>
                <a:ea typeface="Russo One"/>
                <a:cs typeface="Russo One"/>
                <a:sym typeface="Russo One"/>
              </a:defRPr>
            </a:lvl7pPr>
            <a:lvl8pPr marR="0" lvl="7" algn="l" rtl="0">
              <a:lnSpc>
                <a:spcPct val="100000"/>
              </a:lnSpc>
              <a:spcBef>
                <a:spcPts val="0"/>
              </a:spcBef>
              <a:spcAft>
                <a:spcPts val="0"/>
              </a:spcAft>
              <a:buClr>
                <a:schemeClr val="dk1"/>
              </a:buClr>
              <a:buSzPts val="3500"/>
              <a:buFont typeface="Russo One"/>
              <a:buNone/>
              <a:defRPr sz="3500" b="0" i="0" u="none" strike="noStrike" cap="none">
                <a:solidFill>
                  <a:schemeClr val="dk1"/>
                </a:solidFill>
                <a:latin typeface="Russo One"/>
                <a:ea typeface="Russo One"/>
                <a:cs typeface="Russo One"/>
                <a:sym typeface="Russo One"/>
              </a:defRPr>
            </a:lvl8pPr>
            <a:lvl9pPr marR="0" lvl="8" algn="l" rtl="0">
              <a:lnSpc>
                <a:spcPct val="100000"/>
              </a:lnSpc>
              <a:spcBef>
                <a:spcPts val="0"/>
              </a:spcBef>
              <a:spcAft>
                <a:spcPts val="0"/>
              </a:spcAft>
              <a:buClr>
                <a:schemeClr val="dk1"/>
              </a:buClr>
              <a:buSzPts val="3500"/>
              <a:buFont typeface="Russo One"/>
              <a:buNone/>
              <a:defRPr sz="3500" b="0" i="0" u="none" strike="noStrike" cap="none">
                <a:solidFill>
                  <a:schemeClr val="dk1"/>
                </a:solidFill>
                <a:latin typeface="Russo One"/>
                <a:ea typeface="Russo One"/>
                <a:cs typeface="Russo One"/>
                <a:sym typeface="Russo One"/>
              </a:defRPr>
            </a:lvl9pPr>
          </a:lstStyle>
          <a:p>
            <a:pPr algn="just"/>
            <a:r>
              <a:rPr lang="es-CL" sz="2000" b="1" dirty="0">
                <a:solidFill>
                  <a:schemeClr val="accent1"/>
                </a:solidFill>
                <a:effectLst>
                  <a:outerShdw blurRad="38100" dist="38100" dir="2700000" algn="tl">
                    <a:srgbClr val="000000">
                      <a:alpha val="43137"/>
                    </a:srgbClr>
                  </a:outerShdw>
                </a:effectLst>
                <a:latin typeface="Whitney"/>
                <a:ea typeface="Calibri" panose="020F0502020204030204" pitchFamily="34" charset="0"/>
                <a:cs typeface="Times New Roman" panose="02020603050405020304" pitchFamily="18" charset="0"/>
              </a:rPr>
              <a:t>Se creará un proyecto de video juego tipo Roguelike, con propósito de entretenimiento. (</a:t>
            </a:r>
            <a:r>
              <a:rPr lang="es-CL" sz="2000" b="1" dirty="0">
                <a:solidFill>
                  <a:schemeClr val="accent1"/>
                </a:solidFill>
                <a:effectLst>
                  <a:outerShdw blurRad="38100" dist="38100" dir="2700000" algn="tl">
                    <a:srgbClr val="000000">
                      <a:alpha val="43137"/>
                    </a:srgbClr>
                  </a:outerShdw>
                </a:effectLst>
                <a:latin typeface="Whitney"/>
                <a:ea typeface="Calibri" panose="020F0502020204030204" pitchFamily="34" charset="0"/>
              </a:rPr>
              <a:t>Subgénero de video juego que se caracteriza por generación de entorno aleatoria y muerte permanente aun que en nuestro caso será semi-aleatoria.</a:t>
            </a:r>
            <a:r>
              <a:rPr lang="es-CL" sz="2000" b="1" dirty="0">
                <a:solidFill>
                  <a:schemeClr val="accent1"/>
                </a:solidFill>
                <a:effectLst>
                  <a:outerShdw blurRad="38100" dist="38100" dir="2700000" algn="tl">
                    <a:srgbClr val="000000">
                      <a:alpha val="43137"/>
                    </a:srgbClr>
                  </a:outerShdw>
                </a:effectLst>
                <a:latin typeface="Whitney"/>
                <a:ea typeface="Calibri" panose="020F0502020204030204" pitchFamily="34" charset="0"/>
                <a:cs typeface="Times New Roman" panose="02020603050405020304" pitchFamily="18" charset="0"/>
              </a:rPr>
              <a:t>)</a:t>
            </a:r>
          </a:p>
          <a:p>
            <a:pPr algn="just"/>
            <a:endParaRPr lang="es-ES" sz="2000" b="1" i="0" dirty="0">
              <a:solidFill>
                <a:schemeClr val="accent1"/>
              </a:solidFill>
              <a:effectLst>
                <a:outerShdw blurRad="38100" dist="38100" dir="2700000" algn="tl">
                  <a:srgbClr val="000000">
                    <a:alpha val="43137"/>
                  </a:srgbClr>
                </a:outerShdw>
              </a:effectLst>
              <a:latin typeface="Whitney"/>
            </a:endParaRPr>
          </a:p>
          <a:p>
            <a:pPr algn="just"/>
            <a:r>
              <a:rPr lang="es-ES" sz="2000" b="1" i="0" dirty="0">
                <a:solidFill>
                  <a:schemeClr val="accent1"/>
                </a:solidFill>
                <a:effectLst>
                  <a:outerShdw blurRad="38100" dist="38100" dir="2700000" algn="tl">
                    <a:srgbClr val="000000">
                      <a:alpha val="43137"/>
                    </a:srgbClr>
                  </a:outerShdw>
                </a:effectLst>
                <a:latin typeface="Whitney"/>
              </a:rPr>
              <a:t>Se busca entregar una versión alfa jugable, con fin de mostrar el concepto del juego en una versión que puedan probar los usuarios. La cual por supuesto estará sujeta a cambios</a:t>
            </a:r>
            <a:endParaRPr lang="es-CL" sz="4400" b="1" dirty="0">
              <a:solidFill>
                <a:schemeClr val="accent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54410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7"/>
          <p:cNvSpPr txBox="1">
            <a:spLocks noGrp="1"/>
          </p:cNvSpPr>
          <p:nvPr>
            <p:ph type="title"/>
          </p:nvPr>
        </p:nvSpPr>
        <p:spPr>
          <a:prstGeom prst="rect">
            <a:avLst/>
          </a:prstGeom>
        </p:spPr>
        <p:txBody>
          <a:bodyPr spcFirstLastPara="1" wrap="square" lIns="0" tIns="91425" rIns="0" bIns="0" anchor="ctr" anchorCtr="0">
            <a:noAutofit/>
          </a:bodyPr>
          <a:lstStyle/>
          <a:p>
            <a:pPr marL="0" lvl="0" indent="0" algn="ctr" rtl="0">
              <a:spcBef>
                <a:spcPts val="0"/>
              </a:spcBef>
              <a:spcAft>
                <a:spcPts val="0"/>
              </a:spcAft>
              <a:buNone/>
            </a:pPr>
            <a:r>
              <a:rPr lang="es-CL" sz="2800" dirty="0">
                <a:solidFill>
                  <a:schemeClr val="tx1"/>
                </a:solidFill>
              </a:rPr>
              <a:t>H</a:t>
            </a:r>
            <a:r>
              <a:rPr lang="en" sz="2800" dirty="0">
                <a:solidFill>
                  <a:schemeClr val="tx1"/>
                </a:solidFill>
              </a:rPr>
              <a:t>istorias de usuarios</a:t>
            </a:r>
            <a:br>
              <a:rPr lang="en" sz="2800" dirty="0">
                <a:solidFill>
                  <a:schemeClr val="tx1"/>
                </a:solidFill>
              </a:rPr>
            </a:br>
            <a:r>
              <a:rPr lang="en" sz="2800" dirty="0">
                <a:solidFill>
                  <a:schemeClr val="tx1"/>
                </a:solidFill>
              </a:rPr>
              <a:t>(herramientas utilizadas)</a:t>
            </a:r>
            <a:endParaRPr sz="2800" dirty="0">
              <a:solidFill>
                <a:schemeClr val="tx1"/>
              </a:solidFill>
            </a:endParaRPr>
          </a:p>
        </p:txBody>
      </p:sp>
      <p:pic>
        <p:nvPicPr>
          <p:cNvPr id="4" name="0 Imagen">
            <a:extLst>
              <a:ext uri="{FF2B5EF4-FFF2-40B4-BE49-F238E27FC236}">
                <a16:creationId xmlns:a16="http://schemas.microsoft.com/office/drawing/2014/main" id="{5DD2134E-4027-DA8E-ED08-1872527F9F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DA1E522-F11F-DDA2-D450-9ADE362895B1}"/>
              </a:ext>
            </a:extLst>
          </p:cNvPr>
          <p:cNvSpPr>
            <a:spLocks noGrp="1"/>
          </p:cNvSpPr>
          <p:nvPr>
            <p:ph type="title" idx="2"/>
          </p:nvPr>
        </p:nvSpPr>
        <p:spPr>
          <a:xfrm>
            <a:off x="1374962" y="201548"/>
            <a:ext cx="6394076" cy="841800"/>
          </a:xfrm>
        </p:spPr>
        <p:txBody>
          <a:bodyPr/>
          <a:lstStyle/>
          <a:p>
            <a:r>
              <a:rPr lang="es-CL" dirty="0"/>
              <a:t>Prototipo</a:t>
            </a:r>
          </a:p>
        </p:txBody>
      </p:sp>
      <p:sp>
        <p:nvSpPr>
          <p:cNvPr id="4" name="Subtítulo 3">
            <a:extLst>
              <a:ext uri="{FF2B5EF4-FFF2-40B4-BE49-F238E27FC236}">
                <a16:creationId xmlns:a16="http://schemas.microsoft.com/office/drawing/2014/main" id="{BDCF776A-786A-B258-1516-35C6315053DE}"/>
              </a:ext>
            </a:extLst>
          </p:cNvPr>
          <p:cNvSpPr>
            <a:spLocks noGrp="1"/>
          </p:cNvSpPr>
          <p:nvPr>
            <p:ph type="subTitle" idx="1"/>
          </p:nvPr>
        </p:nvSpPr>
        <p:spPr>
          <a:xfrm>
            <a:off x="1680882" y="827690"/>
            <a:ext cx="5782235" cy="1744060"/>
          </a:xfrm>
        </p:spPr>
        <p:txBody>
          <a:bodyPr/>
          <a:lstStyle/>
          <a:p>
            <a:pPr algn="just">
              <a:buFont typeface="Wingdings" panose="05000000000000000000" pitchFamily="2" charset="2"/>
              <a:buChar char="Ø"/>
            </a:pPr>
            <a:r>
              <a:rPr lang="es-CL" sz="1400" dirty="0">
                <a:solidFill>
                  <a:srgbClr val="000000"/>
                </a:solidFill>
                <a:effectLst/>
                <a:latin typeface="+mj-lt"/>
                <a:ea typeface="Calibri" panose="020F0502020204030204" pitchFamily="34" charset="0"/>
                <a:cs typeface="Times New Roman" panose="02020603050405020304" pitchFamily="18" charset="0"/>
              </a:rPr>
              <a:t>Se presentará un ejemplo de cómo se verían los personajes promedio en cuanto a los enemigos ya sean jugables o no jugables.</a:t>
            </a:r>
          </a:p>
          <a:p>
            <a:endParaRPr lang="es-CL"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626" y="2879185"/>
            <a:ext cx="1047575" cy="949101"/>
          </a:xfrm>
          <a:prstGeom prst="rect">
            <a:avLst/>
          </a:prstGeom>
        </p:spPr>
      </p:pic>
      <p:pic>
        <p:nvPicPr>
          <p:cNvPr id="10" name="0 Imagen">
            <a:extLst>
              <a:ext uri="{FF2B5EF4-FFF2-40B4-BE49-F238E27FC236}">
                <a16:creationId xmlns:a16="http://schemas.microsoft.com/office/drawing/2014/main" id="{EE2B0835-8115-71AE-18AC-1D5CAA8EBF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pic>
        <p:nvPicPr>
          <p:cNvPr id="12" name="Imagen 11">
            <a:extLst>
              <a:ext uri="{FF2B5EF4-FFF2-40B4-BE49-F238E27FC236}">
                <a16:creationId xmlns:a16="http://schemas.microsoft.com/office/drawing/2014/main" id="{6BD1836F-1CED-70BC-BC23-0F67CCE9B7D6}"/>
              </a:ext>
            </a:extLst>
          </p:cNvPr>
          <p:cNvPicPr>
            <a:picLocks noChangeAspect="1"/>
          </p:cNvPicPr>
          <p:nvPr/>
        </p:nvPicPr>
        <p:blipFill>
          <a:blip r:embed="rId4"/>
          <a:stretch>
            <a:fillRect/>
          </a:stretch>
        </p:blipFill>
        <p:spPr>
          <a:xfrm>
            <a:off x="4090331" y="1358309"/>
            <a:ext cx="2469977" cy="2469977"/>
          </a:xfrm>
          <a:prstGeom prst="rect">
            <a:avLst/>
          </a:prstGeom>
        </p:spPr>
      </p:pic>
    </p:spTree>
    <p:extLst>
      <p:ext uri="{BB962C8B-B14F-4D97-AF65-F5344CB8AC3E}">
        <p14:creationId xmlns:p14="http://schemas.microsoft.com/office/powerpoint/2010/main" val="287278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DA1E522-F11F-DDA2-D450-9ADE362895B1}"/>
              </a:ext>
            </a:extLst>
          </p:cNvPr>
          <p:cNvSpPr>
            <a:spLocks noGrp="1"/>
          </p:cNvSpPr>
          <p:nvPr>
            <p:ph type="title" idx="2"/>
          </p:nvPr>
        </p:nvSpPr>
        <p:spPr>
          <a:xfrm>
            <a:off x="714855" y="190304"/>
            <a:ext cx="7453032" cy="841800"/>
          </a:xfrm>
        </p:spPr>
        <p:txBody>
          <a:bodyPr/>
          <a:lstStyle/>
          <a:p>
            <a:r>
              <a:rPr lang="es-CL" sz="5400" dirty="0"/>
              <a:t>Cuestionario</a:t>
            </a:r>
          </a:p>
        </p:txBody>
      </p:sp>
      <p:sp>
        <p:nvSpPr>
          <p:cNvPr id="4" name="Subtítulo 3">
            <a:extLst>
              <a:ext uri="{FF2B5EF4-FFF2-40B4-BE49-F238E27FC236}">
                <a16:creationId xmlns:a16="http://schemas.microsoft.com/office/drawing/2014/main" id="{BDCF776A-786A-B258-1516-35C6315053DE}"/>
              </a:ext>
            </a:extLst>
          </p:cNvPr>
          <p:cNvSpPr>
            <a:spLocks noGrp="1"/>
          </p:cNvSpPr>
          <p:nvPr>
            <p:ph type="subTitle" idx="1"/>
          </p:nvPr>
        </p:nvSpPr>
        <p:spPr>
          <a:xfrm>
            <a:off x="1378323" y="1498015"/>
            <a:ext cx="5513294" cy="1870474"/>
          </a:xfrm>
        </p:spPr>
        <p:txBody>
          <a:bodyPr/>
          <a:lstStyle/>
          <a:p>
            <a:pPr marL="914400" algn="just">
              <a:buFont typeface="Wingdings" panose="05000000000000000000" pitchFamily="2" charset="2"/>
              <a:buChar char="Ø"/>
              <a:tabLst>
                <a:tab pos="2693670" algn="l"/>
              </a:tabLst>
            </a:pP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Se contemplo una charla espontanea en donde se discutieron varios temas dentro de los cuales fueron: </a:t>
            </a:r>
            <a:endParaRPr lang="es-C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Clr>
                <a:srgbClr val="404040"/>
              </a:buClr>
              <a:buSzPts val="1400"/>
              <a:buFont typeface="Calibri" panose="020F0502020204030204" pitchFamily="34" charset="0"/>
              <a:buAutoNum type="romanUcPeriod"/>
              <a:tabLst>
                <a:tab pos="2693670" algn="l"/>
              </a:tabLst>
            </a:pPr>
            <a:r>
              <a:rPr lang="es-CL" sz="1800" dirty="0">
                <a:solidFill>
                  <a:schemeClr val="tx1"/>
                </a:solidFill>
                <a:effectLst/>
                <a:uFill>
                  <a:solidFill>
                    <a:srgbClr val="FFFFFF"/>
                  </a:solidFill>
                </a:uFill>
                <a:latin typeface="Arial" panose="020B0604020202020204" pitchFamily="34" charset="0"/>
                <a:ea typeface="Calibri" panose="020F0502020204030204" pitchFamily="34" charset="0"/>
                <a:cs typeface="Times New Roman" panose="02020603050405020304" pitchFamily="18" charset="0"/>
              </a:rPr>
              <a:t>Tipo de juego </a:t>
            </a:r>
            <a:endParaRPr lang="es-CL" sz="1800" dirty="0">
              <a:solidFill>
                <a:schemeClr val="tx1"/>
              </a:solidFill>
              <a:effectLst/>
              <a:uFill>
                <a:solidFill>
                  <a:srgbClr val="FFFFFF"/>
                </a:solidFill>
              </a:u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Clr>
                <a:srgbClr val="404040"/>
              </a:buClr>
              <a:buSzPts val="1400"/>
              <a:buFont typeface="Calibri" panose="020F0502020204030204" pitchFamily="34" charset="0"/>
              <a:buAutoNum type="romanUcPeriod"/>
              <a:tabLst>
                <a:tab pos="2693670" algn="l"/>
              </a:tabLst>
            </a:pPr>
            <a:r>
              <a:rPr lang="es-CL" sz="1800" dirty="0">
                <a:solidFill>
                  <a:schemeClr val="tx1"/>
                </a:solidFill>
                <a:effectLst/>
                <a:uFill>
                  <a:solidFill>
                    <a:srgbClr val="FFFFFF"/>
                  </a:solidFill>
                </a:uFill>
                <a:latin typeface="Arial" panose="020B0604020202020204" pitchFamily="34" charset="0"/>
                <a:ea typeface="Calibri" panose="020F0502020204030204" pitchFamily="34" charset="0"/>
                <a:cs typeface="Times New Roman" panose="02020603050405020304" pitchFamily="18" charset="0"/>
              </a:rPr>
              <a:t>Historia del juego</a:t>
            </a:r>
            <a:endParaRPr lang="es-CL" sz="1800" dirty="0">
              <a:solidFill>
                <a:schemeClr val="tx1"/>
              </a:solidFill>
              <a:effectLst/>
              <a:uFill>
                <a:solidFill>
                  <a:srgbClr val="FFFFFF"/>
                </a:solidFill>
              </a:u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Clr>
                <a:srgbClr val="404040"/>
              </a:buClr>
              <a:buSzPts val="1400"/>
              <a:buFont typeface="Calibri" panose="020F0502020204030204" pitchFamily="34" charset="0"/>
              <a:buAutoNum type="romanUcPeriod"/>
              <a:tabLst>
                <a:tab pos="2693670" algn="l"/>
              </a:tabLst>
            </a:pPr>
            <a:r>
              <a:rPr lang="es-CL" sz="1800" dirty="0">
                <a:solidFill>
                  <a:schemeClr val="tx1"/>
                </a:solidFill>
                <a:effectLst/>
                <a:uFill>
                  <a:solidFill>
                    <a:srgbClr val="FFFFFF"/>
                  </a:solidFill>
                </a:uFill>
                <a:latin typeface="Arial" panose="020B0604020202020204" pitchFamily="34" charset="0"/>
                <a:ea typeface="Calibri" panose="020F0502020204030204" pitchFamily="34" charset="0"/>
                <a:cs typeface="Times New Roman" panose="02020603050405020304" pitchFamily="18" charset="0"/>
              </a:rPr>
              <a:t>Modalidad (2D o 3D)</a:t>
            </a:r>
            <a:endParaRPr lang="es-CL" sz="1800" dirty="0">
              <a:solidFill>
                <a:schemeClr val="tx1"/>
              </a:solidFill>
              <a:effectLst/>
              <a:uFill>
                <a:solidFill>
                  <a:srgbClr val="FFFFFF"/>
                </a:solidFill>
              </a:uFill>
              <a:latin typeface="Calibri" panose="020F0502020204030204" pitchFamily="34" charset="0"/>
              <a:ea typeface="Calibri" panose="020F0502020204030204" pitchFamily="34" charset="0"/>
              <a:cs typeface="Times New Roman" panose="02020603050405020304" pitchFamily="18" charset="0"/>
            </a:endParaRPr>
          </a:p>
          <a:p>
            <a:endParaRPr lang="es-CL" dirty="0"/>
          </a:p>
        </p:txBody>
      </p:sp>
      <p:pic>
        <p:nvPicPr>
          <p:cNvPr id="7" name="0 Imagen">
            <a:extLst>
              <a:ext uri="{FF2B5EF4-FFF2-40B4-BE49-F238E27FC236}">
                <a16:creationId xmlns:a16="http://schemas.microsoft.com/office/drawing/2014/main" id="{667AB17B-6D23-C2D7-0E36-5D28562353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spTree>
    <p:extLst>
      <p:ext uri="{BB962C8B-B14F-4D97-AF65-F5344CB8AC3E}">
        <p14:creationId xmlns:p14="http://schemas.microsoft.com/office/powerpoint/2010/main" val="321211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DA1E522-F11F-DDA2-D450-9ADE362895B1}"/>
              </a:ext>
            </a:extLst>
          </p:cNvPr>
          <p:cNvSpPr>
            <a:spLocks noGrp="1"/>
          </p:cNvSpPr>
          <p:nvPr>
            <p:ph type="title" idx="2"/>
          </p:nvPr>
        </p:nvSpPr>
        <p:spPr>
          <a:xfrm>
            <a:off x="-595032" y="149053"/>
            <a:ext cx="10334063" cy="841800"/>
          </a:xfrm>
        </p:spPr>
        <p:txBody>
          <a:bodyPr/>
          <a:lstStyle/>
          <a:p>
            <a:r>
              <a:rPr lang="es-CL" sz="4800" dirty="0"/>
              <a:t>Tormenta de ideas</a:t>
            </a:r>
          </a:p>
        </p:txBody>
      </p:sp>
      <p:sp>
        <p:nvSpPr>
          <p:cNvPr id="4" name="Subtítulo 3">
            <a:extLst>
              <a:ext uri="{FF2B5EF4-FFF2-40B4-BE49-F238E27FC236}">
                <a16:creationId xmlns:a16="http://schemas.microsoft.com/office/drawing/2014/main" id="{BDCF776A-786A-B258-1516-35C6315053DE}"/>
              </a:ext>
            </a:extLst>
          </p:cNvPr>
          <p:cNvSpPr>
            <a:spLocks noGrp="1"/>
          </p:cNvSpPr>
          <p:nvPr>
            <p:ph type="subTitle" idx="1"/>
          </p:nvPr>
        </p:nvSpPr>
        <p:spPr>
          <a:xfrm>
            <a:off x="1331991" y="1232520"/>
            <a:ext cx="6480017" cy="2214587"/>
          </a:xfrm>
        </p:spPr>
        <p:txBody>
          <a:bodyPr/>
          <a:lstStyle/>
          <a:p>
            <a:pPr marL="914400" algn="just">
              <a:buFont typeface="Wingdings" panose="05000000000000000000" pitchFamily="2" charset="2"/>
              <a:buChar char="Ø"/>
              <a:tabLst>
                <a:tab pos="2693670" algn="l"/>
              </a:tabLst>
            </a:pP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Se organizo una reunión en donde se propusieron varias ideas de las cuales las que más se destacaron son las siguientes:</a:t>
            </a:r>
            <a:endParaRPr lang="es-C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lphaLcPeriod"/>
              <a:tabLst>
                <a:tab pos="2693670" algn="l"/>
              </a:tabLst>
            </a:pP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La cantidad de personajes jugables: Que al menos sean 2 </a:t>
            </a:r>
            <a:endParaRPr lang="es-C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lphaLcPeriod"/>
              <a:tabLst>
                <a:tab pos="2693670" algn="l"/>
              </a:tabLst>
            </a:pP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La manera de jugar el juego: Que sea con teclado y ratón por temas de comodidad.</a:t>
            </a:r>
            <a:endParaRPr lang="es-C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lphaLcPeriod"/>
              <a:tabLst>
                <a:tab pos="2693670" algn="l"/>
              </a:tabLst>
            </a:pP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La cantidad de dificultades: Que al menos se consideren 3</a:t>
            </a:r>
            <a:endParaRPr lang="es-C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CL" dirty="0"/>
          </a:p>
        </p:txBody>
      </p:sp>
      <p:pic>
        <p:nvPicPr>
          <p:cNvPr id="7" name="0 Imagen">
            <a:extLst>
              <a:ext uri="{FF2B5EF4-FFF2-40B4-BE49-F238E27FC236}">
                <a16:creationId xmlns:a16="http://schemas.microsoft.com/office/drawing/2014/main" id="{F3AE758C-42CE-311D-5E8B-2C81F8F51C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spTree>
    <p:extLst>
      <p:ext uri="{BB962C8B-B14F-4D97-AF65-F5344CB8AC3E}">
        <p14:creationId xmlns:p14="http://schemas.microsoft.com/office/powerpoint/2010/main" val="63469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DA1E522-F11F-DDA2-D450-9ADE362895B1}"/>
              </a:ext>
            </a:extLst>
          </p:cNvPr>
          <p:cNvSpPr>
            <a:spLocks noGrp="1"/>
          </p:cNvSpPr>
          <p:nvPr>
            <p:ph type="title" idx="2"/>
          </p:nvPr>
        </p:nvSpPr>
        <p:spPr>
          <a:xfrm>
            <a:off x="-595032" y="149053"/>
            <a:ext cx="10334063" cy="841800"/>
          </a:xfrm>
        </p:spPr>
        <p:txBody>
          <a:bodyPr/>
          <a:lstStyle/>
          <a:p>
            <a:r>
              <a:rPr lang="es-CL" sz="4800" dirty="0"/>
              <a:t>Estudio de mercado</a:t>
            </a:r>
          </a:p>
        </p:txBody>
      </p:sp>
      <p:sp>
        <p:nvSpPr>
          <p:cNvPr id="4" name="Subtítulo 3">
            <a:extLst>
              <a:ext uri="{FF2B5EF4-FFF2-40B4-BE49-F238E27FC236}">
                <a16:creationId xmlns:a16="http://schemas.microsoft.com/office/drawing/2014/main" id="{BDCF776A-786A-B258-1516-35C6315053DE}"/>
              </a:ext>
            </a:extLst>
          </p:cNvPr>
          <p:cNvSpPr>
            <a:spLocks noGrp="1"/>
          </p:cNvSpPr>
          <p:nvPr>
            <p:ph type="subTitle" idx="1"/>
          </p:nvPr>
        </p:nvSpPr>
        <p:spPr>
          <a:xfrm>
            <a:off x="1331991" y="1232520"/>
            <a:ext cx="6480017" cy="2214587"/>
          </a:xfrm>
        </p:spPr>
        <p:txBody>
          <a:bodyPr/>
          <a:lstStyle/>
          <a:p>
            <a:pPr marL="914400" algn="just">
              <a:buFont typeface="Wingdings" panose="05000000000000000000" pitchFamily="2" charset="2"/>
              <a:buChar char="Ø"/>
              <a:tabLst>
                <a:tab pos="2693670" algn="l"/>
              </a:tabLst>
            </a:pP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Se estudio una variedad de videojuegos, entre los cuales se fueron tomando diversas ideas tales como, que hace disfrutable a esos juegos, que hace que un roguelike funcione como tal y como poder hacer un juego que se diferencie del resto.</a:t>
            </a:r>
            <a:endParaRPr lang="es-C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CL" dirty="0"/>
          </a:p>
        </p:txBody>
      </p:sp>
      <p:pic>
        <p:nvPicPr>
          <p:cNvPr id="7" name="0 Imagen">
            <a:extLst>
              <a:ext uri="{FF2B5EF4-FFF2-40B4-BE49-F238E27FC236}">
                <a16:creationId xmlns:a16="http://schemas.microsoft.com/office/drawing/2014/main" id="{F1CB6BB0-6040-1F44-B736-BCD07C8974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spTree>
    <p:extLst>
      <p:ext uri="{BB962C8B-B14F-4D97-AF65-F5344CB8AC3E}">
        <p14:creationId xmlns:p14="http://schemas.microsoft.com/office/powerpoint/2010/main" val="3312947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20;p47">
            <a:extLst>
              <a:ext uri="{FF2B5EF4-FFF2-40B4-BE49-F238E27FC236}">
                <a16:creationId xmlns:a16="http://schemas.microsoft.com/office/drawing/2014/main" id="{7D879C15-494A-AB4B-4814-3984A08EC1AE}"/>
              </a:ext>
            </a:extLst>
          </p:cNvPr>
          <p:cNvSpPr txBox="1">
            <a:spLocks noGrp="1"/>
          </p:cNvSpPr>
          <p:nvPr>
            <p:ph type="title"/>
          </p:nvPr>
        </p:nvSpPr>
        <p:spPr>
          <a:xfrm>
            <a:off x="720000" y="1200150"/>
            <a:ext cx="7704000" cy="2743200"/>
          </a:xfrm>
          <a:prstGeom prst="rect">
            <a:avLst/>
          </a:prstGeom>
        </p:spPr>
        <p:txBody>
          <a:bodyPr spcFirstLastPara="1" wrap="square" lIns="0" tIns="91425" rIns="0" bIns="0" anchor="ctr" anchorCtr="0">
            <a:noAutofit/>
          </a:bodyPr>
          <a:lstStyle/>
          <a:p>
            <a:pPr marL="0" lvl="0" indent="0" algn="ctr" rtl="0">
              <a:spcBef>
                <a:spcPts val="0"/>
              </a:spcBef>
              <a:spcAft>
                <a:spcPts val="0"/>
              </a:spcAft>
              <a:buNone/>
            </a:pPr>
            <a:r>
              <a:rPr lang="es-CL" sz="2800" dirty="0">
                <a:solidFill>
                  <a:schemeClr val="tx1"/>
                </a:solidFill>
              </a:rPr>
              <a:t>Recopilación de historias de usuarios</a:t>
            </a:r>
            <a:endParaRPr sz="2800" dirty="0">
              <a:solidFill>
                <a:schemeClr val="tx1"/>
              </a:solidFill>
            </a:endParaRPr>
          </a:p>
        </p:txBody>
      </p:sp>
      <p:pic>
        <p:nvPicPr>
          <p:cNvPr id="6" name="0 Imagen">
            <a:extLst>
              <a:ext uri="{FF2B5EF4-FFF2-40B4-BE49-F238E27FC236}">
                <a16:creationId xmlns:a16="http://schemas.microsoft.com/office/drawing/2014/main" id="{2C777BD4-2AE8-F960-CC69-169C627306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6928" y="107834"/>
            <a:ext cx="2047072" cy="273320"/>
          </a:xfrm>
          <a:prstGeom prst="rect">
            <a:avLst/>
          </a:prstGeom>
        </p:spPr>
      </p:pic>
    </p:spTree>
    <p:extLst>
      <p:ext uri="{BB962C8B-B14F-4D97-AF65-F5344CB8AC3E}">
        <p14:creationId xmlns:p14="http://schemas.microsoft.com/office/powerpoint/2010/main" val="3127043479"/>
      </p:ext>
    </p:extLst>
  </p:cSld>
  <p:clrMapOvr>
    <a:masterClrMapping/>
  </p:clrMapOvr>
</p:sld>
</file>

<file path=ppt/theme/theme1.xml><?xml version="1.0" encoding="utf-8"?>
<a:theme xmlns:a="http://schemas.openxmlformats.org/drawingml/2006/main" name="Back to the 80s for Marketing by Slidesgo">
  <a:themeElements>
    <a:clrScheme name="Simple Light">
      <a:dk1>
        <a:srgbClr val="391A5C"/>
      </a:dk1>
      <a:lt1>
        <a:srgbClr val="F8F7FA"/>
      </a:lt1>
      <a:dk2>
        <a:srgbClr val="F095B6"/>
      </a:dk2>
      <a:lt2>
        <a:srgbClr val="F31284"/>
      </a:lt2>
      <a:accent1>
        <a:srgbClr val="FFFFFF"/>
      </a:accent1>
      <a:accent2>
        <a:srgbClr val="FFFFFF"/>
      </a:accent2>
      <a:accent3>
        <a:srgbClr val="FFFFFF"/>
      </a:accent3>
      <a:accent4>
        <a:srgbClr val="FFFFFF"/>
      </a:accent4>
      <a:accent5>
        <a:srgbClr val="FFFFFF"/>
      </a:accent5>
      <a:accent6>
        <a:srgbClr val="FFFFFF"/>
      </a:accent6>
      <a:hlink>
        <a:srgbClr val="49207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594</TotalTime>
  <Words>753</Words>
  <Application>Microsoft Office PowerPoint</Application>
  <PresentationFormat>Presentación en pantalla (16:9)</PresentationFormat>
  <Paragraphs>84</Paragraphs>
  <Slides>25</Slides>
  <Notes>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25</vt:i4>
      </vt:variant>
    </vt:vector>
  </HeadingPairs>
  <TitlesOfParts>
    <vt:vector size="33" baseType="lpstr">
      <vt:lpstr>Russo One</vt:lpstr>
      <vt:lpstr>Calibri</vt:lpstr>
      <vt:lpstr>Arial</vt:lpstr>
      <vt:lpstr>Charmonman</vt:lpstr>
      <vt:lpstr>Whitney</vt:lpstr>
      <vt:lpstr>Didact Gothic</vt:lpstr>
      <vt:lpstr>Wingdings</vt:lpstr>
      <vt:lpstr>Back to the 80s for Marketing by Slidesgo</vt:lpstr>
      <vt:lpstr>PROYECTO VIDEO JUEGO </vt:lpstr>
      <vt:lpstr>Introducción </vt:lpstr>
      <vt:lpstr>Definición del proyecto</vt:lpstr>
      <vt:lpstr>Historias de usuarios (herramientas utilizadas)</vt:lpstr>
      <vt:lpstr>Prototipo</vt:lpstr>
      <vt:lpstr>Cuestionario</vt:lpstr>
      <vt:lpstr>Tormenta de ideas</vt:lpstr>
      <vt:lpstr>Estudio de mercado</vt:lpstr>
      <vt:lpstr>Recopilación de historias de usuarios</vt:lpstr>
      <vt:lpstr>Presentación de PowerPoint</vt:lpstr>
      <vt:lpstr>Definición de los Sprints (Proyect)</vt:lpstr>
      <vt:lpstr>Presentación de PowerPoint</vt:lpstr>
      <vt:lpstr>Paradigma 4 + 1</vt:lpstr>
      <vt:lpstr>Vista lógica (Diagrama de clase y secuencia) (clase)</vt:lpstr>
      <vt:lpstr>Secuencia</vt:lpstr>
      <vt:lpstr>  Vista física (Diagrama de despliegue)</vt:lpstr>
      <vt:lpstr>Vista de proceso (Diagrama de actividades) </vt:lpstr>
      <vt:lpstr>Vista de desarrollo (Diagrama de componentes) </vt:lpstr>
      <vt:lpstr>Vista de escenarios (Casos de uso)</vt:lpstr>
      <vt:lpstr>Interfaz de usuario</vt:lpstr>
      <vt:lpstr>Mock up hud in-game</vt:lpstr>
      <vt:lpstr>Mock up  Menú principal</vt:lpstr>
      <vt:lpstr>Mock up  Menú pausa</vt:lpstr>
      <vt:lpstr>Conclusión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Prototipo de rol</dc:title>
  <dc:creator>Nicolas</dc:creator>
  <cp:lastModifiedBy>nicolas matias</cp:lastModifiedBy>
  <cp:revision>20</cp:revision>
  <dcterms:modified xsi:type="dcterms:W3CDTF">2022-09-13T05:17:04Z</dcterms:modified>
</cp:coreProperties>
</file>