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78" autoAdjust="0"/>
  </p:normalViewPr>
  <p:slideViewPr>
    <p:cSldViewPr snapToGrid="0">
      <p:cViewPr varScale="1">
        <p:scale>
          <a:sx n="89" d="100"/>
          <a:sy n="89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C8338D0C-4F10-4573-923B-82248295E96B}"/>
    <pc:docChg chg="custSel modSld">
      <pc:chgData name="Kelley, Todd W" userId="d27d4cb4-89b9-4445-97de-d6d70d6b1c5d" providerId="ADAL" clId="{C8338D0C-4F10-4573-923B-82248295E96B}" dt="2021-12-07T21:49:11.850" v="368" actId="1076"/>
      <pc:docMkLst>
        <pc:docMk/>
      </pc:docMkLst>
      <pc:sldChg chg="modSp mod">
        <pc:chgData name="Kelley, Todd W" userId="d27d4cb4-89b9-4445-97de-d6d70d6b1c5d" providerId="ADAL" clId="{C8338D0C-4F10-4573-923B-82248295E96B}" dt="2021-12-07T21:35:16.864" v="1" actId="1076"/>
        <pc:sldMkLst>
          <pc:docMk/>
          <pc:sldMk cId="1154527035" sldId="257"/>
        </pc:sldMkLst>
        <pc:spChg chg="mod">
          <ac:chgData name="Kelley, Todd W" userId="d27d4cb4-89b9-4445-97de-d6d70d6b1c5d" providerId="ADAL" clId="{C8338D0C-4F10-4573-923B-82248295E96B}" dt="2021-12-07T21:35:16.864" v="1" actId="1076"/>
          <ac:spMkLst>
            <pc:docMk/>
            <pc:sldMk cId="1154527035" sldId="257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8338D0C-4F10-4573-923B-82248295E96B}" dt="2021-12-07T21:36:31.119" v="3" actId="33524"/>
        <pc:sldMkLst>
          <pc:docMk/>
          <pc:sldMk cId="1563316176" sldId="260"/>
        </pc:sldMkLst>
        <pc:spChg chg="mod">
          <ac:chgData name="Kelley, Todd W" userId="d27d4cb4-89b9-4445-97de-d6d70d6b1c5d" providerId="ADAL" clId="{C8338D0C-4F10-4573-923B-82248295E96B}" dt="2021-12-07T21:36:31.119" v="3" actId="33524"/>
          <ac:spMkLst>
            <pc:docMk/>
            <pc:sldMk cId="1563316176" sldId="260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8338D0C-4F10-4573-923B-82248295E96B}" dt="2021-12-07T21:37:28.075" v="25" actId="20577"/>
        <pc:sldMkLst>
          <pc:docMk/>
          <pc:sldMk cId="1138173629" sldId="261"/>
        </pc:sldMkLst>
        <pc:spChg chg="mod">
          <ac:chgData name="Kelley, Todd W" userId="d27d4cb4-89b9-4445-97de-d6d70d6b1c5d" providerId="ADAL" clId="{C8338D0C-4F10-4573-923B-82248295E96B}" dt="2021-12-07T21:37:28.075" v="25" actId="20577"/>
          <ac:spMkLst>
            <pc:docMk/>
            <pc:sldMk cId="1138173629" sldId="261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8338D0C-4F10-4573-923B-82248295E96B}" dt="2021-12-07T21:38:38.924" v="105" actId="20577"/>
        <pc:sldMkLst>
          <pc:docMk/>
          <pc:sldMk cId="424911729" sldId="262"/>
        </pc:sldMkLst>
        <pc:spChg chg="mod">
          <ac:chgData name="Kelley, Todd W" userId="d27d4cb4-89b9-4445-97de-d6d70d6b1c5d" providerId="ADAL" clId="{C8338D0C-4F10-4573-923B-82248295E96B}" dt="2021-12-07T21:38:38.924" v="105" actId="20577"/>
          <ac:spMkLst>
            <pc:docMk/>
            <pc:sldMk cId="424911729" sldId="262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8338D0C-4F10-4573-923B-82248295E96B}" dt="2021-12-07T21:42:19.104" v="236" actId="20577"/>
        <pc:sldMkLst>
          <pc:docMk/>
          <pc:sldMk cId="818658167" sldId="263"/>
        </pc:sldMkLst>
        <pc:spChg chg="mod">
          <ac:chgData name="Kelley, Todd W" userId="d27d4cb4-89b9-4445-97de-d6d70d6b1c5d" providerId="ADAL" clId="{C8338D0C-4F10-4573-923B-82248295E96B}" dt="2021-12-07T21:42:19.104" v="236" actId="20577"/>
          <ac:spMkLst>
            <pc:docMk/>
            <pc:sldMk cId="818658167" sldId="263"/>
            <ac:spMk id="3" creationId="{00000000-0000-0000-0000-000000000000}"/>
          </ac:spMkLst>
        </pc:spChg>
        <pc:picChg chg="mod">
          <ac:chgData name="Kelley, Todd W" userId="d27d4cb4-89b9-4445-97de-d6d70d6b1c5d" providerId="ADAL" clId="{C8338D0C-4F10-4573-923B-82248295E96B}" dt="2021-12-07T21:39:28.703" v="109" actId="1076"/>
          <ac:picMkLst>
            <pc:docMk/>
            <pc:sldMk cId="818658167" sldId="263"/>
            <ac:picMk id="4" creationId="{00000000-0000-0000-0000-000000000000}"/>
          </ac:picMkLst>
        </pc:picChg>
      </pc:sldChg>
      <pc:sldChg chg="modSp mod">
        <pc:chgData name="Kelley, Todd W" userId="d27d4cb4-89b9-4445-97de-d6d70d6b1c5d" providerId="ADAL" clId="{C8338D0C-4F10-4573-923B-82248295E96B}" dt="2021-12-07T21:40:12.558" v="111" actId="403"/>
        <pc:sldMkLst>
          <pc:docMk/>
          <pc:sldMk cId="1031224862" sldId="266"/>
        </pc:sldMkLst>
        <pc:spChg chg="mod">
          <ac:chgData name="Kelley, Todd W" userId="d27d4cb4-89b9-4445-97de-d6d70d6b1c5d" providerId="ADAL" clId="{C8338D0C-4F10-4573-923B-82248295E96B}" dt="2021-12-07T21:40:12.558" v="111" actId="403"/>
          <ac:spMkLst>
            <pc:docMk/>
            <pc:sldMk cId="1031224862" sldId="266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8338D0C-4F10-4573-923B-82248295E96B}" dt="2021-12-07T21:49:11.850" v="368" actId="1076"/>
        <pc:sldMkLst>
          <pc:docMk/>
          <pc:sldMk cId="2649103162" sldId="267"/>
        </pc:sldMkLst>
        <pc:spChg chg="mod">
          <ac:chgData name="Kelley, Todd W" userId="d27d4cb4-89b9-4445-97de-d6d70d6b1c5d" providerId="ADAL" clId="{C8338D0C-4F10-4573-923B-82248295E96B}" dt="2021-12-07T21:49:00.446" v="366" actId="20577"/>
          <ac:spMkLst>
            <pc:docMk/>
            <pc:sldMk cId="2649103162" sldId="267"/>
            <ac:spMk id="3" creationId="{00000000-0000-0000-0000-000000000000}"/>
          </ac:spMkLst>
        </pc:spChg>
        <pc:picChg chg="mod">
          <ac:chgData name="Kelley, Todd W" userId="d27d4cb4-89b9-4445-97de-d6d70d6b1c5d" providerId="ADAL" clId="{C8338D0C-4F10-4573-923B-82248295E96B}" dt="2021-12-07T21:49:05.225" v="367" actId="1076"/>
          <ac:picMkLst>
            <pc:docMk/>
            <pc:sldMk cId="2649103162" sldId="267"/>
            <ac:picMk id="4" creationId="{00000000-0000-0000-0000-000000000000}"/>
          </ac:picMkLst>
        </pc:picChg>
        <pc:picChg chg="mod">
          <ac:chgData name="Kelley, Todd W" userId="d27d4cb4-89b9-4445-97de-d6d70d6b1c5d" providerId="ADAL" clId="{C8338D0C-4F10-4573-923B-82248295E96B}" dt="2021-12-07T21:49:11.850" v="368" actId="1076"/>
          <ac:picMkLst>
            <pc:docMk/>
            <pc:sldMk cId="2649103162" sldId="267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D6835-A743-43B8-9391-58B0CB2594F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59990-2BE2-49CE-921C-A0539FA0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24 Arduino Uno</a:t>
            </a:r>
          </a:p>
          <a:p>
            <a:r>
              <a:rPr lang="en-US">
                <a:cs typeface="Calibri"/>
              </a:rPr>
              <a:t>24 USB cable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59990-2BE2-49CE-921C-A0539FA06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0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void in front of set up means we don’t have to give the function any data to make it work.  Functions are defined by the 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59990-2BE2-49CE-921C-A0539FA064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8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59990-2BE2-49CE-921C-A0539FA064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5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254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629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86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69788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058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01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68991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57819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1571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64856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3415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41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8567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22154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22612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27044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44877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2582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70506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18163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009919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0246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B2526AF2-C1DF-49A4-9198-BBF2F850719D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48457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600-DF11-4865-95DF-32BF4B17715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6AF2-C1DF-49A4-9198-BBF2F850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14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007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01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40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63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837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739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m/ProductDetail/Microchip-Technology-Atmel/ATMEGA328P-PU?qs=K8BHR703ZXguOQv3sKbWcg%3D%3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Workshop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These workshop are based on the book Exploring Arduino by Jeremey Blum. $15.75 on Amazon.  </a:t>
            </a:r>
          </a:p>
        </p:txBody>
      </p:sp>
    </p:spTree>
    <p:extLst>
      <p:ext uri="{BB962C8B-B14F-4D97-AF65-F5344CB8AC3E}">
        <p14:creationId xmlns:p14="http://schemas.microsoft.com/office/powerpoint/2010/main" val="2824557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3939" cy="1803099"/>
          </a:xfrm>
        </p:spPr>
        <p:txBody>
          <a:bodyPr/>
          <a:lstStyle/>
          <a:p>
            <a:r>
              <a:rPr lang="en-US" dirty="0"/>
              <a:t>Plug in your Arduino with the USB cable.</a:t>
            </a:r>
          </a:p>
          <a:p>
            <a:r>
              <a:rPr lang="en-US" dirty="0"/>
              <a:t>Select Tools -&gt; </a:t>
            </a:r>
            <a:r>
              <a:rPr lang="en-US" dirty="0" err="1"/>
              <a:t>Board:”Current</a:t>
            </a:r>
            <a:r>
              <a:rPr lang="en-US" dirty="0"/>
              <a:t> board” -&gt; Arduino/</a:t>
            </a:r>
            <a:r>
              <a:rPr lang="en-US" dirty="0" err="1"/>
              <a:t>Genuino</a:t>
            </a:r>
            <a:r>
              <a:rPr lang="en-US" dirty="0"/>
              <a:t> Uno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040" y="2781701"/>
            <a:ext cx="6362841" cy="35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8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22558" cy="4351338"/>
          </a:xfrm>
        </p:spPr>
        <p:txBody>
          <a:bodyPr anchor="t"/>
          <a:lstStyle/>
          <a:p>
            <a:r>
              <a:rPr lang="en-US" sz="2000" dirty="0"/>
              <a:t>Select – Tools -&gt; </a:t>
            </a:r>
            <a:r>
              <a:rPr lang="en-US" sz="2000" dirty="0" err="1"/>
              <a:t>Port:”Current</a:t>
            </a:r>
            <a:r>
              <a:rPr lang="en-US" sz="2000" dirty="0"/>
              <a:t> port” -&gt; Com port your Arduino was assigned by the computer. Mine was on Com 7.</a:t>
            </a:r>
          </a:p>
          <a:p>
            <a:r>
              <a:rPr lang="en-US" sz="2000" dirty="0"/>
              <a:t>Let me know if you can’t connect.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2" y="1690688"/>
            <a:ext cx="6535453" cy="33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2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468139"/>
            <a:ext cx="10747788" cy="2318347"/>
          </a:xfrm>
        </p:spPr>
        <p:txBody>
          <a:bodyPr/>
          <a:lstStyle/>
          <a:p>
            <a:r>
              <a:rPr lang="en-US" dirty="0"/>
              <a:t>Click the “Upload” Right arrow to send your code into the ATMEGA328.</a:t>
            </a:r>
          </a:p>
          <a:p>
            <a:r>
              <a:rPr lang="en-US" dirty="0"/>
              <a:t>The terminal window should show done uploading. </a:t>
            </a:r>
          </a:p>
          <a:p>
            <a:r>
              <a:rPr lang="en-US" dirty="0"/>
              <a:t>Change the delay time and upload again.</a:t>
            </a:r>
          </a:p>
          <a:p>
            <a:r>
              <a:rPr lang="en-US" dirty="0"/>
              <a:t>How fast can you blink the LED until it looks like it’s always 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Some experts will tell you that the human eye can see </a:t>
            </a: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between 30 and 60 frames per second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 Some maintain that it's not really possible for the human eye to perceive more than 60 frames per second.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56" y="3646636"/>
            <a:ext cx="6666297" cy="2039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956" y="5686596"/>
            <a:ext cx="8255217" cy="83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0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16" y="3702394"/>
            <a:ext cx="3600450" cy="2700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17" y="1879414"/>
            <a:ext cx="7984524" cy="4351338"/>
          </a:xfrm>
        </p:spPr>
        <p:txBody>
          <a:bodyPr anchor="t"/>
          <a:lstStyle/>
          <a:p>
            <a:r>
              <a:rPr lang="en-US" dirty="0"/>
              <a:t>The Arduino is an entry level Micro-controller</a:t>
            </a:r>
          </a:p>
          <a:p>
            <a:r>
              <a:rPr lang="en-US" dirty="0"/>
              <a:t>The IC (Integrated Circuit)chip is the microcontroller.</a:t>
            </a:r>
          </a:p>
          <a:p>
            <a:r>
              <a:rPr lang="en-US" dirty="0"/>
              <a:t>It sits on a development board so you can easily attach sensors and other devices to it.</a:t>
            </a:r>
          </a:p>
          <a:p>
            <a:r>
              <a:rPr lang="en-US" dirty="0"/>
              <a:t> Chips come in different packages.</a:t>
            </a:r>
          </a:p>
          <a:p>
            <a:r>
              <a:rPr lang="en-US" dirty="0"/>
              <a:t>We will use the Arduino Uno R3 with the 28 pin DIP (Dual Inline Package) package.</a:t>
            </a:r>
          </a:p>
          <a:p>
            <a:r>
              <a:rPr lang="en-US" dirty="0"/>
              <a:t>The chip is actually called the Atmel ATMEGA 328P-PU. Data Sheet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54" y="812159"/>
            <a:ext cx="2755298" cy="27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Micro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72632" cy="4351338"/>
          </a:xfrm>
        </p:spPr>
        <p:txBody>
          <a:bodyPr/>
          <a:lstStyle/>
          <a:p>
            <a:r>
              <a:rPr lang="en-US" dirty="0"/>
              <a:t>Other microcontrollers you will see during your EE education are</a:t>
            </a:r>
          </a:p>
          <a:p>
            <a:pPr lvl="1"/>
            <a:r>
              <a:rPr lang="en-US" dirty="0"/>
              <a:t>Texas instruments MSP-430/432. </a:t>
            </a:r>
          </a:p>
          <a:p>
            <a:pPr lvl="1"/>
            <a:r>
              <a:rPr lang="en-US" dirty="0" err="1"/>
              <a:t>MicroChip</a:t>
            </a:r>
            <a:r>
              <a:rPr lang="en-US" dirty="0"/>
              <a:t> PIC16</a:t>
            </a:r>
          </a:p>
          <a:p>
            <a:pPr lvl="1"/>
            <a:endParaRPr lang="en-US" dirty="0"/>
          </a:p>
          <a:p>
            <a:r>
              <a:rPr lang="en-US" dirty="0"/>
              <a:t>All chips have different models to accommodate what your design needs are.</a:t>
            </a:r>
          </a:p>
          <a:p>
            <a:pPr lvl="1"/>
            <a:r>
              <a:rPr lang="en-US" dirty="0"/>
              <a:t>Number of input/output pins, package ( Size ), processor speed? </a:t>
            </a:r>
          </a:p>
          <a:p>
            <a:pPr lvl="1"/>
            <a:r>
              <a:rPr lang="en-US" dirty="0"/>
              <a:t>Built in </a:t>
            </a:r>
            <a:r>
              <a:rPr lang="en-US" dirty="0" err="1"/>
              <a:t>Wifi</a:t>
            </a:r>
            <a:r>
              <a:rPr lang="en-US" dirty="0"/>
              <a:t> or Bluetooth needed?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161" y="3880021"/>
            <a:ext cx="2428970" cy="2426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161" y="1395853"/>
            <a:ext cx="2882530" cy="1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3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 already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the Arduino Uno R3 microcontroller and a USB cable for this first workshop.</a:t>
            </a:r>
          </a:p>
          <a:p>
            <a:r>
              <a:rPr lang="en-US" dirty="0"/>
              <a:t>You will need to download the Arduino programming software also. Go to </a:t>
            </a:r>
            <a:r>
              <a:rPr lang="en-US" dirty="0">
                <a:hlinkClick r:id="rId2"/>
              </a:rPr>
              <a:t>https://www.arduino.cc/en/software</a:t>
            </a:r>
            <a:r>
              <a:rPr lang="en-US" dirty="0"/>
              <a:t> and download the Win7 or newer version and install it.</a:t>
            </a:r>
          </a:p>
          <a:p>
            <a:r>
              <a:rPr lang="en-US" dirty="0"/>
              <a:t>Open the Arduino Program.</a:t>
            </a:r>
          </a:p>
        </p:txBody>
      </p:sp>
    </p:spTree>
    <p:extLst>
      <p:ext uri="{BB962C8B-B14F-4D97-AF65-F5344CB8AC3E}">
        <p14:creationId xmlns:p14="http://schemas.microsoft.com/office/powerpoint/2010/main" val="35034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215581" cy="4351338"/>
          </a:xfrm>
        </p:spPr>
        <p:txBody>
          <a:bodyPr anchor="t"/>
          <a:lstStyle/>
          <a:p>
            <a:r>
              <a:rPr lang="en-US" dirty="0"/>
              <a:t>Let’s load a program to blink the on-board LED.</a:t>
            </a:r>
          </a:p>
          <a:p>
            <a:r>
              <a:rPr lang="en-US" dirty="0"/>
              <a:t>File-&gt; Examples -&gt; 01.Basics -&gt; Blink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846" y="1409853"/>
            <a:ext cx="59340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1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9611" cy="4351338"/>
          </a:xfrm>
        </p:spPr>
        <p:txBody>
          <a:bodyPr anchor="t">
            <a:normAutofit/>
          </a:bodyPr>
          <a:lstStyle/>
          <a:p>
            <a:r>
              <a:rPr lang="en-US" dirty="0"/>
              <a:t>The header “ Comments”  at the top of the program explains that pin 13 of the ATMEGA328 has a LED attached to it on the development board (The Uno).</a:t>
            </a:r>
          </a:p>
          <a:p>
            <a:r>
              <a:rPr lang="en-US" dirty="0"/>
              <a:t>Notice the text is in between /* and */. This lets you use comments just like in the C programming language. Always write comments so you can remember what does what. It can get very complicated!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11" y="622467"/>
            <a:ext cx="6402755" cy="48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7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6863"/>
          </a:xfrm>
        </p:spPr>
        <p:txBody>
          <a:bodyPr/>
          <a:lstStyle/>
          <a:p>
            <a:r>
              <a:rPr lang="en-US" dirty="0"/>
              <a:t>The setup function always goes first.</a:t>
            </a:r>
          </a:p>
          <a:p>
            <a:r>
              <a:rPr lang="en-US" dirty="0"/>
              <a:t>The void before the setup just means this function does not return any values</a:t>
            </a:r>
          </a:p>
          <a:p>
            <a:r>
              <a:rPr lang="en-US" dirty="0"/>
              <a:t>The keyword </a:t>
            </a:r>
            <a:r>
              <a:rPr lang="en-US" dirty="0" err="1"/>
              <a:t>pinMode</a:t>
            </a:r>
            <a:r>
              <a:rPr lang="en-US" dirty="0"/>
              <a:t> let you set the pin to an output or and input.</a:t>
            </a:r>
          </a:p>
          <a:p>
            <a:r>
              <a:rPr lang="en-US" dirty="0"/>
              <a:t>LED_BUILTIN is defined already as pin 13. You could also just write 13 here.</a:t>
            </a:r>
          </a:p>
          <a:p>
            <a:r>
              <a:rPr lang="en-US" dirty="0"/>
              <a:t>Enter this into the program.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615" y="4662488"/>
            <a:ext cx="71056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9096542" cy="4272496"/>
          </a:xfrm>
        </p:spPr>
        <p:txBody>
          <a:bodyPr anchor="t"/>
          <a:lstStyle/>
          <a:p>
            <a:r>
              <a:rPr lang="en-US" dirty="0"/>
              <a:t>The loop function must be present.</a:t>
            </a:r>
          </a:p>
          <a:p>
            <a:r>
              <a:rPr lang="en-US" dirty="0"/>
              <a:t>It loops. </a:t>
            </a:r>
          </a:p>
          <a:p>
            <a:r>
              <a:rPr lang="en-US" dirty="0"/>
              <a:t> Enter this into your program.</a:t>
            </a:r>
          </a:p>
          <a:p>
            <a:r>
              <a:rPr lang="en-US" dirty="0"/>
              <a:t>Delay(3000) will delay the program 3000ms or 3 seconds. This blinks the LED off and on every 3 seconds.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8" y="3324113"/>
            <a:ext cx="10584102" cy="232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5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checking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10290000" cy="1535380"/>
          </a:xfrm>
        </p:spPr>
        <p:txBody>
          <a:bodyPr/>
          <a:lstStyle/>
          <a:p>
            <a:r>
              <a:rPr lang="en-US" dirty="0"/>
              <a:t>Click the check to verify your code is correct.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06" y="3072013"/>
            <a:ext cx="80772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23445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8D190F-10E7-4A8D-B6F7-73302123A7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3C4033-5D45-440B-9276-F18773D9BD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524976-9245-4C92-9606-31A19B483C2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2</Template>
  <TotalTime>303</TotalTime>
  <Words>609</Words>
  <Application>Microsoft Office PowerPoint</Application>
  <PresentationFormat>Widescreen</PresentationFormat>
  <Paragraphs>59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Bebas Neue</vt:lpstr>
      <vt:lpstr>Calibri</vt:lpstr>
      <vt:lpstr>Josefin Slab Thin</vt:lpstr>
      <vt:lpstr>Lato</vt:lpstr>
      <vt:lpstr>Montserrat</vt:lpstr>
      <vt:lpstr>Raleway</vt:lpstr>
      <vt:lpstr>Roboto</vt:lpstr>
      <vt:lpstr>Source Sans Pro</vt:lpstr>
      <vt:lpstr>Electronic Circuit Style CV by Slidesgo</vt:lpstr>
      <vt:lpstr>Arduino Workshop #1</vt:lpstr>
      <vt:lpstr>What is an Arduino</vt:lpstr>
      <vt:lpstr>Other Micro Controllers</vt:lpstr>
      <vt:lpstr>Let’s get started already</vt:lpstr>
      <vt:lpstr>Examples</vt:lpstr>
      <vt:lpstr>Header</vt:lpstr>
      <vt:lpstr>Set up</vt:lpstr>
      <vt:lpstr>Loop</vt:lpstr>
      <vt:lpstr>Error checking your code</vt:lpstr>
      <vt:lpstr>Connect</vt:lpstr>
      <vt:lpstr>Com Port</vt:lpstr>
      <vt:lpstr>Final step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#1</dc:title>
  <dc:creator>Kelley, Todd W</dc:creator>
  <cp:lastModifiedBy>Kelley, Todd W</cp:lastModifiedBy>
  <cp:revision>24</cp:revision>
  <dcterms:created xsi:type="dcterms:W3CDTF">2021-08-13T13:52:57Z</dcterms:created>
  <dcterms:modified xsi:type="dcterms:W3CDTF">2021-12-07T21:49:15Z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