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Josefin Slab Thin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8F6F72-7507-45F9-9204-9C651D188744}">
  <a:tblStyle styleId="{678F6F72-7507-45F9-9204-9C651D188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SourceSansPro-regular.fntdata"/><Relationship Id="rId18" Type="http://schemas.openxmlformats.org/officeDocument/2006/relationships/slide" Target="slides/slide12.xml"/><Relationship Id="rId42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34" Type="http://schemas.openxmlformats.org/officeDocument/2006/relationships/font" Target="fonts/Montserrat-regular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SourceSansPro-bold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JosefinSlabThin-italic.fntdata"/><Relationship Id="rId37" Type="http://schemas.openxmlformats.org/officeDocument/2006/relationships/font" Target="fonts/Montserrat-boldItalic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Montserrat-italic.fntdata"/><Relationship Id="rId31" Type="http://schemas.openxmlformats.org/officeDocument/2006/relationships/font" Target="fonts/JosefinSlabThin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2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JosefinSlabThin-regular.fntdata"/><Relationship Id="rId35" Type="http://schemas.openxmlformats.org/officeDocument/2006/relationships/font" Target="fonts/Montserrat-bold.fntdata"/><Relationship Id="rId14" Type="http://schemas.openxmlformats.org/officeDocument/2006/relationships/slide" Target="slides/slide8.xml"/><Relationship Id="rId43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JosefinSlabThin-bold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BebasNeue-regular.fntdata"/><Relationship Id="rId20" Type="http://schemas.openxmlformats.org/officeDocument/2006/relationships/slide" Target="slides/slide14.xml"/><Relationship Id="rId41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pushbuttons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Small DC 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24 - 16x24 character LCD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48 - 4.7 ㏀ resistor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48 - 10 </a:t>
            </a:r>
            <a:r>
              <a:rPr lang="en">
                <a:solidFill>
                  <a:schemeClr val="dk1"/>
                </a:solidFill>
              </a:rPr>
              <a:t>㏀ resistor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24 - 150 Ω resistor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24 - 10 ㏀ POT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TC74A0-0.5V I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C Temperature sensor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jumper wire 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breadboards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8a1602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8a1602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8a1602f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8a1602f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8a1602f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8a1602f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c8a1602f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c8a1602f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8a1602f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8a1602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ec8a1602f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ec8a1602f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c8a1602f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c8a1602f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c8a1602f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c8a1602f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c8a1602f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c8a1602f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c8a1602f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c8a1602f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8a160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8a160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c8a1602f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c8a1602f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c8a1602f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c8a1602f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c8a1602f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c8a1602f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c8a1602f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c8a1602f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8a1602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8a1602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c8a1602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c8a1602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8a1602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8a1602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8a1602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8a1602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8a1602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8a1602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8a1602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8a1602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8a1602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8a1602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indent="-2857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indent="-2794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indent="-2730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rduino.cc/en/Reference/LiquidCryst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#10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with liquid crystal displays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Special Characters or Animations</a:t>
            </a:r>
            <a:endParaRPr/>
          </a:p>
        </p:txBody>
      </p:sp>
      <p:sp>
        <p:nvSpPr>
          <p:cNvPr id="917" name="Google Shape;917;p40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special characters, degrees sign, greek letters - the LiquidCrystal library supports the definition of custom Characters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custom character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will notice each character block is really made up of a 5x8 grid of pixels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simply define the value of each of these pixels and send that information to the 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r>
              <a:rPr lang="en"/>
              <a:t> of this concept</a:t>
            </a:r>
            <a:endParaRPr/>
          </a:p>
        </p:txBody>
      </p:sp>
      <p:sp>
        <p:nvSpPr>
          <p:cNvPr id="923" name="Google Shape;923;p41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We will make a series of characters that will fill the second row of the display </a:t>
            </a:r>
            <a:r>
              <a:rPr lang="en"/>
              <a:t>with</a:t>
            </a:r>
            <a:r>
              <a:rPr lang="en"/>
              <a:t> an animated progress bar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Each space is 5 pixels wide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5 </a:t>
            </a:r>
            <a:r>
              <a:rPr lang="en"/>
              <a:t>custom</a:t>
            </a:r>
            <a:r>
              <a:rPr lang="en"/>
              <a:t> </a:t>
            </a:r>
            <a:r>
              <a:rPr lang="en"/>
              <a:t>characters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column filled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&amp; 2</a:t>
            </a:r>
            <a:r>
              <a:rPr baseline="30000" lang="en"/>
              <a:t>nd </a:t>
            </a:r>
            <a:r>
              <a:rPr lang="en"/>
              <a:t> col filled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Etc.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binary to encode the state of the pixel (1 is on 0 is off)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your special caharacters</a:t>
            </a:r>
            <a:endParaRPr/>
          </a:p>
        </p:txBody>
      </p:sp>
      <p:pic>
        <p:nvPicPr>
          <p:cNvPr id="929" name="Google Shape;9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017600"/>
            <a:ext cx="2780095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45" y="1017600"/>
            <a:ext cx="2497629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r>
              <a:rPr lang="en"/>
              <a:t> them in your code</a:t>
            </a:r>
            <a:endParaRPr/>
          </a:p>
        </p:txBody>
      </p:sp>
      <p:pic>
        <p:nvPicPr>
          <p:cNvPr id="936" name="Google Shape;936;p43"/>
          <p:cNvPicPr preferRelativeResize="0"/>
          <p:nvPr/>
        </p:nvPicPr>
        <p:blipFill rotWithShape="1">
          <a:blip r:embed="rId3">
            <a:alphaModFix/>
          </a:blip>
          <a:srcRect b="0" l="386" r="396" t="0"/>
          <a:stretch/>
        </p:blipFill>
        <p:spPr>
          <a:xfrm>
            <a:off x="3033500" y="1017600"/>
            <a:ext cx="3076992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/>
          <p:nvPr>
            <p:ph type="title"/>
          </p:nvPr>
        </p:nvSpPr>
        <p:spPr>
          <a:xfrm>
            <a:off x="766675" y="1421850"/>
            <a:ext cx="52200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personal thermostat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we will use</a:t>
            </a:r>
            <a:endParaRPr/>
          </a:p>
        </p:txBody>
      </p:sp>
      <p:sp>
        <p:nvSpPr>
          <p:cNvPr id="947" name="Google Shape;947;p45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DC fan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add some oomph you can wire it with a transistor and external voltage supply (like </a:t>
            </a:r>
            <a:r>
              <a:rPr lang="en"/>
              <a:t>session</a:t>
            </a:r>
            <a:r>
              <a:rPr lang="en"/>
              <a:t> 4 shows), but hooking it to the 5V pins will show it spins when it should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Two buttons with 10 ㏀ pull - down resistors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speaker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Connected to an I/O pin through a 150 Ω resistor and 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set the frequency in the program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 temperature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Hooked up exactly as we learned in lesson 8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</a:t>
            </a:r>
            <a:r>
              <a:rPr lang="en"/>
              <a:t>preserve</a:t>
            </a:r>
            <a:r>
              <a:rPr lang="en"/>
              <a:t> space we will place this in front of the LCD’s potentiometer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wired like this</a:t>
            </a:r>
            <a:endParaRPr/>
          </a:p>
        </p:txBody>
      </p:sp>
      <p:pic>
        <p:nvPicPr>
          <p:cNvPr id="953" name="Google Shape;9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75" y="1017600"/>
            <a:ext cx="4352050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custom characters</a:t>
            </a:r>
            <a:endParaRPr/>
          </a:p>
        </p:txBody>
      </p:sp>
      <p:pic>
        <p:nvPicPr>
          <p:cNvPr id="959" name="Google Shape;9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437" y="1017600"/>
            <a:ext cx="1627135" cy="4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r>
              <a:rPr lang="en"/>
              <a:t>utilize</a:t>
            </a:r>
            <a:r>
              <a:rPr lang="en"/>
              <a:t> them and refresh the screen as shown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200950"/>
            <a:ext cx="25812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set point with buttons</a:t>
            </a:r>
            <a:endParaRPr/>
          </a:p>
        </p:txBody>
      </p:sp>
      <p:pic>
        <p:nvPicPr>
          <p:cNvPr id="971" name="Google Shape;9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1432975"/>
            <a:ext cx="25812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50" y="1432975"/>
            <a:ext cx="4171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LCD</a:t>
            </a:r>
            <a:endParaRPr/>
          </a:p>
        </p:txBody>
      </p:sp>
      <p:sp>
        <p:nvSpPr>
          <p:cNvPr id="867" name="Google Shape;867;p3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be using pre soldered 16x2 LCDS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after this you choose to </a:t>
            </a:r>
            <a:r>
              <a:rPr lang="en"/>
              <a:t>purchase a LCD fpr a project know that some come w/o the headers soldered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16x2 refers to the number of columns and rows the LCD displays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16 columns 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2 rows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LCD</a:t>
            </a:r>
            <a:endParaRPr/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0" y="1100400"/>
            <a:ext cx="46863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0"/>
          <p:cNvSpPr txBox="1"/>
          <p:nvPr/>
        </p:nvSpPr>
        <p:spPr>
          <a:xfrm>
            <a:off x="5754525" y="1100400"/>
            <a:ext cx="30000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code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irst runs the debounce() function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each button and then adjusts the set temp variable if one button is pressed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Updates the LCD and button states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/>
          <p:nvPr>
            <p:ph type="title"/>
          </p:nvPr>
        </p:nvSpPr>
        <p:spPr>
          <a:xfrm>
            <a:off x="720000" y="4933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</a:t>
            </a:r>
            <a:r>
              <a:rPr lang="en"/>
              <a:t>audio</a:t>
            </a:r>
            <a:r>
              <a:rPr lang="en"/>
              <a:t> warning and fan</a:t>
            </a:r>
            <a:endParaRPr/>
          </a:p>
        </p:txBody>
      </p:sp>
      <p:sp>
        <p:nvSpPr>
          <p:cNvPr id="985" name="Google Shape;985;p51"/>
          <p:cNvSpPr txBox="1"/>
          <p:nvPr>
            <p:ph idx="1" type="body"/>
          </p:nvPr>
        </p:nvSpPr>
        <p:spPr>
          <a:xfrm>
            <a:off x="4921350" y="1187400"/>
            <a:ext cx="35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Here we see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tone()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Paired to a delay() and notone() command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state variable we determine if the speaker has beeped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</a:t>
            </a:r>
            <a:r>
              <a:rPr lang="en"/>
              <a:t>don't</a:t>
            </a:r>
            <a:r>
              <a:rPr lang="en"/>
              <a:t> let it beep </a:t>
            </a:r>
            <a:r>
              <a:rPr lang="en"/>
              <a:t>again</a:t>
            </a:r>
            <a:r>
              <a:rPr lang="en"/>
              <a:t> until after the temp dips (and the state variable is reset)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fan turns on and indicator on the LCD changes</a:t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71200"/>
            <a:ext cx="3502642" cy="3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it all together</a:t>
            </a:r>
            <a:endParaRPr/>
          </a:p>
        </p:txBody>
      </p:sp>
      <p:sp>
        <p:nvSpPr>
          <p:cNvPr id="992" name="Google Shape;992;p5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You should now have a fully functioning code (combining all the snippets from earlier to all work together to produce the desired result)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you load the code onto the arduino you no longer need to have it connected to a computer to run, wou could take it and place it anywhere in the room to tell you the </a:t>
            </a:r>
            <a:r>
              <a:rPr lang="en"/>
              <a:t>temperature</a:t>
            </a:r>
            <a:r>
              <a:rPr lang="en"/>
              <a:t> (as </a:t>
            </a:r>
            <a:r>
              <a:rPr lang="en"/>
              <a:t>long as you can connect it to a plug (or battery))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LCD should look similar to this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0" y="1533525"/>
            <a:ext cx="6886077" cy="23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pin out</a:t>
            </a:r>
            <a:endParaRPr/>
          </a:p>
        </p:txBody>
      </p:sp>
      <p:pic>
        <p:nvPicPr>
          <p:cNvPr id="873" name="Google Shape;8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104900"/>
            <a:ext cx="6260050" cy="3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pins</a:t>
            </a:r>
            <a:endParaRPr/>
          </a:p>
        </p:txBody>
      </p:sp>
      <p:sp>
        <p:nvSpPr>
          <p:cNvPr id="879" name="Google Shape;879;p3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3 (contrast) - controls how dark the display is. It connects to the center pin of our POT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4 (RS) - sets the LCD to command or character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its state the LCD is either </a:t>
            </a:r>
            <a:r>
              <a:rPr lang="en"/>
              <a:t>interpreting</a:t>
            </a:r>
            <a:r>
              <a:rPr lang="en"/>
              <a:t> data as a command or a </a:t>
            </a:r>
            <a:r>
              <a:rPr lang="en"/>
              <a:t>character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5 (RW) - tied to ground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indicating we will only ever be writing to the LCD not reading from it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6 (EN) - used to tell the LCD when data is ready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Pins 7 to 14  - used to transmitting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labeled D0 to D7 (in order)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pins 7 to 10 (D0 - D3) will be unused by us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15 and 16 - run the back 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them to 5v (pin 15) and ground (pin 16) with a current limiting resistor as needed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</a:t>
            </a:r>
            <a:r>
              <a:rPr lang="en"/>
              <a:t> to the arduino</a:t>
            </a:r>
            <a:endParaRPr/>
          </a:p>
        </p:txBody>
      </p:sp>
      <p:sp>
        <p:nvSpPr>
          <p:cNvPr id="885" name="Google Shape;885;p35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connect the </a:t>
            </a:r>
            <a:r>
              <a:rPr lang="en"/>
              <a:t>communication</a:t>
            </a:r>
            <a:r>
              <a:rPr lang="en"/>
              <a:t> pins on the LCD to any I/O pins on the arduino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be </a:t>
            </a:r>
            <a:r>
              <a:rPr lang="en"/>
              <a:t>consistent</a:t>
            </a:r>
            <a:r>
              <a:rPr lang="en"/>
              <a:t> with the group we will use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6" name="Google Shape;886;p35"/>
          <p:cNvGraphicFramePr/>
          <p:nvPr/>
        </p:nvGraphicFramePr>
        <p:xfrm>
          <a:off x="2749275" y="2028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{678F6F72-7507-45F9-9204-9C651D188744}</a:tableStyleId>
              </a:tblPr>
              <a:tblGrid>
                <a:gridCol w="1312175"/>
                <a:gridCol w="1542600"/>
              </a:tblGrid>
              <a:tr h="5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Pin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Pin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the LCD</a:t>
            </a:r>
            <a:endParaRPr/>
          </a:p>
        </p:txBody>
      </p:sp>
      <p:pic>
        <p:nvPicPr>
          <p:cNvPr id="892" name="Google Shape;8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463" y="1152675"/>
            <a:ext cx="3899083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LiquidCrystal Library</a:t>
            </a:r>
            <a:endParaRPr/>
          </a:p>
        </p:txBody>
      </p:sp>
      <p:sp>
        <p:nvSpPr>
          <p:cNvPr id="898" name="Google Shape;898;p37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IDE includes the </a:t>
            </a:r>
            <a:r>
              <a:rPr i="1" lang="en"/>
              <a:t>LiquidCrystal</a:t>
            </a:r>
            <a:r>
              <a:rPr lang="en"/>
              <a:t>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includes simplified functions to</a:t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Blinking the cursor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Automatically</a:t>
            </a:r>
            <a:r>
              <a:rPr lang="en"/>
              <a:t> scrolling text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Creating custom characters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direction of printing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Many other useful additions and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description of the library function as well as examples of use at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http://arduino.cc/en/Reference/LiquidCrystal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 to the display</a:t>
            </a:r>
            <a:endParaRPr/>
          </a:p>
        </p:txBody>
      </p:sp>
      <p:sp>
        <p:nvSpPr>
          <p:cNvPr id="904" name="Google Shape;904;p38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we will be doing in order to learn the basic operation of the LCD is to add text and an incrementing number to the 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initialise the LCD we use the following code</a:t>
            </a:r>
            <a:endParaRPr/>
          </a:p>
          <a:p>
            <a:pPr indent="-328453" lvl="0" marL="457200" rtl="0" algn="l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#include &lt;LiquidCrystal.h&gt;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Initiallizes the liquid crystal library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LiquidCrystal lcd (2,3,4,5,6,7);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creates a liquid crystal obj named lcd and the arguments represent the pins connected (RS,EN,D4,D5,D6,D7 in that order)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lcd.begin(16,2)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sets the LCD </a:t>
            </a:r>
            <a:r>
              <a:rPr lang="en"/>
              <a:t>display</a:t>
            </a:r>
            <a:r>
              <a:rPr lang="en"/>
              <a:t> character size as a number of rows and col respectively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lcd.setCursor(0,1)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moves the cursor to a </a:t>
            </a:r>
            <a:r>
              <a:rPr lang="en"/>
              <a:t>specific</a:t>
            </a:r>
            <a:r>
              <a:rPr lang="en"/>
              <a:t> spot</a:t>
            </a:r>
            <a:endParaRPr/>
          </a:p>
          <a:p>
            <a:pPr indent="-30495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Columns and rows are indexed (0,0) in the top-left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lcd.Print(“We love EE”)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print what ever characters you supply (as a char and that will fit in the </a:t>
            </a:r>
            <a:r>
              <a:rPr lang="en"/>
              <a:t>dimensions</a:t>
            </a:r>
            <a:r>
              <a:rPr lang="en"/>
              <a:t> of the LCD)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 all to a sketch</a:t>
            </a:r>
            <a:endParaRPr/>
          </a:p>
        </p:txBody>
      </p:sp>
      <p:sp>
        <p:nvSpPr>
          <p:cNvPr id="910" name="Google Shape;910;p39"/>
          <p:cNvSpPr txBox="1"/>
          <p:nvPr>
            <p:ph idx="1" type="body"/>
          </p:nvPr>
        </p:nvSpPr>
        <p:spPr>
          <a:xfrm>
            <a:off x="4996550" y="1187400"/>
            <a:ext cx="3427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should see your message with a </a:t>
            </a:r>
            <a:r>
              <a:rPr lang="en"/>
              <a:t>counter</a:t>
            </a:r>
            <a:r>
              <a:rPr lang="en"/>
              <a:t> increasing every second</a:t>
            </a:r>
            <a:endParaRPr/>
          </a:p>
        </p:txBody>
      </p:sp>
      <p:pic>
        <p:nvPicPr>
          <p:cNvPr id="911" name="Google Shape;9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50" y="1100400"/>
            <a:ext cx="35700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76949-C686-45D3-A691-0388188FD5B6}"/>
</file>

<file path=customXml/itemProps2.xml><?xml version="1.0" encoding="utf-8"?>
<ds:datastoreItem xmlns:ds="http://schemas.openxmlformats.org/officeDocument/2006/customXml" ds:itemID="{8048FF83-70C5-4CEC-BD76-A46B700C4422}"/>
</file>

<file path=customXml/itemProps3.xml><?xml version="1.0" encoding="utf-8"?>
<ds:datastoreItem xmlns:ds="http://schemas.openxmlformats.org/officeDocument/2006/customXml" ds:itemID="{AA3F1284-0E29-48EA-A63B-31208373E7B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