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DA61D-2E05-4A4F-BCE5-AC9CAA07CB38}" v="5" dt="2021-12-07T19:15:29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6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690DA61D-2E05-4A4F-BCE5-AC9CAA07CB38}"/>
    <pc:docChg chg="modSld">
      <pc:chgData name="Kelley, Todd W" userId="d27d4cb4-89b9-4445-97de-d6d70d6b1c5d" providerId="ADAL" clId="{690DA61D-2E05-4A4F-BCE5-AC9CAA07CB38}" dt="2021-12-07T19:13:06.298" v="1" actId="20577"/>
      <pc:docMkLst>
        <pc:docMk/>
      </pc:docMkLst>
      <pc:sldChg chg="modSp mod">
        <pc:chgData name="Kelley, Todd W" userId="d27d4cb4-89b9-4445-97de-d6d70d6b1c5d" providerId="ADAL" clId="{690DA61D-2E05-4A4F-BCE5-AC9CAA07CB38}" dt="2021-12-07T19:13:06.298" v="1" actId="20577"/>
        <pc:sldMkLst>
          <pc:docMk/>
          <pc:sldMk cId="4005181810" sldId="266"/>
        </pc:sldMkLst>
        <pc:spChg chg="mod">
          <ac:chgData name="Kelley, Todd W" userId="d27d4cb4-89b9-4445-97de-d6d70d6b1c5d" providerId="ADAL" clId="{690DA61D-2E05-4A4F-BCE5-AC9CAA07CB38}" dt="2021-12-07T19:13:06.298" v="1" actId="20577"/>
          <ac:spMkLst>
            <pc:docMk/>
            <pc:sldMk cId="4005181810" sldId="266"/>
            <ac:spMk id="3" creationId="{424339EF-2F74-4B95-B3B0-B21838770E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891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05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42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870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283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04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6886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9504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57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9603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2776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730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65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4128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8005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7379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96569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5641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1151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7914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01685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0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456AB428-7302-4852-9BD1-133CD8D59A3A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35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33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75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0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9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200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336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ELabMan/Arduino-13-DataLogger-_-Real-Time-Clocks/tree/main/sd_read_writ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github.com/EELabMan/Arduino-13-DataLogger-_-Real-Time-Clocks/tree/main/entrance_logger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EELabMan/Arduino-13-DataLogger-_-Real-Time-Clocks/tree/main/sd_read_write_rtc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github.com/EELabMan/Arduino-13-DataLogger-_-Real-Time-Clocks/tree/main/entrance_logge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LabMan/Arduino-13-DataLogger-_-Real-Time-Clocks/tree/main/write_to_sd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76D5-6E37-4CC7-BABD-34265868D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UTA EE 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A8C49-784C-4ECE-9285-FD3884E2F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950" y="4385067"/>
            <a:ext cx="8560831" cy="653600"/>
          </a:xfrm>
        </p:spPr>
        <p:txBody>
          <a:bodyPr/>
          <a:lstStyle/>
          <a:p>
            <a:r>
              <a:rPr lang="en-US" dirty="0"/>
              <a:t>Using SD card to make a Data Logger using real time Clocks</a:t>
            </a:r>
          </a:p>
        </p:txBody>
      </p:sp>
    </p:spTree>
    <p:extLst>
      <p:ext uri="{BB962C8B-B14F-4D97-AF65-F5344CB8AC3E}">
        <p14:creationId xmlns:p14="http://schemas.microsoft.com/office/powerpoint/2010/main" val="326473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F7DD-D5EA-410B-AF38-775FA4AC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7B79D-9D04-4412-89A6-BB41506F3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Let’s create a file for the Arduino to read</a:t>
            </a:r>
          </a:p>
          <a:p>
            <a:r>
              <a:rPr lang="en-US" dirty="0"/>
              <a:t>We’ll make it a Text file to set how often the Arduino reads the data. </a:t>
            </a:r>
          </a:p>
          <a:p>
            <a:r>
              <a:rPr lang="en-US" dirty="0"/>
              <a:t>Create a file named speed.txt on the SD card</a:t>
            </a:r>
          </a:p>
          <a:p>
            <a:r>
              <a:rPr lang="en-US" dirty="0"/>
              <a:t>Open speed.txt and insert the interval value you wish to collect the data</a:t>
            </a:r>
          </a:p>
          <a:p>
            <a:r>
              <a:rPr lang="en-US" dirty="0"/>
              <a:t>I’ll enter 1000 to set the Arduino to collect the data every second.</a:t>
            </a:r>
          </a:p>
          <a:p>
            <a:r>
              <a:rPr lang="en-US" dirty="0"/>
              <a:t>Save the file and Eject the SD card safely ( right click -&gt; Eject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D7C15-C553-42BB-B3B6-AA252B14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3700174"/>
            <a:ext cx="3829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4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819F-FF44-4186-A4E3-D1D18D9F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0A80-5E5C-42B5-B1C6-BC7FDEF9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170473" cy="4555200"/>
          </a:xfrm>
        </p:spPr>
        <p:txBody>
          <a:bodyPr anchor="t"/>
          <a:lstStyle/>
          <a:p>
            <a:r>
              <a:rPr lang="en-US" dirty="0"/>
              <a:t>Put the SD card back into the Arduino card reader</a:t>
            </a:r>
          </a:p>
          <a:p>
            <a:r>
              <a:rPr lang="en-US" dirty="0"/>
              <a:t>Download the </a:t>
            </a:r>
            <a:r>
              <a:rPr lang="en-US" dirty="0" err="1"/>
              <a:t>sd_read_write.ino</a:t>
            </a:r>
            <a:r>
              <a:rPr lang="en-US" dirty="0"/>
              <a:t> file from our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and upload it to the Arduino</a:t>
            </a:r>
          </a:p>
          <a:p>
            <a:r>
              <a:rPr lang="en-US" dirty="0"/>
              <a:t>Open the Serial Monitor, you should see Card Ready and Reading Command File and </a:t>
            </a:r>
            <a:r>
              <a:rPr lang="en-US" dirty="0" err="1"/>
              <a:t>Refreash</a:t>
            </a:r>
            <a:r>
              <a:rPr lang="en-US" dirty="0"/>
              <a:t> Rate = 1000ms</a:t>
            </a:r>
          </a:p>
          <a:p>
            <a:r>
              <a:rPr lang="en-US" dirty="0"/>
              <a:t>If not please ensure you created the speed.txt file on your SD card and set it to 1000.</a:t>
            </a:r>
          </a:p>
          <a:p>
            <a:r>
              <a:rPr lang="en-US" dirty="0"/>
              <a:t>Also check the SO jumper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999C8-51FF-46E0-BADA-F51864F9A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072" y="1661650"/>
            <a:ext cx="30384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E09E-4A83-4FDE-902D-8DB61FF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Time Clock (RTC)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8AB9-15BA-4992-B6AB-58C85FDB9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This is a great battery-backed real time clock (RTC) that allows your microcontroller project to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keep track of time even if it is reprogrammed, or if the power is lost. 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Perfect for datalogging,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clock-building, time stamping, timers and alarms, etc. The DS1307 is the most popular RTC - but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it requires 5V power to work (although we've used it with 5V power and 3.3V logic successfully)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Works great with an Arduino using our RTC library or with a Raspberry Pi Two mounting holes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Will keep time for 5 years or more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Not high precision.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LucidaSansUnicode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Add the RTClib-master.zip file from our </a:t>
            </a:r>
            <a:r>
              <a:rPr lang="en-US" sz="1800" dirty="0">
                <a:solidFill>
                  <a:schemeClr val="tx1"/>
                </a:solidFill>
                <a:latin typeface="LucidaSansUnicode"/>
                <a:hlinkClick r:id="rId2"/>
              </a:rPr>
              <a:t>GitHub</a:t>
            </a:r>
            <a:r>
              <a:rPr lang="en-US" sz="1800" dirty="0">
                <a:solidFill>
                  <a:schemeClr val="tx1"/>
                </a:solidFill>
                <a:latin typeface="LucidaSansUnicode"/>
              </a:rPr>
              <a:t> to the Documents\Arduino\Libraries folder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In the Arduino IDE : Sketch -&gt; Include Library -&gt; Add ZIP Library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Select the RTClib-master.zip and open it.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3296">
            <a:extLst>
              <a:ext uri="{FF2B5EF4-FFF2-40B4-BE49-F238E27FC236}">
                <a16:creationId xmlns:a16="http://schemas.microsoft.com/office/drawing/2014/main" id="{AE3834F9-9EA7-4789-A1AA-C71E94F46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636" y="4565073"/>
            <a:ext cx="2124364" cy="21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1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307D-7756-47B3-B5DC-394C88CA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RTC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DB7FE-E826-429B-9734-5836189BB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Install the battery into the RTC</a:t>
            </a:r>
          </a:p>
          <a:p>
            <a:r>
              <a:rPr lang="en-US" dirty="0"/>
              <a:t>With power off – Plug the RTC into the Arduino</a:t>
            </a:r>
          </a:p>
          <a:p>
            <a:r>
              <a:rPr lang="en-US" dirty="0"/>
              <a:t>THE SQW Pin hangs off the Arduino! GND goes to A2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5A17BDC-909D-4121-BD01-27EAE6A3E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35" y="3214254"/>
            <a:ext cx="6466592" cy="213547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D074844-1A61-4AF3-82D6-4170D92C5F69}"/>
              </a:ext>
            </a:extLst>
          </p:cNvPr>
          <p:cNvSpPr/>
          <p:nvPr/>
        </p:nvSpPr>
        <p:spPr>
          <a:xfrm rot="9184127">
            <a:off x="7638473" y="3753392"/>
            <a:ext cx="1542473" cy="4595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2F8E6-179B-485B-9A5E-F38F1A5F90D1}"/>
              </a:ext>
            </a:extLst>
          </p:cNvPr>
          <p:cNvSpPr txBox="1"/>
          <p:nvPr/>
        </p:nvSpPr>
        <p:spPr>
          <a:xfrm>
            <a:off x="8797693" y="2782668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SQW Pin hangs outside the </a:t>
            </a:r>
          </a:p>
          <a:p>
            <a:r>
              <a:rPr lang="en-US" sz="1800" dirty="0">
                <a:solidFill>
                  <a:schemeClr val="tx1"/>
                </a:solidFill>
              </a:rPr>
              <a:t>Arduino Header </a:t>
            </a:r>
          </a:p>
        </p:txBody>
      </p:sp>
    </p:spTree>
    <p:extLst>
      <p:ext uri="{BB962C8B-B14F-4D97-AF65-F5344CB8AC3E}">
        <p14:creationId xmlns:p14="http://schemas.microsoft.com/office/powerpoint/2010/main" val="218273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08B3-1428-4545-B036-3DD57A50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0A2E-5133-40E1-97BB-99A680C8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4720364" cy="4555200"/>
          </a:xfrm>
        </p:spPr>
        <p:txBody>
          <a:bodyPr anchor="t"/>
          <a:lstStyle/>
          <a:p>
            <a:r>
              <a:rPr lang="en-US" dirty="0"/>
              <a:t>Download the </a:t>
            </a:r>
            <a:r>
              <a:rPr lang="en-US" dirty="0" err="1"/>
              <a:t>sd_read_write_rtc.ino</a:t>
            </a:r>
            <a:r>
              <a:rPr lang="en-US" dirty="0"/>
              <a:t> file from </a:t>
            </a:r>
            <a:r>
              <a:rPr lang="en-US" dirty="0">
                <a:hlinkClick r:id="rId2"/>
              </a:rPr>
              <a:t>GitHub</a:t>
            </a:r>
            <a:endParaRPr lang="en-US" dirty="0"/>
          </a:p>
          <a:p>
            <a:r>
              <a:rPr lang="en-US" dirty="0"/>
              <a:t>Plug in the power and upload it</a:t>
            </a:r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You should get the Hello There! Statement with the current Time and Date.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46F8B-F13B-46D7-B4F6-14443AF57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100" y="2252085"/>
            <a:ext cx="5724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AF45-6E40-4454-86B0-872C8262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Logger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EE26-6F41-41FD-9708-8D6CBFD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687709" cy="4555200"/>
          </a:xfrm>
        </p:spPr>
        <p:txBody>
          <a:bodyPr anchor="t"/>
          <a:lstStyle/>
          <a:p>
            <a:r>
              <a:rPr lang="en-US" dirty="0"/>
              <a:t>Let’s make something fun – A Room entrance logger</a:t>
            </a:r>
          </a:p>
          <a:p>
            <a:r>
              <a:rPr lang="en-US" dirty="0"/>
              <a:t>We will connect a Sharp IR distance sensor </a:t>
            </a:r>
          </a:p>
          <a:p>
            <a:r>
              <a:rPr lang="en-US" dirty="0"/>
              <a:t>Connect the White wire to A0</a:t>
            </a:r>
          </a:p>
          <a:p>
            <a:r>
              <a:rPr lang="en-US" dirty="0"/>
              <a:t>The Red wire to Ground – yes.</a:t>
            </a:r>
          </a:p>
          <a:p>
            <a:r>
              <a:rPr lang="en-US" dirty="0"/>
              <a:t>The Black wire to 3.3V</a:t>
            </a:r>
          </a:p>
          <a:p>
            <a:r>
              <a:rPr lang="en-US" dirty="0"/>
              <a:t>Point the sensor up to the ceiling. </a:t>
            </a:r>
          </a:p>
          <a:p>
            <a:r>
              <a:rPr lang="en-US" dirty="0"/>
              <a:t>Download the </a:t>
            </a:r>
            <a:r>
              <a:rPr lang="en-US" dirty="0" err="1"/>
              <a:t>entrance_logger.ino</a:t>
            </a:r>
            <a:r>
              <a:rPr lang="en-US" dirty="0"/>
              <a:t> from our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and upload</a:t>
            </a:r>
          </a:p>
          <a:p>
            <a:r>
              <a:rPr lang="en-US" dirty="0"/>
              <a:t>Open the serial monitor.</a:t>
            </a:r>
          </a:p>
          <a:p>
            <a:r>
              <a:rPr lang="en-US" dirty="0"/>
              <a:t>Observe the data when moving your hand past the sensor</a:t>
            </a:r>
          </a:p>
          <a:p>
            <a:endParaRPr lang="en-US" dirty="0"/>
          </a:p>
        </p:txBody>
      </p:sp>
      <p:pic>
        <p:nvPicPr>
          <p:cNvPr id="2050" name="Picture 2" descr="GP2Y0A21YK0F">
            <a:extLst>
              <a:ext uri="{FF2B5EF4-FFF2-40B4-BE49-F238E27FC236}">
                <a16:creationId xmlns:a16="http://schemas.microsoft.com/office/drawing/2014/main" id="{6DA63401-A9B1-456F-8051-14700A9C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908" y="1461077"/>
            <a:ext cx="1967923" cy="196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7072F-B4B8-4437-8C09-7BABC7906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053" y="3533277"/>
            <a:ext cx="4533219" cy="33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BE23-BA61-4DC3-B266-99831FEA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Serial Plotter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89169-8CC7-4690-9B92-67939A51B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Close the Serial Monitor and Open the Serial Plotter (  under the tools menu )</a:t>
            </a:r>
          </a:p>
          <a:p>
            <a:r>
              <a:rPr lang="en-US"/>
              <a:t>Disconnect </a:t>
            </a:r>
            <a:r>
              <a:rPr lang="en-US" dirty="0"/>
              <a:t>power to the Arduino and insert the card into your computer.</a:t>
            </a:r>
          </a:p>
          <a:p>
            <a:r>
              <a:rPr lang="en-US" dirty="0"/>
              <a:t>Open the LOG.CVS and find the data at the bottom.</a:t>
            </a:r>
          </a:p>
          <a:p>
            <a:r>
              <a:rPr lang="en-US" dirty="0"/>
              <a:t>Select the first three columns and create a chart to see “how many people entered the room”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8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8576-AF6F-493D-99F7-EB58D20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good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28DD-120C-4DCE-937E-D21A8AEC5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Recording sensor data / voltages over a long period of time</a:t>
            </a:r>
          </a:p>
          <a:p>
            <a:r>
              <a:rPr lang="en-US" dirty="0"/>
              <a:t>Soil moisture, day light exposure, room entry, weather conditions are some examples.</a:t>
            </a:r>
          </a:p>
          <a:p>
            <a:r>
              <a:rPr lang="en-US" dirty="0"/>
              <a:t>Controlling motors at certain dates and times</a:t>
            </a:r>
          </a:p>
          <a:p>
            <a:r>
              <a:rPr lang="en-US" dirty="0"/>
              <a:t>Weather Station</a:t>
            </a:r>
          </a:p>
          <a:p>
            <a:r>
              <a:rPr lang="en-US" dirty="0"/>
              <a:t>GPS Tracker</a:t>
            </a:r>
          </a:p>
          <a:p>
            <a:r>
              <a:rPr lang="en-US" dirty="0"/>
              <a:t>Entry Logger</a:t>
            </a:r>
          </a:p>
          <a:p>
            <a:r>
              <a:rPr lang="en-US" dirty="0"/>
              <a:t>Light tracker</a:t>
            </a:r>
          </a:p>
          <a:p>
            <a:r>
              <a:rPr lang="en-US" dirty="0"/>
              <a:t>Soil Moisture</a:t>
            </a:r>
          </a:p>
          <a:p>
            <a:r>
              <a:rPr lang="en-US" dirty="0"/>
              <a:t>Automatic watering</a:t>
            </a:r>
          </a:p>
          <a:p>
            <a:r>
              <a:rPr lang="en-US" dirty="0"/>
              <a:t>Thousands of other things</a:t>
            </a:r>
          </a:p>
        </p:txBody>
      </p:sp>
      <p:pic>
        <p:nvPicPr>
          <p:cNvPr id="9" name="Picture 8" descr="A picture containing person, ground, outdoor, cave&#10;&#10;Description automatically generated">
            <a:extLst>
              <a:ext uri="{FF2B5EF4-FFF2-40B4-BE49-F238E27FC236}">
                <a16:creationId xmlns:a16="http://schemas.microsoft.com/office/drawing/2014/main" id="{DE9304C6-3141-4206-9A1A-C729B4AC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45" y="2828059"/>
            <a:ext cx="3810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FBB-21EA-49AD-B92B-59C842A9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needed for all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0C48-74BD-45C5-919E-9153DC217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Arduino UNO w/ USB Cable</a:t>
            </a:r>
          </a:p>
          <a:p>
            <a:r>
              <a:rPr lang="en-US" dirty="0"/>
              <a:t>Micro SD Card reader w/level shifter 74HC4050 </a:t>
            </a:r>
          </a:p>
          <a:p>
            <a:r>
              <a:rPr lang="en-US" dirty="0"/>
              <a:t>microSD card greater then 2Gb – Formatted to FAT32</a:t>
            </a:r>
          </a:p>
          <a:p>
            <a:r>
              <a:rPr lang="en-US" dirty="0"/>
              <a:t>Or microSD card greater 2Gb or less– Formatted to FAT</a:t>
            </a:r>
          </a:p>
          <a:p>
            <a:r>
              <a:rPr lang="en-US" dirty="0"/>
              <a:t>IR Distance Sensor</a:t>
            </a:r>
          </a:p>
          <a:p>
            <a:r>
              <a:rPr lang="en-US" dirty="0"/>
              <a:t>RTC ( Real Time Clock ) breakout board</a:t>
            </a:r>
          </a:p>
          <a:p>
            <a:r>
              <a:rPr lang="en-US" dirty="0"/>
              <a:t>Computer with micro SD card reader / USB Adapter</a:t>
            </a:r>
          </a:p>
          <a:p>
            <a:r>
              <a:rPr lang="en-US" dirty="0"/>
              <a:t>Jumper wires</a:t>
            </a:r>
          </a:p>
          <a:p>
            <a:r>
              <a:rPr lang="en-US" dirty="0"/>
              <a:t>Breadboard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FB2BE-4380-4DD0-B09E-5AE8E81B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0" y="1690254"/>
            <a:ext cx="2722097" cy="2370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87758-47DD-4C7D-B81F-8F94F584AA34}"/>
              </a:ext>
            </a:extLst>
          </p:cNvPr>
          <p:cNvSpPr txBox="1"/>
          <p:nvPr/>
        </p:nvSpPr>
        <p:spPr>
          <a:xfrm>
            <a:off x="8201891" y="4276436"/>
            <a:ext cx="25030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Real Time Clock DS 1307</a:t>
            </a:r>
          </a:p>
        </p:txBody>
      </p:sp>
    </p:spTree>
    <p:extLst>
      <p:ext uri="{BB962C8B-B14F-4D97-AF65-F5344CB8AC3E}">
        <p14:creationId xmlns:p14="http://schemas.microsoft.com/office/powerpoint/2010/main" val="260831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6D6B-B9C2-40ED-9224-0936B763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microSD Pinout / Level Shifter Pinout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0E2-A58C-4E8D-BD5B-F9E138AE7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SPI bus device</a:t>
            </a:r>
          </a:p>
          <a:p>
            <a:r>
              <a:rPr lang="en-US" dirty="0"/>
              <a:t>74HC4050 is a level shifter for the logic ( 5V to 3.3V)</a:t>
            </a:r>
          </a:p>
          <a:p>
            <a:r>
              <a:rPr lang="en-US" dirty="0"/>
              <a:t>DO (Data Out) does not need to be level shifted ( Uno reads a high at 3V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DBC26-6485-43D4-ACF3-1E688461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19" y="3270251"/>
            <a:ext cx="3219450" cy="31623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01C88A-8F6E-4571-BDF6-8CD8C637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44" y="2670176"/>
            <a:ext cx="5638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D75C-BC3F-4491-B735-B353E739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assignments / Level shifted pins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AC453-3A17-4187-B8C5-7BD0AB8E1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VCC is connected to the 5.0v pin on the Arduino</a:t>
            </a:r>
          </a:p>
          <a:p>
            <a:r>
              <a:rPr lang="en-US" dirty="0"/>
              <a:t>Arduino Pin 13 goes to pin 7 of the level shifter</a:t>
            </a:r>
          </a:p>
          <a:p>
            <a:r>
              <a:rPr lang="en-US" dirty="0"/>
              <a:t>PIN 6 of the level shifter goes to </a:t>
            </a:r>
            <a:r>
              <a:rPr lang="en-US" dirty="0" err="1"/>
              <a:t>sclk</a:t>
            </a:r>
            <a:r>
              <a:rPr lang="en-US" dirty="0"/>
              <a:t> of the SD card</a:t>
            </a:r>
          </a:p>
          <a:p>
            <a:r>
              <a:rPr lang="en-US" dirty="0"/>
              <a:t>Arduino pin 11 goes to pin 5 of the level shifter</a:t>
            </a:r>
          </a:p>
          <a:p>
            <a:r>
              <a:rPr lang="en-US" dirty="0"/>
              <a:t>Pin 4 of the level shifter goes to MOSI (DI) of the SD card </a:t>
            </a:r>
          </a:p>
          <a:p>
            <a:r>
              <a:rPr lang="en-US" dirty="0"/>
              <a:t>Pin 10 of the Arduino goes to pin 3 of the level shifter</a:t>
            </a:r>
          </a:p>
          <a:p>
            <a:r>
              <a:rPr lang="en-US" dirty="0"/>
              <a:t>Pin 2 of the level shifter goes to CS of the SD card</a:t>
            </a:r>
          </a:p>
          <a:p>
            <a:r>
              <a:rPr lang="en-US" dirty="0"/>
              <a:t>The MISO “finger” of the SD card goes straight to the Arduino pin 12</a:t>
            </a:r>
          </a:p>
          <a:p>
            <a:r>
              <a:rPr lang="en-US" dirty="0"/>
              <a:t>The Arduino detects 3.3V as a high so we do not need to level shift the other direction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38E6C-7B8A-429D-B2BC-5A30C9C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2" y="1791566"/>
            <a:ext cx="178117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DE595-F022-4335-9B32-75F34EF0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4" y="5427200"/>
            <a:ext cx="27717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0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D71D-5348-45C5-9B33-3E88EE82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microSD Card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907-F182-451E-879C-1981FC5AF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Insert the microSD card into your computer</a:t>
            </a:r>
          </a:p>
          <a:p>
            <a:r>
              <a:rPr lang="en-US" dirty="0"/>
              <a:t>Copy any data you need to keep and place it on your desktop</a:t>
            </a:r>
          </a:p>
          <a:p>
            <a:r>
              <a:rPr lang="en-US" dirty="0"/>
              <a:t>Find the card in Windows Explorer ( or the Mac equivalent ), right click and select format.</a:t>
            </a:r>
          </a:p>
          <a:p>
            <a:r>
              <a:rPr lang="en-US" dirty="0"/>
              <a:t>Choose quick format and FAT32 if you card is over 2Gb and FAT if it’s lower.</a:t>
            </a:r>
          </a:p>
          <a:p>
            <a:r>
              <a:rPr lang="en-US" dirty="0"/>
              <a:t>Click Format.</a:t>
            </a:r>
          </a:p>
          <a:p>
            <a:r>
              <a:rPr lang="en-US" dirty="0"/>
              <a:t>Once formatted – Right click the card and choose Eject.</a:t>
            </a:r>
          </a:p>
        </p:txBody>
      </p:sp>
    </p:spTree>
    <p:extLst>
      <p:ext uri="{BB962C8B-B14F-4D97-AF65-F5344CB8AC3E}">
        <p14:creationId xmlns:p14="http://schemas.microsoft.com/office/powerpoint/2010/main" val="205093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1E6A-29A5-44F6-BEBB-6161CA78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wire it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ADDF4-20C3-47F3-B8F1-C592DAC21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Use Male to Male jumpers to connect the SD Card Reader</a:t>
            </a:r>
          </a:p>
          <a:p>
            <a:r>
              <a:rPr lang="en-US" dirty="0"/>
              <a:t>VCC is connected to the 5.0v pin on the Arduino</a:t>
            </a:r>
          </a:p>
          <a:p>
            <a:r>
              <a:rPr lang="en-US" dirty="0"/>
              <a:t>Arduino Pin 13 goes to </a:t>
            </a:r>
            <a:r>
              <a:rPr lang="en-US" dirty="0" err="1"/>
              <a:t>sclk</a:t>
            </a:r>
            <a:r>
              <a:rPr lang="en-US" dirty="0"/>
              <a:t> of the SD card</a:t>
            </a:r>
          </a:p>
          <a:p>
            <a:r>
              <a:rPr lang="en-US" dirty="0"/>
              <a:t>Arduino pin 11 goes to MOSI (DI) of the SD card </a:t>
            </a:r>
          </a:p>
          <a:p>
            <a:r>
              <a:rPr lang="en-US" dirty="0"/>
              <a:t>Pin 10 of the Arduino goes CS of the SD card</a:t>
            </a:r>
          </a:p>
          <a:p>
            <a:r>
              <a:rPr lang="en-US" dirty="0"/>
              <a:t>The MISO goes to the Arduino pin 12</a:t>
            </a:r>
          </a:p>
          <a:p>
            <a:r>
              <a:rPr lang="en-US" dirty="0"/>
              <a:t>The Arduino detects 3.3V as a high </a:t>
            </a:r>
          </a:p>
          <a:p>
            <a:pPr lvl="1"/>
            <a:r>
              <a:rPr lang="en-US" dirty="0"/>
              <a:t>So, we do not need to level shift the MISO</a:t>
            </a:r>
          </a:p>
          <a:p>
            <a:r>
              <a:rPr lang="en-US" dirty="0"/>
              <a:t>Insert the formatted SD card</a:t>
            </a:r>
          </a:p>
          <a:p>
            <a:endParaRPr lang="en-US" dirty="0"/>
          </a:p>
        </p:txBody>
      </p:sp>
      <p:pic>
        <p:nvPicPr>
          <p:cNvPr id="5" name="Picture 4" descr="A picture containing text, stacked&#10;&#10;Description automatically generated">
            <a:extLst>
              <a:ext uri="{FF2B5EF4-FFF2-40B4-BE49-F238E27FC236}">
                <a16:creationId xmlns:a16="http://schemas.microsoft.com/office/drawing/2014/main" id="{95DD716B-5459-4835-84B8-DA5996AD4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432" y="1997363"/>
            <a:ext cx="2365936" cy="37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FE74-E8CE-49EE-968B-624D91AA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39EF-2F74-4B95-B3B0-B21838770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 see if we can write anything to the SD card</a:t>
            </a:r>
          </a:p>
          <a:p>
            <a:r>
              <a:rPr lang="en-US" dirty="0"/>
              <a:t>Go to our </a:t>
            </a:r>
            <a:r>
              <a:rPr lang="en-US" dirty="0">
                <a:hlinkClick r:id="rId2"/>
              </a:rPr>
              <a:t>GitHub </a:t>
            </a:r>
            <a:r>
              <a:rPr lang="en-US" dirty="0"/>
              <a:t>and download </a:t>
            </a:r>
            <a:r>
              <a:rPr lang="en-US" dirty="0" err="1"/>
              <a:t>write_to_sd.ino</a:t>
            </a:r>
            <a:endParaRPr lang="en-US" dirty="0"/>
          </a:p>
          <a:p>
            <a:r>
              <a:rPr lang="en-US" dirty="0"/>
              <a:t>Open it in the Arduino IDE</a:t>
            </a:r>
          </a:p>
          <a:p>
            <a:r>
              <a:rPr lang="en-US" dirty="0"/>
              <a:t>Connect the Arduino to the computer and select the correct port</a:t>
            </a:r>
          </a:p>
          <a:p>
            <a:r>
              <a:rPr lang="en-US" dirty="0"/>
              <a:t>Upload the file to the Arduino</a:t>
            </a:r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If you see the message below – You did it! If not, check your wiring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4B4F-3FC5-46B9-8AEA-70F89DEBEB2C}"/>
              </a:ext>
            </a:extLst>
          </p:cNvPr>
          <p:cNvSpPr txBox="1"/>
          <p:nvPr/>
        </p:nvSpPr>
        <p:spPr>
          <a:xfrm>
            <a:off x="2286000" y="4536136"/>
            <a:ext cx="6696362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Initializing Card</a:t>
            </a:r>
          </a:p>
          <a:p>
            <a:r>
              <a:rPr lang="en-US" dirty="0"/>
              <a:t>Card Ready</a:t>
            </a:r>
          </a:p>
          <a:p>
            <a:r>
              <a:rPr lang="en-US" dirty="0"/>
              <a:t>19,Hello There!</a:t>
            </a:r>
          </a:p>
        </p:txBody>
      </p:sp>
    </p:spTree>
    <p:extLst>
      <p:ext uri="{BB962C8B-B14F-4D97-AF65-F5344CB8AC3E}">
        <p14:creationId xmlns:p14="http://schemas.microsoft.com/office/powerpoint/2010/main" val="400518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5DBC-BF51-47EB-8C2C-5D9C4718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Data on your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1D51-BC11-469C-8747-D5110A75B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Power off the Arduino</a:t>
            </a:r>
          </a:p>
          <a:p>
            <a:r>
              <a:rPr lang="en-US" dirty="0"/>
              <a:t>Remove the SD card from the Arduino</a:t>
            </a:r>
          </a:p>
          <a:p>
            <a:r>
              <a:rPr lang="en-US" dirty="0"/>
              <a:t>Insert the SD into your computer</a:t>
            </a:r>
          </a:p>
          <a:p>
            <a:r>
              <a:rPr lang="en-US" dirty="0"/>
              <a:t>You should have the file LOG.CVS ( Comma Separated Value)</a:t>
            </a:r>
          </a:p>
          <a:p>
            <a:r>
              <a:rPr lang="en-US" dirty="0"/>
              <a:t>You can open it to see all the data the Arduino collected for you.</a:t>
            </a:r>
          </a:p>
        </p:txBody>
      </p:sp>
    </p:spTree>
    <p:extLst>
      <p:ext uri="{BB962C8B-B14F-4D97-AF65-F5344CB8AC3E}">
        <p14:creationId xmlns:p14="http://schemas.microsoft.com/office/powerpoint/2010/main" val="1321665997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10</Template>
  <TotalTime>8399</TotalTime>
  <Words>1130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Bebas Neue</vt:lpstr>
      <vt:lpstr>Josefin Slab Thin</vt:lpstr>
      <vt:lpstr>Lato</vt:lpstr>
      <vt:lpstr>LucidaSansUnicode</vt:lpstr>
      <vt:lpstr>Montserrat</vt:lpstr>
      <vt:lpstr>Raleway</vt:lpstr>
      <vt:lpstr>Source Sans Pro</vt:lpstr>
      <vt:lpstr>Electronic Circuit Style CV by Slidesgo</vt:lpstr>
      <vt:lpstr>UTA EE LABS</vt:lpstr>
      <vt:lpstr>What it’s good for</vt:lpstr>
      <vt:lpstr>Parts needed for all projects</vt:lpstr>
      <vt:lpstr>microSD Pinout / Level Shifter Pinout</vt:lpstr>
      <vt:lpstr>Pin assignments / Level shifted pins</vt:lpstr>
      <vt:lpstr>Format microSD Card</vt:lpstr>
      <vt:lpstr>Let’s wire it up</vt:lpstr>
      <vt:lpstr>SD Write test</vt:lpstr>
      <vt:lpstr>Check the Data on your computer</vt:lpstr>
      <vt:lpstr>Read and Write Test</vt:lpstr>
      <vt:lpstr>Upload the code</vt:lpstr>
      <vt:lpstr>The Real Time Clock (RTC)</vt:lpstr>
      <vt:lpstr>Install the RTC</vt:lpstr>
      <vt:lpstr>Upload the code</vt:lpstr>
      <vt:lpstr>Entrance Logger</vt:lpstr>
      <vt:lpstr>Open the Serial Plotter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9</cp:revision>
  <dcterms:created xsi:type="dcterms:W3CDTF">2021-11-22T20:13:38Z</dcterms:created>
  <dcterms:modified xsi:type="dcterms:W3CDTF">2021-12-07T19:15:34Z</dcterms:modified>
</cp:coreProperties>
</file>