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5"/>
  </p:notesMasterIdLst>
  <p:sldIdLst>
    <p:sldId id="256" r:id="rId5"/>
    <p:sldId id="282" r:id="rId6"/>
    <p:sldId id="295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6" r:id="rId15"/>
    <p:sldId id="297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8" r:id="rId31"/>
    <p:sldId id="277" r:id="rId32"/>
    <p:sldId id="276" r:id="rId33"/>
    <p:sldId id="292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Josefin Slab Thin" pitchFamily="2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</p:embeddedFont>
    <p:embeddedFont>
      <p:font typeface="Montserrat" panose="02000505000000020004" pitchFamily="2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40CEF-ED34-46C4-A3BE-4B6D796A8B55}" v="1" dt="2022-08-26T18:09:3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3FF40CEF-ED34-46C4-A3BE-4B6D796A8B55}"/>
    <pc:docChg chg="undo custSel addSld delSld modSld sldOrd">
      <pc:chgData name="Kelley, Todd W" userId="d27d4cb4-89b9-4445-97de-d6d70d6b1c5d" providerId="ADAL" clId="{3FF40CEF-ED34-46C4-A3BE-4B6D796A8B55}" dt="2022-08-26T18:13:44.585" v="177" actId="20577"/>
      <pc:docMkLst>
        <pc:docMk/>
      </pc:docMkLst>
      <pc:sldChg chg="modSp mod">
        <pc:chgData name="Kelley, Todd W" userId="d27d4cb4-89b9-4445-97de-d6d70d6b1c5d" providerId="ADAL" clId="{3FF40CEF-ED34-46C4-A3BE-4B6D796A8B55}" dt="2022-08-26T18:13:44.585" v="177" actId="20577"/>
        <pc:sldMkLst>
          <pc:docMk/>
          <pc:sldMk cId="0" sldId="258"/>
        </pc:sldMkLst>
        <pc:spChg chg="mod">
          <ac:chgData name="Kelley, Todd W" userId="d27d4cb4-89b9-4445-97de-d6d70d6b1c5d" providerId="ADAL" clId="{3FF40CEF-ED34-46C4-A3BE-4B6D796A8B55}" dt="2022-08-26T18:13:44.585" v="177" actId="20577"/>
          <ac:spMkLst>
            <pc:docMk/>
            <pc:sldMk cId="0" sldId="258"/>
            <ac:spMk id="872" creationId="{00000000-0000-0000-0000-000000000000}"/>
          </ac:spMkLst>
        </pc:spChg>
      </pc:sldChg>
      <pc:sldChg chg="modSp mod">
        <pc:chgData name="Kelley, Todd W" userId="d27d4cb4-89b9-4445-97de-d6d70d6b1c5d" providerId="ADAL" clId="{3FF40CEF-ED34-46C4-A3BE-4B6D796A8B55}" dt="2022-08-26T18:08:24.720" v="40" actId="1076"/>
        <pc:sldMkLst>
          <pc:docMk/>
          <pc:sldMk cId="0" sldId="285"/>
        </pc:sldMkLst>
        <pc:spChg chg="mod">
          <ac:chgData name="Kelley, Todd W" userId="d27d4cb4-89b9-4445-97de-d6d70d6b1c5d" providerId="ADAL" clId="{3FF40CEF-ED34-46C4-A3BE-4B6D796A8B55}" dt="2022-08-26T17:53:00.414" v="11" actId="1076"/>
          <ac:spMkLst>
            <pc:docMk/>
            <pc:sldMk cId="0" sldId="285"/>
            <ac:spMk id="977" creationId="{00000000-0000-0000-0000-000000000000}"/>
          </ac:spMkLst>
        </pc:spChg>
        <pc:picChg chg="mod">
          <ac:chgData name="Kelley, Todd W" userId="d27d4cb4-89b9-4445-97de-d6d70d6b1c5d" providerId="ADAL" clId="{3FF40CEF-ED34-46C4-A3BE-4B6D796A8B55}" dt="2022-08-26T18:08:24.720" v="40" actId="1076"/>
          <ac:picMkLst>
            <pc:docMk/>
            <pc:sldMk cId="0" sldId="285"/>
            <ac:picMk id="978" creationId="{00000000-0000-0000-0000-000000000000}"/>
          </ac:picMkLst>
        </pc:picChg>
      </pc:sldChg>
      <pc:sldChg chg="add del">
        <pc:chgData name="Kelley, Todd W" userId="d27d4cb4-89b9-4445-97de-d6d70d6b1c5d" providerId="ADAL" clId="{3FF40CEF-ED34-46C4-A3BE-4B6D796A8B55}" dt="2022-08-25T21:39:02.125" v="6" actId="47"/>
        <pc:sldMkLst>
          <pc:docMk/>
          <pc:sldMk cId="0" sldId="289"/>
        </pc:sldMkLst>
      </pc:sldChg>
      <pc:sldChg chg="add del ord">
        <pc:chgData name="Kelley, Todd W" userId="d27d4cb4-89b9-4445-97de-d6d70d6b1c5d" providerId="ADAL" clId="{3FF40CEF-ED34-46C4-A3BE-4B6D796A8B55}" dt="2022-08-26T18:08:16.387" v="38" actId="20578"/>
        <pc:sldMkLst>
          <pc:docMk/>
          <pc:sldMk cId="0" sldId="290"/>
        </pc:sldMkLst>
      </pc:sldChg>
      <pc:sldChg chg="modSp del mod">
        <pc:chgData name="Kelley, Todd W" userId="d27d4cb4-89b9-4445-97de-d6d70d6b1c5d" providerId="ADAL" clId="{3FF40CEF-ED34-46C4-A3BE-4B6D796A8B55}" dt="2022-08-25T21:39:53.419" v="7" actId="47"/>
        <pc:sldMkLst>
          <pc:docMk/>
          <pc:sldMk cId="0" sldId="291"/>
        </pc:sldMkLst>
        <pc:spChg chg="mod">
          <ac:chgData name="Kelley, Todd W" userId="d27d4cb4-89b9-4445-97de-d6d70d6b1c5d" providerId="ADAL" clId="{3FF40CEF-ED34-46C4-A3BE-4B6D796A8B55}" dt="2022-08-25T21:19:57.378" v="4" actId="20577"/>
          <ac:spMkLst>
            <pc:docMk/>
            <pc:sldMk cId="0" sldId="291"/>
            <ac:spMk id="5" creationId="{D3410002-59D6-4250-9F5F-B957F077EF7A}"/>
          </ac:spMkLst>
        </pc:spChg>
      </pc:sldChg>
      <pc:sldChg chg="addSp delSp modSp add mod">
        <pc:chgData name="Kelley, Todd W" userId="d27d4cb4-89b9-4445-97de-d6d70d6b1c5d" providerId="ADAL" clId="{3FF40CEF-ED34-46C4-A3BE-4B6D796A8B55}" dt="2022-08-26T18:11:48.336" v="145" actId="20577"/>
        <pc:sldMkLst>
          <pc:docMk/>
          <pc:sldMk cId="2657703771" sldId="296"/>
        </pc:sldMkLst>
        <pc:spChg chg="add mod">
          <ac:chgData name="Kelley, Todd W" userId="d27d4cb4-89b9-4445-97de-d6d70d6b1c5d" providerId="ADAL" clId="{3FF40CEF-ED34-46C4-A3BE-4B6D796A8B55}" dt="2022-08-26T18:09:20.623" v="70" actId="20577"/>
          <ac:spMkLst>
            <pc:docMk/>
            <pc:sldMk cId="2657703771" sldId="296"/>
            <ac:spMk id="3" creationId="{7A2642F2-DA42-4B0E-B44B-C45E7947F413}"/>
          </ac:spMkLst>
        </pc:spChg>
        <pc:spChg chg="add mod">
          <ac:chgData name="Kelley, Todd W" userId="d27d4cb4-89b9-4445-97de-d6d70d6b1c5d" providerId="ADAL" clId="{3FF40CEF-ED34-46C4-A3BE-4B6D796A8B55}" dt="2022-08-26T18:11:48.336" v="145" actId="20577"/>
          <ac:spMkLst>
            <pc:docMk/>
            <pc:sldMk cId="2657703771" sldId="296"/>
            <ac:spMk id="6" creationId="{4B2BA901-6E17-4A68-9E3B-C6232B4795B2}"/>
          </ac:spMkLst>
        </pc:spChg>
        <pc:spChg chg="del">
          <ac:chgData name="Kelley, Todd W" userId="d27d4cb4-89b9-4445-97de-d6d70d6b1c5d" providerId="ADAL" clId="{3FF40CEF-ED34-46C4-A3BE-4B6D796A8B55}" dt="2022-08-26T18:09:02.870" v="42" actId="478"/>
          <ac:spMkLst>
            <pc:docMk/>
            <pc:sldMk cId="2657703771" sldId="296"/>
            <ac:spMk id="1006" creationId="{00000000-0000-0000-0000-000000000000}"/>
          </ac:spMkLst>
        </pc:spChg>
        <pc:picChg chg="del">
          <ac:chgData name="Kelley, Todd W" userId="d27d4cb4-89b9-4445-97de-d6d70d6b1c5d" providerId="ADAL" clId="{3FF40CEF-ED34-46C4-A3BE-4B6D796A8B55}" dt="2022-08-26T18:09:04.123" v="43" actId="478"/>
          <ac:picMkLst>
            <pc:docMk/>
            <pc:sldMk cId="2657703771" sldId="296"/>
            <ac:picMk id="1007" creationId="{00000000-0000-0000-0000-000000000000}"/>
          </ac:picMkLst>
        </pc:picChg>
      </pc:sldChg>
      <pc:sldChg chg="modSp add del mod ord">
        <pc:chgData name="Kelley, Todd W" userId="d27d4cb4-89b9-4445-97de-d6d70d6b1c5d" providerId="ADAL" clId="{3FF40CEF-ED34-46C4-A3BE-4B6D796A8B55}" dt="2022-08-26T18:08:05.569" v="35" actId="2890"/>
        <pc:sldMkLst>
          <pc:docMk/>
          <pc:sldMk cId="3901552724" sldId="296"/>
        </pc:sldMkLst>
        <pc:spChg chg="mod">
          <ac:chgData name="Kelley, Todd W" userId="d27d4cb4-89b9-4445-97de-d6d70d6b1c5d" providerId="ADAL" clId="{3FF40CEF-ED34-46C4-A3BE-4B6D796A8B55}" dt="2022-08-26T18:08:05.019" v="34" actId="20577"/>
          <ac:spMkLst>
            <pc:docMk/>
            <pc:sldMk cId="3901552724" sldId="296"/>
            <ac:spMk id="959" creationId="{00000000-0000-0000-0000-000000000000}"/>
          </ac:spMkLst>
        </pc:spChg>
      </pc:sldChg>
      <pc:sldChg chg="delSp modSp new mod">
        <pc:chgData name="Kelley, Todd W" userId="d27d4cb4-89b9-4445-97de-d6d70d6b1c5d" providerId="ADAL" clId="{3FF40CEF-ED34-46C4-A3BE-4B6D796A8B55}" dt="2022-08-26T18:13:20.283" v="171" actId="478"/>
        <pc:sldMkLst>
          <pc:docMk/>
          <pc:sldMk cId="2414878859" sldId="297"/>
        </pc:sldMkLst>
        <pc:spChg chg="mod">
          <ac:chgData name="Kelley, Todd W" userId="d27d4cb4-89b9-4445-97de-d6d70d6b1c5d" providerId="ADAL" clId="{3FF40CEF-ED34-46C4-A3BE-4B6D796A8B55}" dt="2022-08-26T18:13:08.705" v="170" actId="20577"/>
          <ac:spMkLst>
            <pc:docMk/>
            <pc:sldMk cId="2414878859" sldId="297"/>
            <ac:spMk id="2" creationId="{7B98F18A-63D6-4B2B-8391-501AE46181A5}"/>
          </ac:spMkLst>
        </pc:spChg>
        <pc:spChg chg="del">
          <ac:chgData name="Kelley, Todd W" userId="d27d4cb4-89b9-4445-97de-d6d70d6b1c5d" providerId="ADAL" clId="{3FF40CEF-ED34-46C4-A3BE-4B6D796A8B55}" dt="2022-08-26T18:13:20.283" v="171" actId="478"/>
          <ac:spMkLst>
            <pc:docMk/>
            <pc:sldMk cId="2414878859" sldId="297"/>
            <ac:spMk id="3" creationId="{2B545748-42FA-470A-8CE7-0BF4A83A3A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24 -  Small bread board</a:t>
            </a:r>
          </a:p>
          <a:p>
            <a:pPr marL="0" indent="0">
              <a:buNone/>
            </a:pPr>
            <a:r>
              <a:rPr lang="en-US" dirty="0"/>
              <a:t>24 – Jumper wire sets</a:t>
            </a:r>
          </a:p>
          <a:p>
            <a:pPr marL="0" indent="0">
              <a:buNone/>
            </a:pPr>
            <a:r>
              <a:rPr lang="en-US" dirty="0"/>
              <a:t>24 - 10 k</a:t>
            </a:r>
            <a:r>
              <a:rPr lang="en"/>
              <a:t>Ω potentiometer</a:t>
            </a:r>
          </a:p>
          <a:p>
            <a:pPr marL="0" indent="0">
              <a:buNone/>
            </a:pPr>
            <a:r>
              <a:rPr lang="en" dirty="0"/>
              <a:t>48 – 10 </a:t>
            </a:r>
            <a:r>
              <a:rPr lang="en" dirty="0" err="1"/>
              <a:t>kΩ</a:t>
            </a:r>
            <a:r>
              <a:rPr lang="en"/>
              <a:t> resistor</a:t>
            </a:r>
          </a:p>
          <a:p>
            <a:pPr marL="0" indent="0">
              <a:buNone/>
            </a:pPr>
            <a:r>
              <a:rPr lang="en"/>
              <a:t>72 – 220 Ω resistor</a:t>
            </a:r>
          </a:p>
          <a:p>
            <a:pPr marL="0" indent="0">
              <a:buNone/>
            </a:pPr>
            <a:r>
              <a:rPr lang="en"/>
              <a:t>24 – USB cables</a:t>
            </a:r>
          </a:p>
          <a:p>
            <a:pPr marL="0" indent="0">
              <a:buNone/>
            </a:pPr>
            <a:r>
              <a:rPr lang="en"/>
              <a:t>24 – photoresistors</a:t>
            </a:r>
            <a:endParaRPr lang="en" dirty="0"/>
          </a:p>
          <a:p>
            <a:pPr marL="0" indent="0">
              <a:buNone/>
            </a:pPr>
            <a:r>
              <a:rPr lang="en" dirty="0"/>
              <a:t>24 - TMP36 temperature sensor (or any other 5 V analog sensor)</a:t>
            </a:r>
          </a:p>
          <a:p>
            <a:pPr marL="0" indent="0">
              <a:buNone/>
            </a:pPr>
            <a:r>
              <a:rPr lang="en"/>
              <a:t>24 – 5mm common-cathode RGB LED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0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152f620e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152f620e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152f620e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152f620e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b152f620e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b152f620e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b152f620e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b152f620e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152f620e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152f620e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152f620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152f620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b152f620e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b152f620e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b152f620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b152f620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b152f620e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b152f620e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afe245b95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afe245b95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b152f620e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b152f620e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152f620e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152f620e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b152f620e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b152f620e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b152f620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b152f620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b152f620e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b152f620e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eb152f620e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eb152f620e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52f620e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eb152f620e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afe245b9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afe245b9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afe245b95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afe245b95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afe245b95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afe245b95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afe245b95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afe245b95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afe245b9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afe245b9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afe245b95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afe245b95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#2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Digital and Analog Inputs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5"/>
          <p:cNvSpPr txBox="1">
            <a:spLocks noGrp="1"/>
          </p:cNvSpPr>
          <p:nvPr>
            <p:ph type="title"/>
          </p:nvPr>
        </p:nvSpPr>
        <p:spPr>
          <a:xfrm>
            <a:off x="132175" y="578375"/>
            <a:ext cx="17937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Diagram</a:t>
            </a:r>
            <a:endParaRPr/>
          </a:p>
        </p:txBody>
      </p:sp>
      <p:pic>
        <p:nvPicPr>
          <p:cNvPr id="1007" name="Google Shape;100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925" y="280526"/>
            <a:ext cx="6463150" cy="4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642F2-DA42-4B0E-B44B-C45E7947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RGB_nightlight.ino</a:t>
            </a:r>
            <a:endParaRPr lang="en-US" dirty="0"/>
          </a:p>
        </p:txBody>
      </p:sp>
      <p:sp>
        <p:nvSpPr>
          <p:cNvPr id="6" name="Google Shape;867;p32">
            <a:extLst>
              <a:ext uri="{FF2B5EF4-FFF2-40B4-BE49-F238E27FC236}">
                <a16:creationId xmlns:a16="http://schemas.microsoft.com/office/drawing/2014/main" id="{4B2BA901-6E17-4A68-9E3B-C6232B479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Download from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Upload to Arduino and test its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70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18A-63D6-4B2B-8391-501AE461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Analog Sensors</a:t>
            </a:r>
          </a:p>
        </p:txBody>
      </p:sp>
    </p:spTree>
    <p:extLst>
      <p:ext uri="{BB962C8B-B14F-4D97-AF65-F5344CB8AC3E}">
        <p14:creationId xmlns:p14="http://schemas.microsoft.com/office/powerpoint/2010/main" val="24148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still need analog in a “digital world”?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Observable features are analog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they can assume any number of potential states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Color of sunlight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Concentration of contaminants in the air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So we need a way to distinguish between analog and digital inputs and convert between the two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digital converter (ADC)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want to measure the brightness of the room (measured in lux - it could be any decimal from 0 to ∞)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Pitch black - output 0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Completely saturated - outputs 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Half saturated - outputs 4.5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⅓ saturated - outputs 1.6666 volts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need to use the analog to digital converter (ADC) built into the Arduino to read this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 ADC doing?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 the Arduino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10-bit ADC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This means that the ADC can subdivide (or quantize) an analog signal into 2</a:t>
            </a:r>
            <a:r>
              <a:rPr lang="en" baseline="30000" dirty="0"/>
              <a:t>10</a:t>
            </a:r>
            <a:r>
              <a:rPr lang="en" dirty="0"/>
              <a:t> different values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</a:t>
            </a:r>
            <a:r>
              <a:rPr lang="en" baseline="30000" dirty="0"/>
              <a:t>10</a:t>
            </a:r>
            <a:r>
              <a:rPr lang="en" dirty="0"/>
              <a:t> = 1024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 from the reference voltage (5 v) 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2.5 v is mapped to 512 (½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1.25 v is mapped to 256 (¼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of what’s happening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27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2 bit ADC, it has 2 bits of resolution and therefore 4 total logic levels (2</a:t>
            </a:r>
            <a:r>
              <a:rPr lang="en" baseline="30000" dirty="0"/>
              <a:t>2 </a:t>
            </a:r>
            <a:r>
              <a:rPr lang="en" dirty="0"/>
              <a:t>= 4)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higher the resolution the more “steps”  in the digitized signal (remember the Arduino has 10 bit resolution… so 1024 steps)</a:t>
            </a:r>
            <a:endParaRPr dirty="0"/>
          </a:p>
        </p:txBody>
      </p:sp>
      <p:pic>
        <p:nvPicPr>
          <p:cNvPr id="886" name="Google Shape;8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00" y="1187400"/>
            <a:ext cx="3848125" cy="2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analog signals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Let's start with a potentiometer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Pot for short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in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car stereos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Thermostats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speakers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pins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Outer is grounded (symmetrical so it doesn't matter which side)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side pin is connected to high (5 v)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Inner pin is connected </a:t>
            </a:r>
            <a:r>
              <a:rPr lang="en-US" dirty="0"/>
              <a:t>to ADC input – The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 you turn the knob you are changing the resistance and thus the output voltage 	(by ohm's law) to any value between 0 v and 5 v</a:t>
            </a:r>
            <a:endParaRPr dirty="0"/>
          </a:p>
        </p:txBody>
      </p:sp>
      <p:pic>
        <p:nvPicPr>
          <p:cNvPr id="1026" name="Picture 2" descr="Potentiometer Diagram, Symbol, and Construction - ETechnoG">
            <a:extLst>
              <a:ext uri="{FF2B5EF4-FFF2-40B4-BE49-F238E27FC236}">
                <a16:creationId xmlns:a16="http://schemas.microsoft.com/office/drawing/2014/main" id="{BE9CD036-0C85-4390-BFD1-7E4E0117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76" y="539700"/>
            <a:ext cx="2317173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a circuit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109375"/>
            <a:ext cx="3138050" cy="39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pot.ino from github and upload</a:t>
            </a:r>
            <a:endParaRPr dirty="0"/>
          </a:p>
        </p:txBody>
      </p:sp>
      <p:pic>
        <p:nvPicPr>
          <p:cNvPr id="904" name="Google Shape;9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273900"/>
            <a:ext cx="54483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Reading Digital Inputs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new functions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analogRead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reads the value of the analog pin connected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Serial.println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prints to the Arduino IDE serial monitor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setup section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Takes an argument that specifies the communication rate (baud rate)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Faster baud = more data in less time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Can induce transmission error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9600 is common value (and will be the standard we use)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TX LED on the Arduino should be blinking every 500 </a:t>
            </a:r>
            <a:r>
              <a:rPr lang="en" dirty="0" err="1"/>
              <a:t>ms</a:t>
            </a:r>
            <a:endParaRPr dirty="0" err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indicated the Arduino is transmitting data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After launching the serial monitor you should see a window w/ numbers streaming by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Turning the dial the numbers should go up and down (corresponding to the position of the potentiometer)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One way goes toward 0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other towards 1023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 are getting “funky data” you need to ensure the baud rate is correctly set on the monitor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162D3-4C53-4A3A-B54D-BCAA326A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44" y="3448756"/>
            <a:ext cx="3178320" cy="1324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5200D-2DCB-47BF-A162-D5428954C10F}"/>
              </a:ext>
            </a:extLst>
          </p:cNvPr>
          <p:cNvSpPr txBox="1"/>
          <p:nvPr/>
        </p:nvSpPr>
        <p:spPr>
          <a:xfrm>
            <a:off x="6869034" y="346158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 Monitor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391C4C6-83FC-49FA-8039-FDBF62F5B88E}"/>
              </a:ext>
            </a:extLst>
          </p:cNvPr>
          <p:cNvSpPr/>
          <p:nvPr/>
        </p:nvSpPr>
        <p:spPr>
          <a:xfrm rot="20623613">
            <a:off x="5842324" y="349917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66195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analog sensor to sense temperature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7" name="Google Shape;9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38" y="1017600"/>
            <a:ext cx="3396532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begin</a:t>
            </a:r>
            <a:endParaRPr/>
          </a:p>
        </p:txBody>
      </p:sp>
      <p:sp>
        <p:nvSpPr>
          <p:cNvPr id="933" name="Google Shape;933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need cut offs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the same concepts as before we can find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Launch the sketch from before and see what “room temp” corresponds to 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writing this 20</a:t>
            </a:r>
            <a:r>
              <a:rPr lang="en" baseline="30000" dirty="0"/>
              <a:t>0</a:t>
            </a:r>
            <a:r>
              <a:rPr lang="en" dirty="0"/>
              <a:t> C was about 143 (these will be different for you)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Do a bit of math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5V / 1024 is 0.00488.  So for every 0.0048V you get 1 DAC value increase.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20°/143 is 0.1399. So each degree Celsius correspondes to  0.1399/.0048 or ~30 DAC values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So to make the green LED light turn on, subtract 60 DAC values and add to the code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To make the RED LED light turn on, add 60 DAC values and add to the code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 first</a:t>
            </a:r>
            <a:endParaRPr/>
          </a:p>
        </p:txBody>
      </p:sp>
      <p:sp>
        <p:nvSpPr>
          <p:cNvPr id="939" name="Google Shape;939;p44"/>
          <p:cNvSpPr txBox="1">
            <a:spLocks noGrp="1"/>
          </p:cNvSpPr>
          <p:nvPr>
            <p:ph type="body" idx="1"/>
          </p:nvPr>
        </p:nvSpPr>
        <p:spPr>
          <a:xfrm>
            <a:off x="650725" y="11787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Goal to get to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Try to write a code that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When the temperature is with in “room temp” ± 2 </a:t>
            </a:r>
            <a:r>
              <a:rPr lang="en" baseline="30000" dirty="0"/>
              <a:t>0</a:t>
            </a:r>
            <a:r>
              <a:rPr lang="en" dirty="0"/>
              <a:t>C the led is Green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lower than that the LED is Blue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higher than that the LED is Red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tempalert.ino from github</a:t>
            </a:r>
            <a:endParaRPr dirty="0"/>
          </a:p>
        </p:txBody>
      </p:sp>
      <p:pic>
        <p:nvPicPr>
          <p:cNvPr id="945" name="Google Shape;9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017600"/>
            <a:ext cx="4151174" cy="3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89" y="2571750"/>
            <a:ext cx="3714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Photoresistor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the Photo Diode into Analog In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2" y="721893"/>
            <a:ext cx="3599241" cy="43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nightlight from github</a:t>
            </a:r>
            <a:endParaRPr dirty="0"/>
          </a:p>
        </p:txBody>
      </p:sp>
      <p:pic>
        <p:nvPicPr>
          <p:cNvPr id="989" name="Google Shape;9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017600"/>
            <a:ext cx="4953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</a:t>
            </a:r>
            <a:endParaRPr/>
          </a:p>
        </p:txBody>
      </p:sp>
      <p:sp>
        <p:nvSpPr>
          <p:cNvPr id="983" name="Google Shape;983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map()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Output = map(value, fromLow, fromHigh, toLow, toHigh)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Value - the information you start with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Most recent reading from analog input</a:t>
            </a:r>
            <a:endParaRPr sz="11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fromLow and fromHigh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Input boundaries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Min and Max brightness</a:t>
            </a:r>
            <a:endParaRPr sz="10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toLow and toHigh</a:t>
            </a:r>
            <a:endParaRPr sz="12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Values you want to map to</a:t>
            </a:r>
            <a:endParaRPr sz="1000"/>
          </a:p>
          <a:p>
            <a:pPr marL="2286000" lvl="4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255 and 0 (swapped to turn off the light when bright)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constrain()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constrain(value, min, max)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Constrains the value given between 2 values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If the photo resistor measured to high you would pass below 0 (its inverted to turn off in light)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3" y="2925991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2 Digital and Analog Inputs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3 will cover Motors and Servos.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use Motors, H-bridges and Servos!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Wire diagram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 rotWithShape="1">
          <a:blip r:embed="rId3">
            <a:alphaModFix/>
          </a:blip>
          <a:srcRect l="3149" r="2269" b="17857"/>
          <a:stretch/>
        </p:blipFill>
        <p:spPr>
          <a:xfrm>
            <a:off x="2668426" y="1096201"/>
            <a:ext cx="3550175" cy="39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Pull down resistor</a:t>
            </a:r>
            <a:endParaRPr/>
          </a:p>
        </p:txBody>
      </p:sp>
      <p:sp>
        <p:nvSpPr>
          <p:cNvPr id="971" name="Google Shape;971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Notice the resistor running from the button to the ground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This is a pull down resistor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5 v can run two paths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not being pressed it runs through the resistor to ground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pressed it runs through the button to ground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This insures that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The button does not create a short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input pin is never in a floating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Download led_button.ino</a:t>
            </a:r>
            <a:endParaRPr dirty="0"/>
          </a:p>
        </p:txBody>
      </p:sp>
      <p:sp>
        <p:nvSpPr>
          <p:cNvPr id="977" name="Google Shape;977;p50"/>
          <p:cNvSpPr txBox="1">
            <a:spLocks noGrp="1"/>
          </p:cNvSpPr>
          <p:nvPr>
            <p:ph type="body" idx="1"/>
          </p:nvPr>
        </p:nvSpPr>
        <p:spPr>
          <a:xfrm>
            <a:off x="628972" y="1247737"/>
            <a:ext cx="277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Notice: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If button is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HIGH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Not being 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LOW</a:t>
            </a:r>
          </a:p>
          <a:p>
            <a:r>
              <a:rPr lang="en-US" dirty="0"/>
              <a:t>When did you have to last hold the button down to keep a light on?</a:t>
            </a:r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1017600"/>
            <a:ext cx="4391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Bouncy buttons</a:t>
            </a:r>
            <a:endParaRPr dirty="0"/>
          </a:p>
        </p:txBody>
      </p:sp>
      <p:sp>
        <p:nvSpPr>
          <p:cNvPr id="984" name="Google Shape;984;p51"/>
          <p:cNvSpPr txBox="1">
            <a:spLocks noGrp="1"/>
          </p:cNvSpPr>
          <p:nvPr>
            <p:ph type="body" idx="1"/>
          </p:nvPr>
        </p:nvSpPr>
        <p:spPr>
          <a:xfrm>
            <a:off x="720001" y="1187400"/>
            <a:ext cx="3768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Bouncy button means when you press the button the volatge bounces up and down before it settles to the high state.</a:t>
            </a:r>
          </a:p>
          <a:p>
            <a:r>
              <a:rPr lang="en" dirty="0"/>
              <a:t>This would turn something on and off several times.</a:t>
            </a:r>
          </a:p>
          <a:p>
            <a:r>
              <a:rPr lang="en" dirty="0"/>
              <a:t>We can program a small delay to help combat this issue.</a:t>
            </a:r>
          </a:p>
          <a:p>
            <a:pPr marL="146046" indent="0">
              <a:buSzPts val="1300"/>
              <a:buNone/>
            </a:pPr>
            <a:endParaRPr lang="en" dirty="0"/>
          </a:p>
        </p:txBody>
      </p:sp>
      <p:pic>
        <p:nvPicPr>
          <p:cNvPr id="1026" name="Picture 2" descr="How to use Push button | Toggle Switch on-off | with Arduino | ElecCircuit">
            <a:extLst>
              <a:ext uri="{FF2B5EF4-FFF2-40B4-BE49-F238E27FC236}">
                <a16:creationId xmlns:a16="http://schemas.microsoft.com/office/drawing/2014/main" id="{3964B2EF-B3B1-4345-88E1-32F3AAE0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4176"/>
            <a:ext cx="41148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3;p51">
            <a:extLst>
              <a:ext uri="{FF2B5EF4-FFF2-40B4-BE49-F238E27FC236}">
                <a16:creationId xmlns:a16="http://schemas.microsoft.com/office/drawing/2014/main" id="{FAB75744-FBE6-4FA8-BCAE-876A10075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Download debounce.ino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5619F-9552-43E6-8EAF-3187BE5A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33537"/>
            <a:ext cx="5659581" cy="306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4BD37-9387-43EF-9DD4-7C41C56695A3}"/>
              </a:ext>
            </a:extLst>
          </p:cNvPr>
          <p:cNvSpPr txBox="1"/>
          <p:nvPr/>
        </p:nvSpPr>
        <p:spPr>
          <a:xfrm>
            <a:off x="831273" y="1475509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Upload to the Uno and test the button for bounciness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How it works</a:t>
            </a:r>
            <a:endParaRPr/>
          </a:p>
        </p:txBody>
      </p:sp>
      <p:sp>
        <p:nvSpPr>
          <p:cNvPr id="996" name="Google Shape;996;p5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Stores the state of the button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Initialized to LOW</a:t>
            </a:r>
            <a:endParaRPr/>
          </a:p>
          <a:p>
            <a:r>
              <a:rPr lang="en" dirty="0"/>
              <a:t>Reads the current state</a:t>
            </a:r>
            <a:endParaRPr/>
          </a:p>
          <a:p>
            <a:r>
              <a:rPr lang="en" dirty="0"/>
              <a:t>If the current state differs from the previous state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Waits 5 </a:t>
            </a:r>
            <a:r>
              <a:rPr lang="en" dirty="0" err="1"/>
              <a:t>ms</a:t>
            </a:r>
            <a:r>
              <a:rPr lang="en" dirty="0"/>
              <a:t> (button must have changed states)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Rereads the button and uses that as the current state</a:t>
            </a:r>
            <a:endParaRPr dirty="0"/>
          </a:p>
          <a:p>
            <a:r>
              <a:rPr lang="en" dirty="0"/>
              <a:t>If the previous state was low  and current state is high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Toggles the led state</a:t>
            </a:r>
            <a:endParaRPr/>
          </a:p>
          <a:p>
            <a:r>
              <a:rPr lang="en" dirty="0"/>
              <a:t>Set the previous button state to the current button state</a:t>
            </a:r>
            <a:endParaRPr/>
          </a:p>
          <a:p>
            <a:r>
              <a:rPr lang="en" dirty="0"/>
              <a:t>Repeats from step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A646EC-B5AD-41EE-87F5-98D610805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FC47FB-3DB9-479A-85CB-D45C699ABC2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187ec63-6cff-4486-abd9-1357d75c1c0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BBF4A7-A4FC-4E50-9DF6-9C2D365380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1193</Words>
  <Application>Microsoft Office PowerPoint</Application>
  <PresentationFormat>On-screen Show (16:9)</PresentationFormat>
  <Paragraphs>159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Lato</vt:lpstr>
      <vt:lpstr>Source Sans Pro</vt:lpstr>
      <vt:lpstr>Montserrat</vt:lpstr>
      <vt:lpstr>Raleway</vt:lpstr>
      <vt:lpstr>Bebas Neue</vt:lpstr>
      <vt:lpstr>Arial</vt:lpstr>
      <vt:lpstr>Josefin Slab Thin</vt:lpstr>
      <vt:lpstr>Electronic Circuit Style CV by Slidesgo</vt:lpstr>
      <vt:lpstr>Arduino Workshop #2</vt:lpstr>
      <vt:lpstr>Reading Digital Inputs</vt:lpstr>
      <vt:lpstr>PowerPoint and Code</vt:lpstr>
      <vt:lpstr>Wire diagram</vt:lpstr>
      <vt:lpstr>Pull down resistor</vt:lpstr>
      <vt:lpstr>Download led_button.ino</vt:lpstr>
      <vt:lpstr>Bouncy buttons</vt:lpstr>
      <vt:lpstr>Download debounce.ino</vt:lpstr>
      <vt:lpstr>How it works</vt:lpstr>
      <vt:lpstr>Diagram</vt:lpstr>
      <vt:lpstr>Download RGB_nightlight.ino</vt:lpstr>
      <vt:lpstr>Reading Analog Sensors</vt:lpstr>
      <vt:lpstr>Why we still need analog in a “digital world”?</vt:lpstr>
      <vt:lpstr>Analog to digital converter (ADC)</vt:lpstr>
      <vt:lpstr>But what is a ADC doing?</vt:lpstr>
      <vt:lpstr>Visual of what’s happening</vt:lpstr>
      <vt:lpstr>Reading analog signals</vt:lpstr>
      <vt:lpstr>Lets wire up a circuit</vt:lpstr>
      <vt:lpstr>Download pot.ino from github and upload</vt:lpstr>
      <vt:lpstr>Notice the new functions</vt:lpstr>
      <vt:lpstr>What you should see</vt:lpstr>
      <vt:lpstr>Use an analog sensor to sense temperature</vt:lpstr>
      <vt:lpstr>Wire it up</vt:lpstr>
      <vt:lpstr>Before we can begin</vt:lpstr>
      <vt:lpstr>Try it yourself first</vt:lpstr>
      <vt:lpstr>Download tempalert.ino from github</vt:lpstr>
      <vt:lpstr>Add the Photoresistor</vt:lpstr>
      <vt:lpstr>Download nightlight from github</vt:lpstr>
      <vt:lpstr>New function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#3</dc:title>
  <dc:creator>Kelley, Todd W</dc:creator>
  <cp:lastModifiedBy>Kelley, Todd W</cp:lastModifiedBy>
  <cp:revision>34</cp:revision>
  <dcterms:modified xsi:type="dcterms:W3CDTF">2022-08-26T18:13:54Z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