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Josefin Slab Thin" pitchFamily="2" charset="0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</p:embeddedFont>
    <p:embeddedFont>
      <p:font typeface="Montserrat" panose="02000505000000020004" pitchFamily="2" charset="0"/>
      <p:regular r:id="rId41"/>
      <p:bold r:id="rId42"/>
      <p:italic r:id="rId43"/>
      <p:boldItalic r:id="rId44"/>
    </p:embeddedFont>
    <p:embeddedFont>
      <p:font typeface="Raleway" pitchFamily="2" charset="0"/>
      <p:regular r:id="rId45"/>
      <p:bold r:id="rId46"/>
      <p:italic r:id="rId47"/>
      <p:boldItalic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EF837-2016-40C4-B34A-81F55C2DD3AE}" v="6" dt="2021-12-08T16:22:3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2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261EF837-2016-40C4-B34A-81F55C2DD3AE}"/>
    <pc:docChg chg="undo custSel delSld modSld sldOrd">
      <pc:chgData name="Kelley, Todd W" userId="d27d4cb4-89b9-4445-97de-d6d70d6b1c5d" providerId="ADAL" clId="{261EF837-2016-40C4-B34A-81F55C2DD3AE}" dt="2021-12-08T16:26:25.333" v="438" actId="1076"/>
      <pc:docMkLst>
        <pc:docMk/>
      </pc:docMkLst>
      <pc:sldChg chg="addSp modSp mod">
        <pc:chgData name="Kelley, Todd W" userId="d27d4cb4-89b9-4445-97de-d6d70d6b1c5d" providerId="ADAL" clId="{261EF837-2016-40C4-B34A-81F55C2DD3AE}" dt="2021-12-08T16:16:40.837" v="87" actId="1076"/>
        <pc:sldMkLst>
          <pc:docMk/>
          <pc:sldMk cId="0" sldId="264"/>
        </pc:sldMkLst>
        <pc:spChg chg="add mod">
          <ac:chgData name="Kelley, Todd W" userId="d27d4cb4-89b9-4445-97de-d6d70d6b1c5d" providerId="ADAL" clId="{261EF837-2016-40C4-B34A-81F55C2DD3AE}" dt="2021-12-08T16:16:40.837" v="87" actId="1076"/>
          <ac:spMkLst>
            <pc:docMk/>
            <pc:sldMk cId="0" sldId="264"/>
            <ac:spMk id="2" creationId="{873EEF4A-A111-410F-B9D9-ECA4955E1212}"/>
          </ac:spMkLst>
        </pc:spChg>
        <pc:spChg chg="add mod">
          <ac:chgData name="Kelley, Todd W" userId="d27d4cb4-89b9-4445-97de-d6d70d6b1c5d" providerId="ADAL" clId="{261EF837-2016-40C4-B34A-81F55C2DD3AE}" dt="2021-12-08T16:16:36.157" v="86" actId="14100"/>
          <ac:spMkLst>
            <pc:docMk/>
            <pc:sldMk cId="0" sldId="264"/>
            <ac:spMk id="3" creationId="{81BE97CC-0BE5-4776-B141-CBA9FA8CC91C}"/>
          </ac:spMkLst>
        </pc:spChg>
        <pc:picChg chg="mod">
          <ac:chgData name="Kelley, Todd W" userId="d27d4cb4-89b9-4445-97de-d6d70d6b1c5d" providerId="ADAL" clId="{261EF837-2016-40C4-B34A-81F55C2DD3AE}" dt="2021-12-08T16:15:00.563" v="44" actId="1076"/>
          <ac:picMkLst>
            <pc:docMk/>
            <pc:sldMk cId="0" sldId="264"/>
            <ac:picMk id="909" creationId="{00000000-0000-0000-0000-000000000000}"/>
          </ac:picMkLst>
        </pc:picChg>
      </pc:sldChg>
      <pc:sldChg chg="modSp mod">
        <pc:chgData name="Kelley, Todd W" userId="d27d4cb4-89b9-4445-97de-d6d70d6b1c5d" providerId="ADAL" clId="{261EF837-2016-40C4-B34A-81F55C2DD3AE}" dt="2021-12-08T16:17:58.463" v="162" actId="20577"/>
        <pc:sldMkLst>
          <pc:docMk/>
          <pc:sldMk cId="0" sldId="265"/>
        </pc:sldMkLst>
        <pc:spChg chg="mod">
          <ac:chgData name="Kelley, Todd W" userId="d27d4cb4-89b9-4445-97de-d6d70d6b1c5d" providerId="ADAL" clId="{261EF837-2016-40C4-B34A-81F55C2DD3AE}" dt="2021-12-08T16:17:58.463" v="162" actId="20577"/>
          <ac:spMkLst>
            <pc:docMk/>
            <pc:sldMk cId="0" sldId="265"/>
            <ac:spMk id="914" creationId="{00000000-0000-0000-0000-000000000000}"/>
          </ac:spMkLst>
        </pc:spChg>
      </pc:sldChg>
      <pc:sldChg chg="addSp delSp modSp del mod">
        <pc:chgData name="Kelley, Todd W" userId="d27d4cb4-89b9-4445-97de-d6d70d6b1c5d" providerId="ADAL" clId="{261EF837-2016-40C4-B34A-81F55C2DD3AE}" dt="2021-12-08T16:13:25.532" v="43" actId="47"/>
        <pc:sldMkLst>
          <pc:docMk/>
          <pc:sldMk cId="0" sldId="266"/>
        </pc:sldMkLst>
        <pc:spChg chg="add del mod">
          <ac:chgData name="Kelley, Todd W" userId="d27d4cb4-89b9-4445-97de-d6d70d6b1c5d" providerId="ADAL" clId="{261EF837-2016-40C4-B34A-81F55C2DD3AE}" dt="2021-12-08T16:11:08.092" v="38"/>
          <ac:spMkLst>
            <pc:docMk/>
            <pc:sldMk cId="0" sldId="266"/>
            <ac:spMk id="2" creationId="{09AA740C-55B5-45CA-AC27-CCD065205813}"/>
          </ac:spMkLst>
        </pc:spChg>
        <pc:spChg chg="mod">
          <ac:chgData name="Kelley, Todd W" userId="d27d4cb4-89b9-4445-97de-d6d70d6b1c5d" providerId="ADAL" clId="{261EF837-2016-40C4-B34A-81F55C2DD3AE}" dt="2021-12-08T16:11:04.454" v="36" actId="20577"/>
          <ac:spMkLst>
            <pc:docMk/>
            <pc:sldMk cId="0" sldId="266"/>
            <ac:spMk id="922" creationId="{00000000-0000-0000-0000-000000000000}"/>
          </ac:spMkLst>
        </pc:spChg>
        <pc:picChg chg="mod">
          <ac:chgData name="Kelley, Todd W" userId="d27d4cb4-89b9-4445-97de-d6d70d6b1c5d" providerId="ADAL" clId="{261EF837-2016-40C4-B34A-81F55C2DD3AE}" dt="2021-12-08T16:11:20.362" v="39" actId="1076"/>
          <ac:picMkLst>
            <pc:docMk/>
            <pc:sldMk cId="0" sldId="266"/>
            <ac:picMk id="923" creationId="{00000000-0000-0000-0000-000000000000}"/>
          </ac:picMkLst>
        </pc:picChg>
      </pc:sldChg>
      <pc:sldChg chg="modSp mod ord">
        <pc:chgData name="Kelley, Todd W" userId="d27d4cb4-89b9-4445-97de-d6d70d6b1c5d" providerId="ADAL" clId="{261EF837-2016-40C4-B34A-81F55C2DD3AE}" dt="2021-12-08T16:18:31.032" v="166" actId="20577"/>
        <pc:sldMkLst>
          <pc:docMk/>
          <pc:sldMk cId="0" sldId="267"/>
        </pc:sldMkLst>
        <pc:spChg chg="mod">
          <ac:chgData name="Kelley, Todd W" userId="d27d4cb4-89b9-4445-97de-d6d70d6b1c5d" providerId="ADAL" clId="{261EF837-2016-40C4-B34A-81F55C2DD3AE}" dt="2021-12-08T16:18:31.032" v="166" actId="20577"/>
          <ac:spMkLst>
            <pc:docMk/>
            <pc:sldMk cId="0" sldId="267"/>
            <ac:spMk id="929" creationId="{00000000-0000-0000-0000-000000000000}"/>
          </ac:spMkLst>
        </pc:spChg>
      </pc:sldChg>
      <pc:sldChg chg="del">
        <pc:chgData name="Kelley, Todd W" userId="d27d4cb4-89b9-4445-97de-d6d70d6b1c5d" providerId="ADAL" clId="{261EF837-2016-40C4-B34A-81F55C2DD3AE}" dt="2021-12-08T16:13:13.364" v="42" actId="47"/>
        <pc:sldMkLst>
          <pc:docMk/>
          <pc:sldMk cId="0" sldId="270"/>
        </pc:sldMkLst>
      </pc:sldChg>
      <pc:sldChg chg="addSp delSp modSp mod">
        <pc:chgData name="Kelley, Todd W" userId="d27d4cb4-89b9-4445-97de-d6d70d6b1c5d" providerId="ADAL" clId="{261EF837-2016-40C4-B34A-81F55C2DD3AE}" dt="2021-12-08T16:26:25.333" v="438" actId="1076"/>
        <pc:sldMkLst>
          <pc:docMk/>
          <pc:sldMk cId="0" sldId="275"/>
        </pc:sldMkLst>
        <pc:spChg chg="add del mod">
          <ac:chgData name="Kelley, Todd W" userId="d27d4cb4-89b9-4445-97de-d6d70d6b1c5d" providerId="ADAL" clId="{261EF837-2016-40C4-B34A-81F55C2DD3AE}" dt="2021-12-08T16:26:09.549" v="432" actId="22"/>
          <ac:spMkLst>
            <pc:docMk/>
            <pc:sldMk cId="0" sldId="275"/>
            <ac:spMk id="6" creationId="{DA5F05F2-1B22-4893-9FF4-A3412874C6D9}"/>
          </ac:spMkLst>
        </pc:spChg>
        <pc:spChg chg="mod">
          <ac:chgData name="Kelley, Todd W" userId="d27d4cb4-89b9-4445-97de-d6d70d6b1c5d" providerId="ADAL" clId="{261EF837-2016-40C4-B34A-81F55C2DD3AE}" dt="2021-12-08T16:26:25.333" v="438" actId="1076"/>
          <ac:spMkLst>
            <pc:docMk/>
            <pc:sldMk cId="0" sldId="275"/>
            <ac:spMk id="976" creationId="{00000000-0000-0000-0000-000000000000}"/>
          </ac:spMkLst>
        </pc:spChg>
        <pc:spChg chg="mod">
          <ac:chgData name="Kelley, Todd W" userId="d27d4cb4-89b9-4445-97de-d6d70d6b1c5d" providerId="ADAL" clId="{261EF837-2016-40C4-B34A-81F55C2DD3AE}" dt="2021-12-08T16:26:17.340" v="436" actId="20577"/>
          <ac:spMkLst>
            <pc:docMk/>
            <pc:sldMk cId="0" sldId="275"/>
            <ac:spMk id="977" creationId="{00000000-0000-0000-0000-000000000000}"/>
          </ac:spMkLst>
        </pc:spChg>
      </pc:sldChg>
      <pc:sldChg chg="addSp modSp mod">
        <pc:chgData name="Kelley, Todd W" userId="d27d4cb4-89b9-4445-97de-d6d70d6b1c5d" providerId="ADAL" clId="{261EF837-2016-40C4-B34A-81F55C2DD3AE}" dt="2021-12-08T16:25:29.418" v="424" actId="20577"/>
        <pc:sldMkLst>
          <pc:docMk/>
          <pc:sldMk cId="0" sldId="276"/>
        </pc:sldMkLst>
        <pc:spChg chg="mod">
          <ac:chgData name="Kelley, Todd W" userId="d27d4cb4-89b9-4445-97de-d6d70d6b1c5d" providerId="ADAL" clId="{261EF837-2016-40C4-B34A-81F55C2DD3AE}" dt="2021-12-08T16:25:29.418" v="424" actId="20577"/>
          <ac:spMkLst>
            <pc:docMk/>
            <pc:sldMk cId="0" sldId="276"/>
            <ac:spMk id="984" creationId="{00000000-0000-0000-0000-000000000000}"/>
          </ac:spMkLst>
        </pc:spChg>
        <pc:picChg chg="add mod">
          <ac:chgData name="Kelley, Todd W" userId="d27d4cb4-89b9-4445-97de-d6d70d6b1c5d" providerId="ADAL" clId="{261EF837-2016-40C4-B34A-81F55C2DD3AE}" dt="2021-12-08T16:22:31.482" v="173" actId="1076"/>
          <ac:picMkLst>
            <pc:docMk/>
            <pc:sldMk cId="0" sldId="276"/>
            <ac:picMk id="1026" creationId="{3964B2EF-B3B1-4345-88E1-32F3AAE0D9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24 - Arduino Uno</a:t>
            </a:r>
          </a:p>
          <a:p>
            <a:pPr marL="0" indent="0">
              <a:buNone/>
            </a:pPr>
            <a:r>
              <a:rPr lang="en-US"/>
              <a:t>24 - small bread board</a:t>
            </a:r>
          </a:p>
          <a:p>
            <a:pPr marL="0" indent="0">
              <a:buNone/>
            </a:pPr>
            <a:r>
              <a:rPr lang="en-US"/>
              <a:t>24 - sets of jumper wires</a:t>
            </a:r>
          </a:p>
          <a:p>
            <a:pPr marL="0" indent="0">
              <a:buNone/>
            </a:pPr>
            <a:r>
              <a:rPr lang="en-US"/>
              <a:t>24 - 10 k</a:t>
            </a:r>
            <a:r>
              <a:rPr lang="en" dirty="0"/>
              <a:t>Ω resistors</a:t>
            </a:r>
          </a:p>
          <a:p>
            <a:pPr marL="0" indent="0">
              <a:buNone/>
            </a:pPr>
            <a:r>
              <a:rPr lang="en"/>
              <a:t>72 - 220 Ω resistors</a:t>
            </a:r>
          </a:p>
          <a:p>
            <a:pPr marL="0" indent="0">
              <a:buNone/>
            </a:pPr>
            <a:r>
              <a:rPr lang="en"/>
              <a:t>24 - USB cables</a:t>
            </a:r>
          </a:p>
          <a:p>
            <a:pPr marL="0" indent="0">
              <a:buNone/>
            </a:pPr>
            <a:r>
              <a:rPr lang="en"/>
              <a:t>24 - push buttons</a:t>
            </a:r>
          </a:p>
          <a:p>
            <a:pPr marL="0" indent="0">
              <a:buNone/>
            </a:pPr>
            <a:r>
              <a:rPr lang="en"/>
              <a:t>24 - 5mm single color LED</a:t>
            </a:r>
            <a:endParaRPr lang="en" dirty="0"/>
          </a:p>
          <a:p>
            <a:pPr marL="0" indent="0">
              <a:buNone/>
            </a:pPr>
            <a:r>
              <a:rPr lang="en"/>
              <a:t>24 - 5mm common cathode RGB LED</a:t>
            </a: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eafe245b95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eafe245b95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afe245b95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afe245b95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eafe245b95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eafe245b95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eafe245b95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eafe245b95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eafe245b95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eafe245b95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afe245b95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afe245b95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afe245b95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afe245b95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afe245b95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afe245b95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eafe245b95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eafe245b95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afe245b95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afe245b95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afe245b95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afe245b95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afe245b95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afe245b95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afe245b95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afe245b95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eafe245b95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eafe245b95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afe245b95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afe245b95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eafe245b95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eafe245b95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afe245b95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afe245b95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afe245b95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afe245b95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afe245b95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afe245b95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afe245b95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afe245b95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afe245b9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afe245b95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eafe245b9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eafe245b95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afe245b95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afe245b95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2-Digital-Pulse-Width-Modulation/tree/main/rgb_nightligh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 sz="5300" dirty="0"/>
              <a:t>Arduino Workshop #2</a:t>
            </a:r>
            <a:endParaRPr sz="3600"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Inputs, Outputs, and Pulse Width Modulation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body" idx="1"/>
          </p:nvPr>
        </p:nvSpPr>
        <p:spPr>
          <a:xfrm>
            <a:off x="301650" y="1187400"/>
            <a:ext cx="293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For loops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Used to repeat a process a set number of times</a:t>
            </a:r>
          </a:p>
          <a:p>
            <a:pPr indent="-317500">
              <a:buSzPts val="1400"/>
              <a:buChar char="○"/>
            </a:pPr>
            <a:r>
              <a:rPr lang="en" dirty="0"/>
              <a:t>Upload this to blink the LED from fast to slow.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For Loops</a:t>
            </a:r>
            <a:endParaRPr/>
          </a:p>
        </p:txBody>
      </p:sp>
      <p:pic>
        <p:nvPicPr>
          <p:cNvPr id="916" name="Google Shape;9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375" y="1017600"/>
            <a:ext cx="42386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929" name="Google Shape;929;p4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462463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First entry sets index variable for the loop (i is set to start at 100)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second entry decides when the loop should stop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loop will execute over and over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while i &lt; =  (less than or equal to) 1000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final entry specifies what should happen to the index at the end of each loop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 is set to the current value plus 100</a:t>
            </a:r>
            <a:endParaRPr dirty="0"/>
          </a:p>
        </p:txBody>
      </p:sp>
      <p:pic>
        <p:nvPicPr>
          <p:cNvPr id="4" name="Google Shape;916;p40">
            <a:extLst>
              <a:ext uri="{FF2B5EF4-FFF2-40B4-BE49-F238E27FC236}">
                <a16:creationId xmlns:a16="http://schemas.microsoft.com/office/drawing/2014/main" id="{19346507-7A25-4C6F-9163-2651733369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171" y="1119961"/>
            <a:ext cx="3759518" cy="290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3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65502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Pulse Width Modulation with AnalogWrite()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Pulse Width Modification (PWM)</a:t>
            </a:r>
            <a:endParaRPr/>
          </a:p>
        </p:txBody>
      </p:sp>
      <p:sp>
        <p:nvSpPr>
          <p:cNvPr id="940" name="Google Shape;940;p44"/>
          <p:cNvSpPr txBox="1">
            <a:spLocks noGrp="1"/>
          </p:cNvSpPr>
          <p:nvPr>
            <p:ph type="body" idx="1"/>
          </p:nvPr>
        </p:nvSpPr>
        <p:spPr>
          <a:xfrm>
            <a:off x="487275" y="1187400"/>
            <a:ext cx="386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can’t get analog outputs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we can get close with pulse-Width modification (PWM) and the analogWrite() comand</a:t>
            </a:r>
            <a:endParaRPr dirty="0"/>
          </a:p>
        </p:txBody>
      </p:sp>
      <p:pic>
        <p:nvPicPr>
          <p:cNvPr id="941" name="Google Shape;9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4400"/>
            <a:ext cx="41814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PWM - what's actually happening?</a:t>
            </a:r>
            <a:endParaRPr/>
          </a:p>
        </p:txBody>
      </p:sp>
      <p:pic>
        <p:nvPicPr>
          <p:cNvPr id="953" name="Google Shape;9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13" y="1139050"/>
            <a:ext cx="5939974" cy="19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46"/>
          <p:cNvSpPr txBox="1">
            <a:spLocks noGrp="1"/>
          </p:cNvSpPr>
          <p:nvPr>
            <p:ph type="body" idx="1"/>
          </p:nvPr>
        </p:nvSpPr>
        <p:spPr>
          <a:xfrm>
            <a:off x="720000" y="3171175"/>
            <a:ext cx="7704000" cy="13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PWM works by modulating the “duty cycle” (the percentage of time the voltage is high vs. low)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analogWrite() command sets the duty cycle depending on the value you pass it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0 -- always off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225 -- always on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127 --  50% cycle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NEVER CHANGE THE VOLTAGE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7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Digital Inputs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diagram</a:t>
            </a:r>
            <a:endParaRPr/>
          </a:p>
        </p:txBody>
      </p:sp>
      <p:pic>
        <p:nvPicPr>
          <p:cNvPr id="965" name="Google Shape;965;p48"/>
          <p:cNvPicPr preferRelativeResize="0"/>
          <p:nvPr/>
        </p:nvPicPr>
        <p:blipFill rotWithShape="1">
          <a:blip r:embed="rId3">
            <a:alphaModFix/>
          </a:blip>
          <a:srcRect l="3149" r="2269" b="17857"/>
          <a:stretch/>
        </p:blipFill>
        <p:spPr>
          <a:xfrm>
            <a:off x="2668425" y="1096200"/>
            <a:ext cx="3550175" cy="39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down resistor</a:t>
            </a:r>
            <a:endParaRPr/>
          </a:p>
        </p:txBody>
      </p:sp>
      <p:sp>
        <p:nvSpPr>
          <p:cNvPr id="971" name="Google Shape;971;p4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Notice the resistor running from the button to the ground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a pull down resistor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5 v can run two paths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When the button is not being pressed it runs through the resistor to ground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When the button is pressed it runs through the button to ground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This insures that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The button does not create a short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The input pin is never in a floating state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look at the code</a:t>
            </a:r>
            <a:endParaRPr/>
          </a:p>
        </p:txBody>
      </p:sp>
      <p:sp>
        <p:nvSpPr>
          <p:cNvPr id="977" name="Google Shape;977;p50"/>
          <p:cNvSpPr txBox="1">
            <a:spLocks noGrp="1"/>
          </p:cNvSpPr>
          <p:nvPr>
            <p:ph type="body" idx="1"/>
          </p:nvPr>
        </p:nvSpPr>
        <p:spPr>
          <a:xfrm>
            <a:off x="5646250" y="1187400"/>
            <a:ext cx="277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Notice: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If button is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Pressed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digitalRead() returns HIGH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 being pressed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digitalRead() returns LOW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dirty="0"/>
              <a:t>When did you have to last hold the button down to keep a light on?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Define a state for the switch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dirty="0"/>
              <a:t>Change state</a:t>
            </a:r>
          </a:p>
        </p:txBody>
      </p:sp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187388"/>
            <a:ext cx="43910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Bouncy buttons</a:t>
            </a:r>
            <a:endParaRPr/>
          </a:p>
        </p:txBody>
      </p:sp>
      <p:sp>
        <p:nvSpPr>
          <p:cNvPr id="984" name="Google Shape;984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7688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Bouncy button mean when you press the button the volatge bounces up and down before it settles to the high state.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This would turn something on and off several times.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can program a small delay to help combat this issue.</a:t>
            </a:r>
          </a:p>
          <a:p>
            <a:pPr marL="146050" indent="0">
              <a:buSzPts val="1300"/>
              <a:buNone/>
            </a:pPr>
            <a:endParaRPr lang="en" dirty="0"/>
          </a:p>
        </p:txBody>
      </p:sp>
      <p:pic>
        <p:nvPicPr>
          <p:cNvPr id="1026" name="Picture 2" descr="How to use Push button | Toggle Switch on-off | with Arduino | ElecCircuit">
            <a:extLst>
              <a:ext uri="{FF2B5EF4-FFF2-40B4-BE49-F238E27FC236}">
                <a16:creationId xmlns:a16="http://schemas.microsoft.com/office/drawing/2014/main" id="{3964B2EF-B3B1-4345-88E1-32F3AAE0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4175"/>
            <a:ext cx="41148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Outputs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2"/>
          <p:cNvSpPr txBox="1">
            <a:spLocks noGrp="1"/>
          </p:cNvSpPr>
          <p:nvPr>
            <p:ph type="title"/>
          </p:nvPr>
        </p:nvSpPr>
        <p:spPr>
          <a:xfrm>
            <a:off x="108975" y="361800"/>
            <a:ext cx="2691000" cy="28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to do this</a:t>
            </a:r>
            <a:endParaRPr/>
          </a:p>
        </p:txBody>
      </p:sp>
      <p:pic>
        <p:nvPicPr>
          <p:cNvPr id="990" name="Google Shape;9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400" y="70188"/>
            <a:ext cx="4143931" cy="50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996" name="Google Shape;996;p5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Stores the state of the button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Initialized to LOW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Reads the current state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If the current state differs from the previous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Waits 5 </a:t>
            </a:r>
            <a:r>
              <a:rPr lang="en" dirty="0" err="1"/>
              <a:t>ms</a:t>
            </a:r>
            <a:r>
              <a:rPr lang="en" dirty="0"/>
              <a:t> (button must have changed states)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Rereads the button and uses that as the current state</a:t>
            </a:r>
            <a:endParaRPr dirty="0"/>
          </a:p>
          <a:p>
            <a:r>
              <a:rPr lang="en" dirty="0"/>
              <a:t>If the previous state was low  and current state is high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Toggles the led state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Set the previous button state to the current button state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Repeats from step 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4"/>
          <p:cNvSpPr txBox="1">
            <a:spLocks noGrp="1"/>
          </p:cNvSpPr>
          <p:nvPr>
            <p:ph type="title"/>
          </p:nvPr>
        </p:nvSpPr>
        <p:spPr>
          <a:xfrm>
            <a:off x="1029650" y="1421850"/>
            <a:ext cx="7169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controllable RGB Night light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5"/>
          <p:cNvSpPr txBox="1">
            <a:spLocks noGrp="1"/>
          </p:cNvSpPr>
          <p:nvPr>
            <p:ph type="title"/>
          </p:nvPr>
        </p:nvSpPr>
        <p:spPr>
          <a:xfrm>
            <a:off x="132175" y="578375"/>
            <a:ext cx="17937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007" name="Google Shape;100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925" y="280525"/>
            <a:ext cx="6463150" cy="44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10002-59D6-4250-9F5F-B957F077E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Download the </a:t>
            </a:r>
            <a:r>
              <a:rPr lang="en-US" dirty="0" err="1"/>
              <a:t>RGB_nightlight.ino</a:t>
            </a:r>
            <a:r>
              <a:rPr lang="en-US" dirty="0"/>
              <a:t> file from our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page.</a:t>
            </a:r>
          </a:p>
        </p:txBody>
      </p:sp>
      <p:sp>
        <p:nvSpPr>
          <p:cNvPr id="1012" name="Google Shape;1012;p5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may be alot…. 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you have done all of it before, and you’ll see it again and again…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breadboards</a:t>
            </a:r>
            <a:endParaRPr/>
          </a:p>
        </p:txBody>
      </p:sp>
      <p:sp>
        <p:nvSpPr>
          <p:cNvPr id="872" name="Google Shape;872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Today we are going to learn how to make and use external circuits</a:t>
            </a:r>
            <a:endParaRPr sz="1600" dirty="0"/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To do this we will use breadboard to prototype circuits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4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75975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breadboard?</a:t>
            </a:r>
            <a:endParaRPr/>
          </a:p>
        </p:txBody>
      </p:sp>
      <p:pic>
        <p:nvPicPr>
          <p:cNvPr id="878" name="Google Shape;8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9200"/>
            <a:ext cx="42291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34"/>
          <p:cNvSpPr txBox="1"/>
          <p:nvPr/>
        </p:nvSpPr>
        <p:spPr>
          <a:xfrm>
            <a:off x="5117525" y="1653900"/>
            <a:ext cx="32904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Pros: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Inexpensive and easy to get up and running 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Circuits can be constructed easily and quickly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Wires can also be used to connect that circuit to a microcontroller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soldering is required.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Changes to the circuit can be made easily 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be easily removed and reused in a new circuit in the future.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LED’s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LEDs (light emitting diodes)  will be heavily used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LED’s are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Polarized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Direction of connection matters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The flat side or shorter lead is the cathode (negative lead)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The positive lead is the anode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Need a resistor in series (on either the positive or negative side)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Too much current can damage the Arduino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We will use 220 Ω resistors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wire up the Circuit</a:t>
            </a:r>
            <a:endParaRPr/>
          </a:p>
        </p:txBody>
      </p:sp>
      <p:pic>
        <p:nvPicPr>
          <p:cNvPr id="891" name="Google Shape;8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800" y="1170000"/>
            <a:ext cx="2964390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Ohm's Law</a:t>
            </a:r>
            <a:endParaRPr/>
          </a:p>
        </p:txBody>
      </p:sp>
      <p:sp>
        <p:nvSpPr>
          <p:cNvPr id="897" name="Google Shape;897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Voltage (V) represents electrical potential</a:t>
            </a:r>
            <a:endParaRPr dirty="0"/>
          </a:p>
          <a:p>
            <a:r>
              <a:rPr lang="en" dirty="0"/>
              <a:t>Current (I)  flows from high potential to low potential</a:t>
            </a:r>
            <a:endParaRPr dirty="0"/>
          </a:p>
          <a:p>
            <a:r>
              <a:rPr lang="en" dirty="0"/>
              <a:t>Resistance (R)  is the “ease” of flow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Ohms law states: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V = I R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All voltage is “used” in a circuit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LED’s have a predefined voltage drop across them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Need a particular current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Max of 20 mA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Thus we see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2 volts/(20 mA) = 150 Ω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As resistance increases -- current drops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We use 220 </a:t>
            </a:r>
            <a:r>
              <a:rPr lang="en" sz="1200" dirty="0"/>
              <a:t>Ω to insure the max amperage is not exceeded (safety factor)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Equation</a:t>
            </a:r>
            <a:endParaRPr/>
          </a:p>
        </p:txBody>
      </p:sp>
      <p:sp>
        <p:nvSpPr>
          <p:cNvPr id="903" name="Google Shape;903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also know the power equation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	P = I V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Power is the current times the voltage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Resistor’s have a power rating of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1/4 W (250 mW)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P = 3 V *0.02 A = 60 mW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Which  is less than 250 mW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9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digital outputs</a:t>
            </a:r>
            <a:endParaRPr sz="2000"/>
          </a:p>
        </p:txBody>
      </p:sp>
      <p:pic>
        <p:nvPicPr>
          <p:cNvPr id="909" name="Google Shape;9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427" y="1087150"/>
            <a:ext cx="6153600" cy="37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3EEF4A-A111-410F-B9D9-ECA4955E1212}"/>
              </a:ext>
            </a:extLst>
          </p:cNvPr>
          <p:cNvSpPr txBox="1"/>
          <p:nvPr/>
        </p:nvSpPr>
        <p:spPr>
          <a:xfrm>
            <a:off x="531627" y="1569311"/>
            <a:ext cx="175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Upload this to turn on the LED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BE97CC-0BE5-4776-B141-CBA9FA8CC91C}"/>
              </a:ext>
            </a:extLst>
          </p:cNvPr>
          <p:cNvSpPr/>
          <p:nvPr/>
        </p:nvSpPr>
        <p:spPr>
          <a:xfrm rot="19960979">
            <a:off x="1844005" y="1506213"/>
            <a:ext cx="1390138" cy="484632"/>
          </a:xfrm>
          <a:prstGeom prst="rightArrow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84E17C-868C-4C1D-B243-AB38B0DDB4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2EBF86-C11B-4EA5-8000-C3D7174A9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14BACC-A78B-4FA3-BD0F-41A4043EC7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857</Words>
  <Application>Microsoft Office PowerPoint</Application>
  <PresentationFormat>On-screen Show (16:9)</PresentationFormat>
  <Paragraphs>123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Source Sans Pro</vt:lpstr>
      <vt:lpstr>Calibri</vt:lpstr>
      <vt:lpstr>Josefin Slab Thin</vt:lpstr>
      <vt:lpstr>Bebas Neue</vt:lpstr>
      <vt:lpstr>Montserrat</vt:lpstr>
      <vt:lpstr>Lato</vt:lpstr>
      <vt:lpstr>Arial</vt:lpstr>
      <vt:lpstr>Raleway</vt:lpstr>
      <vt:lpstr>Electronic Circuit Style CV by Slidesgo</vt:lpstr>
      <vt:lpstr>Arduino Workshop #2</vt:lpstr>
      <vt:lpstr>Digital Outputs</vt:lpstr>
      <vt:lpstr>Working with breadboards</vt:lpstr>
      <vt:lpstr>What is a breadboard?</vt:lpstr>
      <vt:lpstr>Wiring LED’s</vt:lpstr>
      <vt:lpstr>Let's wire up the Circuit</vt:lpstr>
      <vt:lpstr>Ohm's Law</vt:lpstr>
      <vt:lpstr>Power Equation</vt:lpstr>
      <vt:lpstr>Programming digital outputs</vt:lpstr>
      <vt:lpstr>Using For Loops</vt:lpstr>
      <vt:lpstr>How it works</vt:lpstr>
      <vt:lpstr>Pulse Width Modulation with AnalogWrite()</vt:lpstr>
      <vt:lpstr>Pulse Width Modification (PWM)</vt:lpstr>
      <vt:lpstr>PWM - what's actually happening?</vt:lpstr>
      <vt:lpstr>Reading Digital Inputs</vt:lpstr>
      <vt:lpstr>Wire diagram</vt:lpstr>
      <vt:lpstr>Pull down resistor</vt:lpstr>
      <vt:lpstr>Let's look at the code</vt:lpstr>
      <vt:lpstr>Bouncy buttons</vt:lpstr>
      <vt:lpstr>Code to do this</vt:lpstr>
      <vt:lpstr>How it works</vt:lpstr>
      <vt:lpstr>Building a controllable RGB Night light</vt:lpstr>
      <vt:lpstr>Diagram</vt:lpstr>
      <vt:lpstr>Code</vt:lpstr>
      <vt:lpstr>It may be alot….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#2</dc:title>
  <cp:lastModifiedBy>Kelley, Todd W</cp:lastModifiedBy>
  <cp:revision>31</cp:revision>
  <dcterms:modified xsi:type="dcterms:W3CDTF">2021-12-08T16:26:43Z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