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7" r:id="rId27"/>
  </p:sldIdLst>
  <p:sldSz cx="9144000" cy="5143500" type="screen16x9"/>
  <p:notesSz cx="6858000" cy="9144000"/>
  <p:embeddedFontLst>
    <p:embeddedFont>
      <p:font typeface="Cambria Math" panose="02040503050406030204" pitchFamily="18" charset="0"/>
      <p:regular r:id="rId29"/>
    </p:embeddedFont>
    <p:embeddedFont>
      <p:font typeface="Josefin Slab Thin" pitchFamily="2" charset="0"/>
      <p:regular r:id="rId30"/>
      <p:bold r:id="rId31"/>
      <p:italic r:id="rId32"/>
      <p:boldItalic r:id="rId33"/>
    </p:embeddedFont>
    <p:embeddedFont>
      <p:font typeface="Lato" panose="020F0502020204030203" pitchFamily="34" charset="0"/>
      <p:regular r:id="rId34"/>
      <p:bold r:id="rId35"/>
    </p:embeddedFont>
    <p:embeddedFont>
      <p:font typeface="Montserrat" panose="02000505000000020004" pitchFamily="2" charset="0"/>
      <p:regular r:id="rId36"/>
      <p:bold r:id="rId37"/>
      <p:italic r:id="rId38"/>
      <p:boldItalic r:id="rId39"/>
    </p:embeddedFont>
    <p:embeddedFont>
      <p:font typeface="Raleway" pitchFamily="2"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23FE4-212B-4A08-8BCF-89953D8111E1}" v="71" dt="2021-12-08T16:46:3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9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Small bread board</a:t>
            </a:r>
          </a:p>
          <a:p>
            <a:pPr marL="0" indent="0">
              <a:buNone/>
            </a:pPr>
            <a:r>
              <a:rPr lang="en-US" dirty="0"/>
              <a:t>24 – Jumper wire sets</a:t>
            </a:r>
          </a:p>
          <a:p>
            <a:pPr marL="0" indent="0">
              <a:buNone/>
            </a:pPr>
            <a:r>
              <a:rPr lang="en-US" dirty="0"/>
              <a:t>24 - 10 k</a:t>
            </a:r>
            <a:r>
              <a:rPr lang="en"/>
              <a:t>Ω potentiometer</a:t>
            </a:r>
          </a:p>
          <a:p>
            <a:pPr marL="0" indent="0">
              <a:buNone/>
            </a:pPr>
            <a:r>
              <a:rPr lang="en" dirty="0"/>
              <a:t>48 – 10 </a:t>
            </a:r>
            <a:r>
              <a:rPr lang="en" dirty="0" err="1"/>
              <a:t>kΩ</a:t>
            </a:r>
            <a:r>
              <a:rPr lang="en"/>
              <a:t> resistor</a:t>
            </a:r>
          </a:p>
          <a:p>
            <a:pPr marL="0" indent="0">
              <a:buNone/>
            </a:pPr>
            <a:r>
              <a:rPr lang="en"/>
              <a:t>72 – 220 Ω resistor</a:t>
            </a:r>
          </a:p>
          <a:p>
            <a:pPr marL="0" indent="0">
              <a:buNone/>
            </a:pPr>
            <a:r>
              <a:rPr lang="en"/>
              <a:t>24 – USB cables</a:t>
            </a:r>
          </a:p>
          <a:p>
            <a:pPr marL="0" indent="0">
              <a:buNone/>
            </a:pPr>
            <a:r>
              <a:rPr lang="en"/>
              <a:t>24 – photoresistors</a:t>
            </a:r>
            <a:endParaRPr lang="en" dirty="0"/>
          </a:p>
          <a:p>
            <a:pPr marL="0" indent="0">
              <a:buNone/>
            </a:pPr>
            <a:r>
              <a:rPr lang="en" dirty="0"/>
              <a:t>24 - TMP36 temperature sensor (or any other 5 V analog sensor)</a:t>
            </a:r>
          </a:p>
          <a:p>
            <a:pPr marL="0" indent="0">
              <a:buNone/>
            </a:pPr>
            <a:r>
              <a:rPr lang="en"/>
              <a:t>24 – 5mm common-cathode RGB LED</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eb152f620e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152f620e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eb152f620e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eb152f620e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b152f620e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b152f620e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eb152f620e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eb152f620e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b152f620e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b152f620e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eb152f620e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eb152f620e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eb152f620e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eb152f620e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eb152f620e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b152f620e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b152f620e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eb152f620e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eb152f620e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152f620e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152f620e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eb152f620e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eb152f620e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eb152f620e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eb152f620e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eb152f620e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eb152f620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152f620e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152f620e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152f620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152f620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152f620e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152f620e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152f620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152f620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152f620e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152f620e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152f620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152f620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152f620e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152f620e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Arduino Workshop #3</a:t>
            </a:r>
            <a:endParaRP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indent="0"/>
            <a:r>
              <a:rPr lang="en" dirty="0"/>
              <a:t>Reading Analog Sensors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should see</a:t>
            </a:r>
            <a:endParaRPr/>
          </a:p>
        </p:txBody>
      </p:sp>
      <p:sp>
        <p:nvSpPr>
          <p:cNvPr id="916" name="Google Shape;916;p40"/>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The TX LED on the Arduino should be blinking every 500 </a:t>
            </a:r>
            <a:r>
              <a:rPr lang="en" dirty="0" err="1"/>
              <a:t>ms</a:t>
            </a:r>
            <a:endParaRPr dirty="0" err="1"/>
          </a:p>
          <a:p>
            <a:pPr marL="914400" lvl="1" indent="-317500" algn="l" rtl="0">
              <a:spcBef>
                <a:spcPts val="0"/>
              </a:spcBef>
              <a:spcAft>
                <a:spcPts val="0"/>
              </a:spcAft>
              <a:buSzPts val="1400"/>
              <a:buChar char="○"/>
            </a:pPr>
            <a:r>
              <a:rPr lang="en" dirty="0"/>
              <a:t>This indicated the Arduino is transmitting data</a:t>
            </a:r>
            <a:endParaRPr dirty="0"/>
          </a:p>
          <a:p>
            <a:pPr marL="457200" lvl="0" indent="-336550" algn="l" rtl="0">
              <a:spcBef>
                <a:spcPts val="0"/>
              </a:spcBef>
              <a:spcAft>
                <a:spcPts val="0"/>
              </a:spcAft>
              <a:buSzPts val="1700"/>
              <a:buChar char="●"/>
            </a:pPr>
            <a:r>
              <a:rPr lang="en" dirty="0"/>
              <a:t>After launching the serial monitor you should see a window w/ numbers streaming by</a:t>
            </a:r>
            <a:endParaRPr dirty="0"/>
          </a:p>
          <a:p>
            <a:pPr marL="914400" lvl="1" indent="-317500" algn="l" rtl="0">
              <a:spcBef>
                <a:spcPts val="0"/>
              </a:spcBef>
              <a:spcAft>
                <a:spcPts val="0"/>
              </a:spcAft>
              <a:buSzPts val="1400"/>
              <a:buChar char="○"/>
            </a:pPr>
            <a:r>
              <a:rPr lang="en" dirty="0"/>
              <a:t>Turning the dial the numbers should go up and down (corresponding to the position of the potentiometer)</a:t>
            </a:r>
            <a:endParaRPr dirty="0"/>
          </a:p>
          <a:p>
            <a:pPr marL="1371600" lvl="2" indent="-311150" algn="l" rtl="0">
              <a:spcBef>
                <a:spcPts val="0"/>
              </a:spcBef>
              <a:spcAft>
                <a:spcPts val="0"/>
              </a:spcAft>
              <a:buSzPts val="1300"/>
              <a:buChar char="■"/>
            </a:pPr>
            <a:r>
              <a:rPr lang="en" dirty="0"/>
              <a:t>One way goes toward 0</a:t>
            </a:r>
            <a:endParaRPr dirty="0"/>
          </a:p>
          <a:p>
            <a:pPr marL="1371600" lvl="2" indent="-311150" algn="l" rtl="0">
              <a:spcBef>
                <a:spcPts val="0"/>
              </a:spcBef>
              <a:spcAft>
                <a:spcPts val="0"/>
              </a:spcAft>
              <a:buSzPts val="1300"/>
              <a:buChar char="■"/>
            </a:pPr>
            <a:r>
              <a:rPr lang="en" dirty="0"/>
              <a:t>The other towards 1023</a:t>
            </a:r>
            <a:endParaRPr dirty="0"/>
          </a:p>
          <a:p>
            <a:pPr lvl="1">
              <a:spcBef>
                <a:spcPts val="0"/>
              </a:spcBef>
            </a:pPr>
            <a:r>
              <a:rPr lang="en" dirty="0"/>
              <a:t>If you are getting “funky data” you need to ensure the baud rate is correctly set on the monitor </a:t>
            </a:r>
            <a:endParaRPr/>
          </a:p>
        </p:txBody>
      </p:sp>
      <p:pic>
        <p:nvPicPr>
          <p:cNvPr id="3" name="Picture 2">
            <a:extLst>
              <a:ext uri="{FF2B5EF4-FFF2-40B4-BE49-F238E27FC236}">
                <a16:creationId xmlns:a16="http://schemas.microsoft.com/office/drawing/2014/main" id="{E2A162D3-4C53-4A3A-B54D-BCAA326A9F68}"/>
              </a:ext>
            </a:extLst>
          </p:cNvPr>
          <p:cNvPicPr>
            <a:picLocks noChangeAspect="1"/>
          </p:cNvPicPr>
          <p:nvPr/>
        </p:nvPicPr>
        <p:blipFill>
          <a:blip r:embed="rId3"/>
          <a:stretch>
            <a:fillRect/>
          </a:stretch>
        </p:blipFill>
        <p:spPr>
          <a:xfrm>
            <a:off x="2806844" y="3448756"/>
            <a:ext cx="3178320" cy="1324844"/>
          </a:xfrm>
          <a:prstGeom prst="rect">
            <a:avLst/>
          </a:prstGeom>
        </p:spPr>
      </p:pic>
      <p:sp>
        <p:nvSpPr>
          <p:cNvPr id="4" name="TextBox 3">
            <a:extLst>
              <a:ext uri="{FF2B5EF4-FFF2-40B4-BE49-F238E27FC236}">
                <a16:creationId xmlns:a16="http://schemas.microsoft.com/office/drawing/2014/main" id="{65D5200D-2DCB-47BF-A162-D5428954C10F}"/>
              </a:ext>
            </a:extLst>
          </p:cNvPr>
          <p:cNvSpPr txBox="1"/>
          <p:nvPr/>
        </p:nvSpPr>
        <p:spPr>
          <a:xfrm>
            <a:off x="6869034" y="3461585"/>
            <a:ext cx="1289135" cy="307777"/>
          </a:xfrm>
          <a:prstGeom prst="rect">
            <a:avLst/>
          </a:prstGeom>
          <a:noFill/>
        </p:spPr>
        <p:txBody>
          <a:bodyPr wrap="none" rtlCol="0">
            <a:spAutoFit/>
          </a:bodyPr>
          <a:lstStyle/>
          <a:p>
            <a:r>
              <a:rPr lang="en-US" dirty="0">
                <a:solidFill>
                  <a:schemeClr val="tx1"/>
                </a:solidFill>
              </a:rPr>
              <a:t>Serial Monitor</a:t>
            </a:r>
          </a:p>
        </p:txBody>
      </p:sp>
      <p:sp>
        <p:nvSpPr>
          <p:cNvPr id="5" name="Arrow: Left 4">
            <a:extLst>
              <a:ext uri="{FF2B5EF4-FFF2-40B4-BE49-F238E27FC236}">
                <a16:creationId xmlns:a16="http://schemas.microsoft.com/office/drawing/2014/main" id="{A391C4C6-83FC-49FA-8039-FDBF62F5B88E}"/>
              </a:ext>
            </a:extLst>
          </p:cNvPr>
          <p:cNvSpPr/>
          <p:nvPr/>
        </p:nvSpPr>
        <p:spPr>
          <a:xfrm rot="20623613">
            <a:off x="5842324" y="349917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1"/>
          <p:cNvSpPr txBox="1">
            <a:spLocks noGrp="1"/>
          </p:cNvSpPr>
          <p:nvPr>
            <p:ph type="title"/>
          </p:nvPr>
        </p:nvSpPr>
        <p:spPr>
          <a:xfrm>
            <a:off x="766675" y="1421850"/>
            <a:ext cx="66195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an analog sensor to sense temperature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7" name="Google Shape;927;p42"/>
          <p:cNvPicPr preferRelativeResize="0"/>
          <p:nvPr/>
        </p:nvPicPr>
        <p:blipFill>
          <a:blip r:embed="rId3">
            <a:alphaModFix/>
          </a:blip>
          <a:stretch>
            <a:fillRect/>
          </a:stretch>
        </p:blipFill>
        <p:spPr>
          <a:xfrm>
            <a:off x="2873738" y="1017600"/>
            <a:ext cx="3396532" cy="382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Before we can begin</a:t>
            </a:r>
            <a:endParaRPr/>
          </a:p>
        </p:txBody>
      </p:sp>
      <p:sp>
        <p:nvSpPr>
          <p:cNvPr id="933" name="Google Shape;933;p4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We need cut offs</a:t>
            </a:r>
            <a:endParaRPr dirty="0"/>
          </a:p>
          <a:p>
            <a:pPr marL="914400" lvl="1" indent="-317500" algn="l" rtl="0">
              <a:spcBef>
                <a:spcPts val="0"/>
              </a:spcBef>
              <a:spcAft>
                <a:spcPts val="0"/>
              </a:spcAft>
              <a:buSzPts val="1400"/>
              <a:buChar char="○"/>
            </a:pPr>
            <a:r>
              <a:rPr lang="en" dirty="0"/>
              <a:t>Using the same concepts as before we can find</a:t>
            </a:r>
            <a:endParaRPr dirty="0"/>
          </a:p>
          <a:p>
            <a:pPr lvl="2">
              <a:spcBef>
                <a:spcPts val="0"/>
              </a:spcBef>
            </a:pPr>
            <a:r>
              <a:rPr lang="en" dirty="0"/>
              <a:t>Launch the sketch from before and see what “room temp” corresponds to </a:t>
            </a:r>
            <a:endParaRPr/>
          </a:p>
          <a:p>
            <a:pPr marL="1828800" lvl="3" indent="-304800" algn="l" rtl="0">
              <a:spcBef>
                <a:spcPts val="0"/>
              </a:spcBef>
              <a:spcAft>
                <a:spcPts val="0"/>
              </a:spcAft>
              <a:buSzPts val="1200"/>
              <a:buChar char="●"/>
            </a:pPr>
            <a:r>
              <a:rPr lang="en" dirty="0"/>
              <a:t>When writing this 20</a:t>
            </a:r>
            <a:r>
              <a:rPr lang="en" baseline="30000" dirty="0"/>
              <a:t>0</a:t>
            </a:r>
            <a:r>
              <a:rPr lang="en" dirty="0"/>
              <a:t> C was about 143 (these will be different for you)</a:t>
            </a:r>
            <a:endParaRPr dirty="0"/>
          </a:p>
          <a:p>
            <a:pPr marL="1371600" lvl="2" indent="-311150" algn="l" rtl="0">
              <a:spcBef>
                <a:spcPts val="0"/>
              </a:spcBef>
              <a:spcAft>
                <a:spcPts val="0"/>
              </a:spcAft>
              <a:buSzPts val="1300"/>
              <a:buChar char="■"/>
            </a:pPr>
            <a:r>
              <a:rPr lang="en" dirty="0"/>
              <a:t>Do a bit of math</a:t>
            </a:r>
            <a:endParaRPr dirty="0"/>
          </a:p>
          <a:p>
            <a:pPr marL="1828800" lvl="3" indent="-304800" algn="l" rtl="0">
              <a:spcBef>
                <a:spcPts val="0"/>
              </a:spcBef>
              <a:spcAft>
                <a:spcPts val="0"/>
              </a:spcAft>
              <a:buSzPts val="1200"/>
              <a:buChar char="●"/>
            </a:pPr>
            <a:r>
              <a:rPr lang="en" dirty="0"/>
              <a:t>Temp (</a:t>
            </a:r>
            <a:r>
              <a:rPr lang="en" baseline="30000" dirty="0"/>
              <a:t>0 </a:t>
            </a:r>
            <a:r>
              <a:rPr lang="en" dirty="0"/>
              <a:t>C) x 10 = voltage ( mV ) - 500</a:t>
            </a:r>
            <a:endParaRPr dirty="0"/>
          </a:p>
          <a:p>
            <a:pPr marL="1828800" lvl="3" indent="-304800" algn="l" rtl="0">
              <a:spcBef>
                <a:spcPts val="0"/>
              </a:spcBef>
              <a:spcAft>
                <a:spcPts val="0"/>
              </a:spcAft>
              <a:buSzPts val="1200"/>
              <a:buChar char="●"/>
            </a:pPr>
            <a:r>
              <a:rPr lang="en" dirty="0"/>
              <a:t>From here we can see that if we want to set upper and lower points all we need to do is solve for the voltage then we can convert that to use in the Arduino</a:t>
            </a:r>
            <a:endParaRPr dirty="0"/>
          </a:p>
          <a:p>
            <a:pPr marL="1828800" lvl="3" indent="-304800" algn="l" rtl="0">
              <a:spcBef>
                <a:spcPts val="0"/>
              </a:spcBef>
              <a:spcAft>
                <a:spcPts val="0"/>
              </a:spcAft>
              <a:buSzPts val="1200"/>
              <a:buChar char="●"/>
            </a:pPr>
            <a:r>
              <a:rPr lang="en" dirty="0"/>
              <a:t>For my 20</a:t>
            </a:r>
            <a:r>
              <a:rPr lang="en" baseline="30000" dirty="0"/>
              <a:t>0</a:t>
            </a:r>
            <a:r>
              <a:rPr lang="en" dirty="0"/>
              <a:t> C room</a:t>
            </a:r>
            <a:endParaRPr dirty="0"/>
          </a:p>
          <a:p>
            <a:pPr marL="2286000" lvl="4" indent="-298450" algn="l" rtl="0">
              <a:spcBef>
                <a:spcPts val="0"/>
              </a:spcBef>
              <a:spcAft>
                <a:spcPts val="0"/>
              </a:spcAft>
              <a:buSzPts val="1100"/>
              <a:buChar char="○"/>
            </a:pPr>
            <a:r>
              <a:rPr lang="en" dirty="0"/>
              <a:t>20 * 10 = x -500</a:t>
            </a:r>
            <a:endParaRPr dirty="0"/>
          </a:p>
          <a:p>
            <a:pPr marL="2743200" lvl="5" indent="-292100" algn="l" rtl="0">
              <a:spcBef>
                <a:spcPts val="0"/>
              </a:spcBef>
              <a:spcAft>
                <a:spcPts val="0"/>
              </a:spcAft>
              <a:buSzPts val="1000"/>
              <a:buChar char="■"/>
            </a:pPr>
            <a:r>
              <a:rPr lang="en" dirty="0"/>
              <a:t>X = 700 mV</a:t>
            </a:r>
            <a:endParaRPr dirty="0"/>
          </a:p>
          <a:p>
            <a:pPr marL="2286000" lvl="4" indent="-298450" algn="l" rtl="0">
              <a:spcBef>
                <a:spcPts val="0"/>
              </a:spcBef>
              <a:spcAft>
                <a:spcPts val="0"/>
              </a:spcAft>
              <a:buSzPts val="1100"/>
              <a:buChar char="○"/>
            </a:pPr>
            <a:r>
              <a:rPr lang="en" dirty="0"/>
              <a:t>700 mV / (5 V) = Y / 1024</a:t>
            </a:r>
            <a:endParaRPr dirty="0"/>
          </a:p>
          <a:p>
            <a:pPr marL="2743200" lvl="5" indent="-292100" algn="l" rtl="0">
              <a:spcBef>
                <a:spcPts val="0"/>
              </a:spcBef>
              <a:spcAft>
                <a:spcPts val="0"/>
              </a:spcAft>
              <a:buSzPts val="1000"/>
              <a:buChar char="■"/>
            </a:pPr>
            <a:r>
              <a:rPr lang="en" dirty="0"/>
              <a:t>Y = 143.36 (which is 143)</a:t>
            </a:r>
            <a:endParaRPr dirty="0"/>
          </a:p>
          <a:p>
            <a:pPr marL="1828800" lvl="3" indent="-304800" algn="l" rtl="0">
              <a:spcBef>
                <a:spcPts val="0"/>
              </a:spcBef>
              <a:spcAft>
                <a:spcPts val="0"/>
              </a:spcAft>
              <a:buSzPts val="1200"/>
              <a:buChar char="●"/>
            </a:pPr>
            <a:r>
              <a:rPr lang="en" dirty="0"/>
              <a:t>You need to do this for two other temps (2 degrees higher and 2 degrees lower)</a:t>
            </a:r>
            <a:endParaRPr dirty="0"/>
          </a:p>
          <a:p>
            <a:pPr marL="2286000" lvl="4" indent="-298450" algn="l" rtl="0">
              <a:spcBef>
                <a:spcPts val="0"/>
              </a:spcBef>
              <a:spcAft>
                <a:spcPts val="0"/>
              </a:spcAft>
              <a:buSzPts val="1100"/>
              <a:buChar char="○"/>
            </a:pPr>
            <a:r>
              <a:rPr lang="en" dirty="0"/>
              <a:t>These will be the temp that changes the light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Try it yourself first</a:t>
            </a:r>
            <a:endParaRPr/>
          </a:p>
        </p:txBody>
      </p:sp>
      <p:sp>
        <p:nvSpPr>
          <p:cNvPr id="939" name="Google Shape;939;p44"/>
          <p:cNvSpPr txBox="1">
            <a:spLocks noGrp="1"/>
          </p:cNvSpPr>
          <p:nvPr>
            <p:ph type="body" idx="1"/>
          </p:nvPr>
        </p:nvSpPr>
        <p:spPr>
          <a:xfrm>
            <a:off x="650725" y="1178750"/>
            <a:ext cx="7704000" cy="34164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n"/>
              <a:t>Goal to get to</a:t>
            </a:r>
            <a:endParaRPr/>
          </a:p>
          <a:p>
            <a:pPr marL="914400" lvl="1" indent="-317500" algn="l" rtl="0">
              <a:lnSpc>
                <a:spcPct val="150000"/>
              </a:lnSpc>
              <a:spcBef>
                <a:spcPts val="0"/>
              </a:spcBef>
              <a:spcAft>
                <a:spcPts val="0"/>
              </a:spcAft>
              <a:buSzPts val="1400"/>
              <a:buChar char="○"/>
            </a:pPr>
            <a:r>
              <a:rPr lang="en"/>
              <a:t>Try to write a code that</a:t>
            </a:r>
            <a:endParaRPr/>
          </a:p>
          <a:p>
            <a:pPr marL="1371600" lvl="2" indent="-311150" algn="l" rtl="0">
              <a:lnSpc>
                <a:spcPct val="150000"/>
              </a:lnSpc>
              <a:spcBef>
                <a:spcPts val="0"/>
              </a:spcBef>
              <a:spcAft>
                <a:spcPts val="0"/>
              </a:spcAft>
              <a:buSzPts val="1300"/>
              <a:buChar char="■"/>
            </a:pPr>
            <a:r>
              <a:rPr lang="en"/>
              <a:t>When the temperature is with in “room temp” ± 2 </a:t>
            </a:r>
            <a:r>
              <a:rPr lang="en" baseline="30000"/>
              <a:t>0</a:t>
            </a:r>
            <a:r>
              <a:rPr lang="en"/>
              <a:t>C the led is Green</a:t>
            </a:r>
            <a:endParaRPr/>
          </a:p>
          <a:p>
            <a:pPr marL="1371600" lvl="2" indent="-311150" algn="l" rtl="0">
              <a:lnSpc>
                <a:spcPct val="150000"/>
              </a:lnSpc>
              <a:spcBef>
                <a:spcPts val="0"/>
              </a:spcBef>
              <a:spcAft>
                <a:spcPts val="0"/>
              </a:spcAft>
              <a:buSzPts val="1300"/>
              <a:buChar char="■"/>
            </a:pPr>
            <a:r>
              <a:rPr lang="en"/>
              <a:t>If the temp is lower than that the LED is Blue</a:t>
            </a:r>
            <a:endParaRPr/>
          </a:p>
          <a:p>
            <a:pPr marL="1371600" lvl="2" indent="-311150" algn="l" rtl="0">
              <a:lnSpc>
                <a:spcPct val="150000"/>
              </a:lnSpc>
              <a:spcBef>
                <a:spcPts val="0"/>
              </a:spcBef>
              <a:spcAft>
                <a:spcPts val="0"/>
              </a:spcAft>
              <a:buSzPts val="1300"/>
              <a:buChar char="■"/>
            </a:pPr>
            <a:r>
              <a:rPr lang="en"/>
              <a:t>If the temp is higher than that the LED is Red</a:t>
            </a:r>
            <a:endParaRPr/>
          </a:p>
          <a:p>
            <a:pPr marL="914400" lvl="1" indent="-317500" algn="l" rtl="0">
              <a:lnSpc>
                <a:spcPct val="150000"/>
              </a:lnSpc>
              <a:spcBef>
                <a:spcPts val="0"/>
              </a:spcBef>
              <a:spcAft>
                <a:spcPts val="0"/>
              </a:spcAft>
              <a:buSzPts val="1400"/>
              <a:buChar char="○"/>
            </a:pPr>
            <a:r>
              <a:rPr lang="en"/>
              <a:t>You don't need any new concepts</a:t>
            </a:r>
            <a:endParaRPr/>
          </a:p>
          <a:p>
            <a:pPr marL="1371600" lvl="2" indent="-311150" algn="l" rtl="0">
              <a:lnSpc>
                <a:spcPct val="150000"/>
              </a:lnSpc>
              <a:spcBef>
                <a:spcPts val="0"/>
              </a:spcBef>
              <a:spcAft>
                <a:spcPts val="0"/>
              </a:spcAft>
              <a:buSzPts val="1300"/>
              <a:buChar char="■"/>
            </a:pPr>
            <a:r>
              <a:rPr lang="en"/>
              <a:t>This is simply building on the concepts from session 1 &amp; 2 (plus the concepts from today)</a:t>
            </a:r>
            <a:endParaRPr/>
          </a:p>
          <a:p>
            <a:pPr marL="457200" lvl="0" indent="-336550" algn="l" rtl="0">
              <a:lnSpc>
                <a:spcPct val="150000"/>
              </a:lnSpc>
              <a:spcBef>
                <a:spcPts val="0"/>
              </a:spcBef>
              <a:spcAft>
                <a:spcPts val="0"/>
              </a:spcAft>
              <a:buSzPts val="1700"/>
              <a:buChar char="●"/>
            </a:pPr>
            <a:r>
              <a:rPr lang="en"/>
              <a:t>In about 10 minutes we will go over how one possible code looks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One possible code</a:t>
            </a:r>
            <a:endParaRPr/>
          </a:p>
        </p:txBody>
      </p:sp>
      <p:pic>
        <p:nvPicPr>
          <p:cNvPr id="945" name="Google Shape;945;p45"/>
          <p:cNvPicPr preferRelativeResize="0"/>
          <p:nvPr/>
        </p:nvPicPr>
        <p:blipFill>
          <a:blip r:embed="rId3">
            <a:alphaModFix/>
          </a:blip>
          <a:stretch>
            <a:fillRect/>
          </a:stretch>
        </p:blipFill>
        <p:spPr>
          <a:xfrm>
            <a:off x="238975" y="1017600"/>
            <a:ext cx="4151174" cy="3805775"/>
          </a:xfrm>
          <a:prstGeom prst="rect">
            <a:avLst/>
          </a:prstGeom>
          <a:noFill/>
          <a:ln>
            <a:noFill/>
          </a:ln>
        </p:spPr>
      </p:pic>
      <p:pic>
        <p:nvPicPr>
          <p:cNvPr id="946" name="Google Shape;946;p45"/>
          <p:cNvPicPr preferRelativeResize="0"/>
          <p:nvPr/>
        </p:nvPicPr>
        <p:blipFill>
          <a:blip r:embed="rId4">
            <a:alphaModFix/>
          </a:blip>
          <a:stretch>
            <a:fillRect/>
          </a:stretch>
        </p:blipFill>
        <p:spPr>
          <a:xfrm>
            <a:off x="4758389" y="2571750"/>
            <a:ext cx="3714750" cy="209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6"/>
          <p:cNvSpPr txBox="1">
            <a:spLocks noGrp="1"/>
          </p:cNvSpPr>
          <p:nvPr>
            <p:ph type="title"/>
          </p:nvPr>
        </p:nvSpPr>
        <p:spPr>
          <a:xfrm>
            <a:off x="766675" y="1421850"/>
            <a:ext cx="59874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make your own analog sensor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 Physics</a:t>
            </a:r>
            <a:endParaRPr/>
          </a:p>
        </p:txBody>
      </p:sp>
      <p:sp>
        <p:nvSpPr>
          <p:cNvPr id="957" name="Google Shape;957;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 all resistors are constant value of resistance</a:t>
            </a:r>
            <a:endParaRPr/>
          </a:p>
          <a:p>
            <a:pPr marL="914400" lvl="1" indent="-317500" algn="l" rtl="0">
              <a:spcBef>
                <a:spcPts val="0"/>
              </a:spcBef>
              <a:spcAft>
                <a:spcPts val="0"/>
              </a:spcAft>
              <a:buSzPts val="1400"/>
              <a:buChar char="○"/>
            </a:pPr>
            <a:r>
              <a:rPr lang="en"/>
              <a:t>Conductivity changes resistance when stressed</a:t>
            </a:r>
            <a:endParaRPr/>
          </a:p>
          <a:p>
            <a:pPr marL="1371600" lvl="2" indent="-311150" algn="l" rtl="0">
              <a:spcBef>
                <a:spcPts val="0"/>
              </a:spcBef>
              <a:spcAft>
                <a:spcPts val="0"/>
              </a:spcAft>
              <a:buSzPts val="1300"/>
              <a:buChar char="■"/>
            </a:pPr>
            <a:r>
              <a:rPr lang="en"/>
              <a:t>Force sensors</a:t>
            </a:r>
            <a:endParaRPr/>
          </a:p>
          <a:p>
            <a:pPr marL="1371600" lvl="2" indent="-311150" algn="l" rtl="0">
              <a:spcBef>
                <a:spcPts val="0"/>
              </a:spcBef>
              <a:spcAft>
                <a:spcPts val="0"/>
              </a:spcAft>
              <a:buSzPts val="1300"/>
              <a:buChar char="■"/>
            </a:pPr>
            <a:r>
              <a:rPr lang="en"/>
              <a:t>Flex sensors</a:t>
            </a:r>
            <a:endParaRPr/>
          </a:p>
          <a:p>
            <a:pPr marL="914400" lvl="1" indent="-317500" algn="l" rtl="0">
              <a:spcBef>
                <a:spcPts val="0"/>
              </a:spcBef>
              <a:spcAft>
                <a:spcPts val="0"/>
              </a:spcAft>
              <a:buSzPts val="1400"/>
              <a:buChar char="○"/>
            </a:pPr>
            <a:r>
              <a:rPr lang="en"/>
              <a:t>Some semiconductors change resistance due to light</a:t>
            </a:r>
            <a:endParaRPr/>
          </a:p>
          <a:p>
            <a:pPr marL="1371600" lvl="2" indent="-311150" algn="l" rtl="0">
              <a:spcBef>
                <a:spcPts val="0"/>
              </a:spcBef>
              <a:spcAft>
                <a:spcPts val="0"/>
              </a:spcAft>
              <a:buSzPts val="1300"/>
              <a:buChar char="■"/>
            </a:pPr>
            <a:r>
              <a:rPr lang="en"/>
              <a:t>Photoresistors</a:t>
            </a:r>
            <a:endParaRPr/>
          </a:p>
          <a:p>
            <a:pPr marL="914400" lvl="1" indent="-317500" algn="l" rtl="0">
              <a:spcBef>
                <a:spcPts val="0"/>
              </a:spcBef>
              <a:spcAft>
                <a:spcPts val="0"/>
              </a:spcAft>
              <a:buSzPts val="1400"/>
              <a:buChar char="○"/>
            </a:pPr>
            <a:r>
              <a:rPr lang="en"/>
              <a:t>Metals change resistance due to temperature</a:t>
            </a:r>
            <a:endParaRPr/>
          </a:p>
          <a:p>
            <a:pPr marL="1371600" lvl="2" indent="-311150" algn="l" rtl="0">
              <a:spcBef>
                <a:spcPts val="0"/>
              </a:spcBef>
              <a:spcAft>
                <a:spcPts val="0"/>
              </a:spcAft>
              <a:buSzPts val="1300"/>
              <a:buChar char="■"/>
            </a:pPr>
            <a:r>
              <a:rPr lang="en"/>
              <a:t>Thermistors</a:t>
            </a:r>
            <a:endParaRPr/>
          </a:p>
          <a:p>
            <a:pPr marL="457200" lvl="0" indent="-336550" algn="l" rtl="0">
              <a:spcBef>
                <a:spcPts val="0"/>
              </a:spcBef>
              <a:spcAft>
                <a:spcPts val="0"/>
              </a:spcAft>
              <a:buSzPts val="1700"/>
              <a:buChar char="●"/>
            </a:pPr>
            <a:r>
              <a:rPr lang="en"/>
              <a:t>We can take advantage of this with a voltage divider (so we can measure the change in resistance)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resistive voltage divider?</a:t>
            </a:r>
            <a:endParaRPr/>
          </a:p>
        </p:txBody>
      </p:sp>
      <p:sp>
        <p:nvSpPr>
          <p:cNvPr id="963" name="Google Shape;963;p48"/>
          <p:cNvSpPr txBox="1">
            <a:spLocks noGrp="1"/>
          </p:cNvSpPr>
          <p:nvPr>
            <p:ph type="body" idx="1"/>
          </p:nvPr>
        </p:nvSpPr>
        <p:spPr>
          <a:xfrm>
            <a:off x="75465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Uses two resistors to output a voltage that is some fraction of the input voltage</a:t>
            </a:r>
            <a:endParaRPr/>
          </a:p>
          <a:p>
            <a:pPr marL="914400" lvl="1" indent="-317500" algn="l" rtl="0">
              <a:spcBef>
                <a:spcPts val="0"/>
              </a:spcBef>
              <a:spcAft>
                <a:spcPts val="0"/>
              </a:spcAft>
              <a:buSzPts val="1400"/>
              <a:buChar char="○"/>
            </a:pPr>
            <a:r>
              <a:rPr lang="en"/>
              <a:t>Output is directly related to the value of the 2 resistors</a:t>
            </a:r>
            <a:endParaRPr/>
          </a:p>
          <a:p>
            <a:pPr marL="1371600" lvl="2" indent="-311150" algn="l" rtl="0">
              <a:spcBef>
                <a:spcPts val="0"/>
              </a:spcBef>
              <a:spcAft>
                <a:spcPts val="0"/>
              </a:spcAft>
              <a:buSzPts val="1300"/>
              <a:buChar char="■"/>
            </a:pPr>
            <a:r>
              <a:rPr lang="en"/>
              <a:t>If one resistor is variable you can monitor the ΔV and calculate the ΔR</a:t>
            </a:r>
            <a:endParaRPr/>
          </a:p>
        </p:txBody>
      </p:sp>
      <p:pic>
        <p:nvPicPr>
          <p:cNvPr id="964" name="Google Shape;964;p48"/>
          <p:cNvPicPr preferRelativeResize="0"/>
          <p:nvPr/>
        </p:nvPicPr>
        <p:blipFill rotWithShape="1">
          <a:blip r:embed="rId3">
            <a:alphaModFix/>
          </a:blip>
          <a:srcRect r="74502"/>
          <a:stretch/>
        </p:blipFill>
        <p:spPr>
          <a:xfrm>
            <a:off x="1382000" y="2236250"/>
            <a:ext cx="1475501" cy="2629725"/>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8CFEE9F-7ADF-4130-819D-C20C3BACD619}"/>
                  </a:ext>
                </a:extLst>
              </p:cNvPr>
              <p:cNvSpPr txBox="1"/>
              <p:nvPr/>
            </p:nvSpPr>
            <p:spPr>
              <a:xfrm>
                <a:off x="3132688" y="2331695"/>
                <a:ext cx="4466531" cy="112780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𝑉</m:t>
                          </m:r>
                        </m:e>
                        <m:sub>
                          <m:r>
                            <a:rPr lang="en-US" sz="3600" b="0" i="1" smtClean="0">
                              <a:solidFill>
                                <a:schemeClr val="tx1"/>
                              </a:solidFill>
                              <a:latin typeface="Cambria Math" panose="02040503050406030204" pitchFamily="18" charset="0"/>
                            </a:rPr>
                            <m:t>𝑜𝑢𝑡</m:t>
                          </m:r>
                          <m:r>
                            <a:rPr lang="en-US" sz="3600" b="0" i="1" smtClean="0">
                              <a:solidFill>
                                <a:schemeClr val="tx1"/>
                              </a:solidFill>
                              <a:latin typeface="Cambria Math" panose="02040503050406030204" pitchFamily="18" charset="0"/>
                            </a:rPr>
                            <m:t> </m:t>
                          </m:r>
                        </m:sub>
                      </m:sSub>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𝑉</m:t>
                          </m:r>
                        </m:e>
                        <m:sub>
                          <m:r>
                            <a:rPr lang="en-US" sz="3600" b="0" i="1" smtClean="0">
                              <a:solidFill>
                                <a:schemeClr val="tx1"/>
                              </a:solidFill>
                              <a:latin typeface="Cambria Math" panose="02040503050406030204" pitchFamily="18" charset="0"/>
                            </a:rPr>
                            <m:t>𝑖𝑛</m:t>
                          </m:r>
                        </m:sub>
                      </m:sSub>
                      <m:f>
                        <m:fPr>
                          <m:ctrlPr>
                            <a:rPr lang="en-US" sz="3600" b="0" i="1" smtClean="0">
                              <a:solidFill>
                                <a:schemeClr val="tx1"/>
                              </a:solidFill>
                              <a:latin typeface="Cambria Math" panose="02040503050406030204" pitchFamily="18" charset="0"/>
                            </a:rPr>
                          </m:ctrlPr>
                        </m:fPr>
                        <m:num>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𝑅</m:t>
                              </m:r>
                            </m:e>
                            <m:sub>
                              <m:r>
                                <a:rPr lang="en-US" sz="3600" b="0" i="1" smtClean="0">
                                  <a:solidFill>
                                    <a:schemeClr val="tx1"/>
                                  </a:solidFill>
                                  <a:latin typeface="Cambria Math" panose="02040503050406030204" pitchFamily="18" charset="0"/>
                                </a:rPr>
                                <m:t>1</m:t>
                              </m:r>
                            </m:sub>
                          </m:sSub>
                        </m:num>
                        <m:den>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𝑅</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𝑅</m:t>
                              </m:r>
                            </m:e>
                            <m:sub>
                              <m:r>
                                <a:rPr lang="en-US" sz="3600" b="0" i="1" smtClean="0">
                                  <a:solidFill>
                                    <a:schemeClr val="tx1"/>
                                  </a:solidFill>
                                  <a:latin typeface="Cambria Math" panose="02040503050406030204" pitchFamily="18" charset="0"/>
                                </a:rPr>
                                <m:t>2</m:t>
                              </m:r>
                            </m:sub>
                          </m:sSub>
                        </m:den>
                      </m:f>
                    </m:oMath>
                  </m:oMathPara>
                </a14:m>
                <a:endParaRPr lang="en-US" sz="3600" dirty="0">
                  <a:solidFill>
                    <a:schemeClr val="tx1"/>
                  </a:solidFill>
                </a:endParaRPr>
              </a:p>
            </p:txBody>
          </p:sp>
        </mc:Choice>
        <mc:Fallback>
          <p:sp>
            <p:nvSpPr>
              <p:cNvPr id="2" name="TextBox 1">
                <a:extLst>
                  <a:ext uri="{FF2B5EF4-FFF2-40B4-BE49-F238E27FC236}">
                    <a16:creationId xmlns:a16="http://schemas.microsoft.com/office/drawing/2014/main" id="{08CFEE9F-7ADF-4130-819D-C20C3BACD619}"/>
                  </a:ext>
                </a:extLst>
              </p:cNvPr>
              <p:cNvSpPr txBox="1">
                <a:spLocks noRot="1" noChangeAspect="1" noMove="1" noResize="1" noEditPoints="1" noAdjustHandles="1" noChangeArrowheads="1" noChangeShapeType="1" noTextEdit="1"/>
              </p:cNvSpPr>
              <p:nvPr/>
            </p:nvSpPr>
            <p:spPr>
              <a:xfrm>
                <a:off x="3132688" y="2331695"/>
                <a:ext cx="4466531" cy="112780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 in a photoresistor</a:t>
            </a:r>
            <a:endParaRPr/>
          </a:p>
        </p:txBody>
      </p:sp>
      <p:sp>
        <p:nvSpPr>
          <p:cNvPr id="971" name="Google Shape;971;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A photoresistor</a:t>
            </a:r>
            <a:endParaRPr/>
          </a:p>
          <a:p>
            <a:pPr marL="914400" lvl="1" indent="-317500" algn="l" rtl="0">
              <a:spcBef>
                <a:spcPts val="0"/>
              </a:spcBef>
              <a:spcAft>
                <a:spcPts val="0"/>
              </a:spcAft>
              <a:buSzPts val="1400"/>
              <a:buChar char="○"/>
            </a:pPr>
            <a:r>
              <a:rPr lang="en"/>
              <a:t>Changes resistance based on the amount of light it receives</a:t>
            </a:r>
            <a:endParaRPr/>
          </a:p>
          <a:p>
            <a:pPr marL="1371600" lvl="2" indent="-311150" algn="l" rtl="0">
              <a:spcBef>
                <a:spcPts val="0"/>
              </a:spcBef>
              <a:spcAft>
                <a:spcPts val="0"/>
              </a:spcAft>
              <a:buSzPts val="1300"/>
              <a:buChar char="■"/>
            </a:pPr>
            <a:r>
              <a:rPr lang="en"/>
              <a:t>Darker is higher resistance</a:t>
            </a:r>
            <a:endParaRPr/>
          </a:p>
          <a:p>
            <a:pPr marL="457200" lvl="0" indent="-336550" algn="l" rtl="0">
              <a:spcBef>
                <a:spcPts val="0"/>
              </a:spcBef>
              <a:spcAft>
                <a:spcPts val="0"/>
              </a:spcAft>
              <a:buSzPts val="1700"/>
              <a:buChar char="●"/>
            </a:pPr>
            <a:r>
              <a:rPr lang="en"/>
              <a:t>Whether you replace R</a:t>
            </a:r>
            <a:r>
              <a:rPr lang="en" baseline="-25000"/>
              <a:t>1</a:t>
            </a:r>
            <a:r>
              <a:rPr lang="en"/>
              <a:t> or R</a:t>
            </a:r>
            <a:r>
              <a:rPr lang="en" baseline="-25000"/>
              <a:t>2</a:t>
            </a:r>
            <a:r>
              <a:rPr lang="en"/>
              <a:t> and the value you choose for the fixed resistor will affect your reading</a:t>
            </a:r>
            <a:endParaRPr/>
          </a:p>
          <a:p>
            <a:pPr marL="914400" lvl="1" indent="-317500" algn="l" rtl="0">
              <a:spcBef>
                <a:spcPts val="0"/>
              </a:spcBef>
              <a:spcAft>
                <a:spcPts val="0"/>
              </a:spcAft>
              <a:buSzPts val="1400"/>
              <a:buChar char="○"/>
            </a:pPr>
            <a:r>
              <a:rPr lang="en"/>
              <a:t>Scale and Precision</a:t>
            </a:r>
            <a:endParaRPr/>
          </a:p>
          <a:p>
            <a:pPr marL="457200" lvl="0" indent="-336550" algn="l" rtl="0">
              <a:spcBef>
                <a:spcPts val="0"/>
              </a:spcBef>
              <a:spcAft>
                <a:spcPts val="0"/>
              </a:spcAft>
              <a:buSzPts val="1700"/>
              <a:buChar char="●"/>
            </a:pPr>
            <a:r>
              <a:rPr lang="en"/>
              <a:t>Experiment and look at your serial monitor</a:t>
            </a:r>
            <a:endParaRPr/>
          </a:p>
          <a:p>
            <a:pPr marL="457200" lvl="0" indent="-336550" algn="l" rtl="0">
              <a:spcBef>
                <a:spcPts val="0"/>
              </a:spcBef>
              <a:spcAft>
                <a:spcPts val="0"/>
              </a:spcAft>
              <a:buSzPts val="1700"/>
              <a:buChar char="●"/>
            </a:pPr>
            <a:r>
              <a:rPr lang="en"/>
              <a:t>Once you have a idea</a:t>
            </a:r>
            <a:endParaRPr/>
          </a:p>
          <a:p>
            <a:pPr marL="914400" lvl="1" indent="-317500" algn="l" rtl="0">
              <a:spcBef>
                <a:spcPts val="0"/>
              </a:spcBef>
              <a:spcAft>
                <a:spcPts val="0"/>
              </a:spcAft>
              <a:buSzPts val="1400"/>
              <a:buChar char="○"/>
            </a:pPr>
            <a:r>
              <a:rPr lang="en"/>
              <a:t>Find values of a “dark” room</a:t>
            </a:r>
            <a:endParaRPr/>
          </a:p>
          <a:p>
            <a:pPr marL="914400" lvl="1" indent="-317500" algn="l" rtl="0">
              <a:spcBef>
                <a:spcPts val="0"/>
              </a:spcBef>
              <a:spcAft>
                <a:spcPts val="0"/>
              </a:spcAft>
              <a:buSzPts val="1400"/>
              <a:buChar char="○"/>
            </a:pPr>
            <a:r>
              <a:rPr lang="en"/>
              <a:t>Find values of a “light” room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we still need analog in a “digital world”?</a:t>
            </a:r>
            <a:endParaRPr/>
          </a:p>
        </p:txBody>
      </p:sp>
      <p:sp>
        <p:nvSpPr>
          <p:cNvPr id="867" name="Google Shape;867;p32"/>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Observable features are analog</a:t>
            </a:r>
            <a:endParaRPr dirty="0"/>
          </a:p>
          <a:p>
            <a:pPr marL="914400" lvl="1" indent="-317500" algn="l" rtl="0">
              <a:spcBef>
                <a:spcPts val="0"/>
              </a:spcBef>
              <a:spcAft>
                <a:spcPts val="0"/>
              </a:spcAft>
              <a:buSzPts val="1400"/>
              <a:buChar char="○"/>
            </a:pPr>
            <a:r>
              <a:rPr lang="en" dirty="0"/>
              <a:t>they can assume any number of potential states</a:t>
            </a:r>
            <a:endParaRPr dirty="0"/>
          </a:p>
          <a:p>
            <a:pPr marL="1371600" lvl="2" indent="-311150" algn="l" rtl="0">
              <a:spcBef>
                <a:spcPts val="0"/>
              </a:spcBef>
              <a:spcAft>
                <a:spcPts val="0"/>
              </a:spcAft>
              <a:buSzPts val="1300"/>
              <a:buChar char="■"/>
            </a:pPr>
            <a:r>
              <a:rPr lang="en" dirty="0"/>
              <a:t>Color of sunlight</a:t>
            </a:r>
            <a:endParaRPr dirty="0"/>
          </a:p>
          <a:p>
            <a:pPr marL="1371600" lvl="2" indent="-311150" algn="l" rtl="0">
              <a:spcBef>
                <a:spcPts val="0"/>
              </a:spcBef>
              <a:spcAft>
                <a:spcPts val="0"/>
              </a:spcAft>
              <a:buSzPts val="1300"/>
              <a:buChar char="■"/>
            </a:pPr>
            <a:r>
              <a:rPr lang="en" dirty="0"/>
              <a:t>Temperature</a:t>
            </a:r>
            <a:endParaRPr dirty="0"/>
          </a:p>
          <a:p>
            <a:pPr marL="1371600" lvl="2" indent="-311150" algn="l" rtl="0">
              <a:spcBef>
                <a:spcPts val="0"/>
              </a:spcBef>
              <a:spcAft>
                <a:spcPts val="0"/>
              </a:spcAft>
              <a:buSzPts val="1300"/>
              <a:buChar char="■"/>
            </a:pPr>
            <a:r>
              <a:rPr lang="en" dirty="0"/>
              <a:t>Concentration of contaminants in the air</a:t>
            </a:r>
            <a:endParaRPr dirty="0"/>
          </a:p>
          <a:p>
            <a:pPr marL="457200" lvl="0" indent="-336550" algn="l" rtl="0">
              <a:spcBef>
                <a:spcPts val="0"/>
              </a:spcBef>
              <a:spcAft>
                <a:spcPts val="0"/>
              </a:spcAft>
              <a:buSzPts val="1700"/>
              <a:buChar char="●"/>
            </a:pPr>
            <a:r>
              <a:rPr lang="en" dirty="0"/>
              <a:t>So we need a way to distinguish between analog and digital inputs and convert between the two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Start coding</a:t>
            </a:r>
            <a:endParaRPr/>
          </a:p>
        </p:txBody>
      </p:sp>
      <p:sp>
        <p:nvSpPr>
          <p:cNvPr id="977" name="Google Shape;977;p50"/>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recall </a:t>
            </a:r>
            <a:endParaRPr/>
          </a:p>
          <a:p>
            <a:pPr marL="914400" lvl="1" indent="-317500" algn="l" rtl="0">
              <a:spcBef>
                <a:spcPts val="0"/>
              </a:spcBef>
              <a:spcAft>
                <a:spcPts val="0"/>
              </a:spcAft>
              <a:buSzPts val="1400"/>
              <a:buChar char="○"/>
            </a:pPr>
            <a:r>
              <a:rPr lang="en"/>
              <a:t>analogWrite()</a:t>
            </a:r>
            <a:endParaRPr/>
          </a:p>
          <a:p>
            <a:pPr marL="1371600" lvl="2" indent="-311150" algn="l" rtl="0">
              <a:spcBef>
                <a:spcPts val="0"/>
              </a:spcBef>
              <a:spcAft>
                <a:spcPts val="0"/>
              </a:spcAft>
              <a:buSzPts val="1300"/>
              <a:buChar char="■"/>
            </a:pPr>
            <a:r>
              <a:rPr lang="en"/>
              <a:t>Sets the brightness of the LED</a:t>
            </a:r>
            <a:endParaRPr/>
          </a:p>
          <a:p>
            <a:pPr marL="1371600" lvl="2" indent="-311150" algn="l" rtl="0">
              <a:spcBef>
                <a:spcPts val="0"/>
              </a:spcBef>
              <a:spcAft>
                <a:spcPts val="0"/>
              </a:spcAft>
              <a:buSzPts val="1300"/>
              <a:buChar char="■"/>
            </a:pPr>
            <a:r>
              <a:rPr lang="en"/>
              <a:t>Accepts values between 0 and 255</a:t>
            </a:r>
            <a:endParaRPr/>
          </a:p>
          <a:p>
            <a:pPr marL="457200" lvl="0" indent="-336550" algn="l" rtl="0">
              <a:spcBef>
                <a:spcPts val="0"/>
              </a:spcBef>
              <a:spcAft>
                <a:spcPts val="0"/>
              </a:spcAft>
              <a:buSzPts val="1700"/>
              <a:buChar char="●"/>
            </a:pPr>
            <a:r>
              <a:rPr lang="en"/>
              <a:t>New function </a:t>
            </a:r>
            <a:endParaRPr/>
          </a:p>
          <a:p>
            <a:pPr marL="914400" lvl="1" indent="-317500" algn="l" rtl="0">
              <a:spcBef>
                <a:spcPts val="0"/>
              </a:spcBef>
              <a:spcAft>
                <a:spcPts val="0"/>
              </a:spcAft>
              <a:buSzPts val="1400"/>
              <a:buChar char="○"/>
            </a:pPr>
            <a:r>
              <a:rPr lang="en"/>
              <a:t>map()</a:t>
            </a:r>
            <a:endParaRPr/>
          </a:p>
          <a:p>
            <a:pPr marL="1371600" lvl="2" indent="-311150" algn="l" rtl="0">
              <a:spcBef>
                <a:spcPts val="0"/>
              </a:spcBef>
              <a:spcAft>
                <a:spcPts val="0"/>
              </a:spcAft>
              <a:buSzPts val="1300"/>
              <a:buChar char="■"/>
            </a:pPr>
            <a:r>
              <a:rPr lang="en"/>
              <a:t>Output = map(value, fromLow, fromHigh, toLow, toHigh)</a:t>
            </a:r>
            <a:endParaRPr/>
          </a:p>
          <a:p>
            <a:pPr marL="1828800" lvl="3" indent="-304800" algn="l" rtl="0">
              <a:spcBef>
                <a:spcPts val="0"/>
              </a:spcBef>
              <a:spcAft>
                <a:spcPts val="0"/>
              </a:spcAft>
              <a:buSzPts val="1200"/>
              <a:buChar char="●"/>
            </a:pPr>
            <a:r>
              <a:rPr lang="en"/>
              <a:t>Value - the information you start with</a:t>
            </a:r>
            <a:endParaRPr/>
          </a:p>
          <a:p>
            <a:pPr marL="2286000" lvl="4" indent="-298450" algn="l" rtl="0">
              <a:spcBef>
                <a:spcPts val="0"/>
              </a:spcBef>
              <a:spcAft>
                <a:spcPts val="0"/>
              </a:spcAft>
              <a:buSzPts val="1100"/>
              <a:buChar char="○"/>
            </a:pPr>
            <a:r>
              <a:rPr lang="en"/>
              <a:t>Most recent reading from analog input</a:t>
            </a:r>
            <a:endParaRPr/>
          </a:p>
          <a:p>
            <a:pPr marL="1828800" lvl="3" indent="-304800" algn="l" rtl="0">
              <a:spcBef>
                <a:spcPts val="0"/>
              </a:spcBef>
              <a:spcAft>
                <a:spcPts val="0"/>
              </a:spcAft>
              <a:buSzPts val="1200"/>
              <a:buChar char="●"/>
            </a:pPr>
            <a:r>
              <a:rPr lang="en"/>
              <a:t>fromLow and fromHigh</a:t>
            </a:r>
            <a:endParaRPr/>
          </a:p>
          <a:p>
            <a:pPr marL="2286000" lvl="4" indent="-298450" algn="l" rtl="0">
              <a:spcBef>
                <a:spcPts val="0"/>
              </a:spcBef>
              <a:spcAft>
                <a:spcPts val="0"/>
              </a:spcAft>
              <a:buSzPts val="1100"/>
              <a:buChar char="○"/>
            </a:pPr>
            <a:r>
              <a:rPr lang="en"/>
              <a:t>Input boundaries</a:t>
            </a:r>
            <a:endParaRPr/>
          </a:p>
          <a:p>
            <a:pPr marL="2743200" lvl="5" indent="-292100" algn="l" rtl="0">
              <a:spcBef>
                <a:spcPts val="0"/>
              </a:spcBef>
              <a:spcAft>
                <a:spcPts val="0"/>
              </a:spcAft>
              <a:buSzPts val="1000"/>
              <a:buChar char="■"/>
            </a:pPr>
            <a:r>
              <a:rPr lang="en"/>
              <a:t>Min and Max brightness</a:t>
            </a:r>
            <a:endParaRPr/>
          </a:p>
          <a:p>
            <a:pPr marL="1828800" lvl="3" indent="-304800" algn="l" rtl="0">
              <a:spcBef>
                <a:spcPts val="0"/>
              </a:spcBef>
              <a:spcAft>
                <a:spcPts val="0"/>
              </a:spcAft>
              <a:buSzPts val="1200"/>
              <a:buChar char="●"/>
            </a:pPr>
            <a:r>
              <a:rPr lang="en"/>
              <a:t>toLow and toHigh</a:t>
            </a:r>
            <a:endParaRPr/>
          </a:p>
          <a:p>
            <a:pPr marL="2743200" lvl="5" indent="-292100" algn="l" rtl="0">
              <a:spcBef>
                <a:spcPts val="0"/>
              </a:spcBef>
              <a:spcAft>
                <a:spcPts val="0"/>
              </a:spcAft>
              <a:buSzPts val="1000"/>
              <a:buChar char="■"/>
            </a:pPr>
            <a:r>
              <a:rPr lang="en"/>
              <a:t>Values you want to map to</a:t>
            </a:r>
            <a:endParaRPr/>
          </a:p>
          <a:p>
            <a:pPr marL="3200400" lvl="6" indent="-285750" algn="l" rtl="0">
              <a:spcBef>
                <a:spcPts val="0"/>
              </a:spcBef>
              <a:spcAft>
                <a:spcPts val="0"/>
              </a:spcAft>
              <a:buSzPts val="900"/>
              <a:buChar char="●"/>
            </a:pPr>
            <a:r>
              <a:rPr lang="en"/>
              <a:t>255 and 0 (swapped to turn off the light when bright)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New function</a:t>
            </a:r>
            <a:endParaRPr/>
          </a:p>
        </p:txBody>
      </p:sp>
      <p:sp>
        <p:nvSpPr>
          <p:cNvPr id="983" name="Google Shape;983;p5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map()</a:t>
            </a:r>
            <a:endParaRPr sz="1400"/>
          </a:p>
          <a:p>
            <a:pPr marL="457200" lvl="0" indent="-311150" algn="l" rtl="0">
              <a:spcBef>
                <a:spcPts val="1600"/>
              </a:spcBef>
              <a:spcAft>
                <a:spcPts val="0"/>
              </a:spcAft>
              <a:buSzPts val="1300"/>
              <a:buChar char="●"/>
            </a:pPr>
            <a:r>
              <a:rPr lang="en" sz="1300"/>
              <a:t>Output = map(value, fromLow, fromHigh, toLow, toHigh)</a:t>
            </a:r>
            <a:endParaRPr sz="1300"/>
          </a:p>
          <a:p>
            <a:pPr marL="914400" lvl="1" indent="-304800" algn="l" rtl="0">
              <a:spcBef>
                <a:spcPts val="0"/>
              </a:spcBef>
              <a:spcAft>
                <a:spcPts val="0"/>
              </a:spcAft>
              <a:buSzPts val="1200"/>
              <a:buChar char="○"/>
            </a:pPr>
            <a:r>
              <a:rPr lang="en" sz="1200"/>
              <a:t>Value - the information you start with</a:t>
            </a:r>
            <a:endParaRPr sz="1200"/>
          </a:p>
          <a:p>
            <a:pPr marL="1371600" lvl="2" indent="-298450" algn="l" rtl="0">
              <a:spcBef>
                <a:spcPts val="0"/>
              </a:spcBef>
              <a:spcAft>
                <a:spcPts val="0"/>
              </a:spcAft>
              <a:buSzPts val="1100"/>
              <a:buChar char="■"/>
            </a:pPr>
            <a:r>
              <a:rPr lang="en" sz="1100"/>
              <a:t>Most recent reading from analog input</a:t>
            </a:r>
            <a:endParaRPr sz="1100"/>
          </a:p>
          <a:p>
            <a:pPr marL="914400" lvl="1" indent="-304800" algn="l" rtl="0">
              <a:spcBef>
                <a:spcPts val="0"/>
              </a:spcBef>
              <a:spcAft>
                <a:spcPts val="0"/>
              </a:spcAft>
              <a:buSzPts val="1200"/>
              <a:buChar char="○"/>
            </a:pPr>
            <a:r>
              <a:rPr lang="en" sz="1200"/>
              <a:t>fromLow and fromHigh</a:t>
            </a:r>
            <a:endParaRPr sz="1200"/>
          </a:p>
          <a:p>
            <a:pPr marL="1371600" lvl="2" indent="-298450" algn="l" rtl="0">
              <a:spcBef>
                <a:spcPts val="0"/>
              </a:spcBef>
              <a:spcAft>
                <a:spcPts val="0"/>
              </a:spcAft>
              <a:buSzPts val="1100"/>
              <a:buChar char="■"/>
            </a:pPr>
            <a:r>
              <a:rPr lang="en" sz="1100"/>
              <a:t>Input boundaries</a:t>
            </a:r>
            <a:endParaRPr sz="1100"/>
          </a:p>
          <a:p>
            <a:pPr marL="1828800" lvl="3" indent="-292100" algn="l" rtl="0">
              <a:spcBef>
                <a:spcPts val="0"/>
              </a:spcBef>
              <a:spcAft>
                <a:spcPts val="0"/>
              </a:spcAft>
              <a:buSzPts val="1000"/>
              <a:buChar char="●"/>
            </a:pPr>
            <a:r>
              <a:rPr lang="en" sz="1000"/>
              <a:t>Min and Max brightness</a:t>
            </a:r>
            <a:endParaRPr sz="1000"/>
          </a:p>
          <a:p>
            <a:pPr marL="914400" lvl="1" indent="-304800" algn="l" rtl="0">
              <a:spcBef>
                <a:spcPts val="0"/>
              </a:spcBef>
              <a:spcAft>
                <a:spcPts val="0"/>
              </a:spcAft>
              <a:buSzPts val="1200"/>
              <a:buChar char="○"/>
            </a:pPr>
            <a:r>
              <a:rPr lang="en" sz="1200"/>
              <a:t>toLow and toHigh</a:t>
            </a:r>
            <a:endParaRPr sz="1200"/>
          </a:p>
          <a:p>
            <a:pPr marL="1828800" lvl="3" indent="-292100" algn="l" rtl="0">
              <a:spcBef>
                <a:spcPts val="0"/>
              </a:spcBef>
              <a:spcAft>
                <a:spcPts val="0"/>
              </a:spcAft>
              <a:buSzPts val="1000"/>
              <a:buChar char="●"/>
            </a:pPr>
            <a:r>
              <a:rPr lang="en" sz="1000"/>
              <a:t>Values you want to map to</a:t>
            </a:r>
            <a:endParaRPr sz="1000"/>
          </a:p>
          <a:p>
            <a:pPr marL="2286000" lvl="4" indent="-285750" algn="l" rtl="0">
              <a:spcBef>
                <a:spcPts val="0"/>
              </a:spcBef>
              <a:spcAft>
                <a:spcPts val="0"/>
              </a:spcAft>
              <a:buSzPts val="900"/>
              <a:buChar char="○"/>
            </a:pPr>
            <a:r>
              <a:rPr lang="en" sz="900"/>
              <a:t>255 and 0 (swapped to turn off the light when bright)</a:t>
            </a:r>
            <a:endParaRPr sz="900"/>
          </a:p>
          <a:p>
            <a:pPr marL="0" lvl="0" indent="0" algn="l" rtl="0">
              <a:spcBef>
                <a:spcPts val="1600"/>
              </a:spcBef>
              <a:spcAft>
                <a:spcPts val="0"/>
              </a:spcAft>
              <a:buNone/>
            </a:pPr>
            <a:r>
              <a:rPr lang="en" sz="1400"/>
              <a:t>constrain()</a:t>
            </a:r>
            <a:endParaRPr sz="1400"/>
          </a:p>
          <a:p>
            <a:pPr marL="457200" lvl="0" indent="-317500" algn="l" rtl="0">
              <a:spcBef>
                <a:spcPts val="1600"/>
              </a:spcBef>
              <a:spcAft>
                <a:spcPts val="0"/>
              </a:spcAft>
              <a:buSzPts val="1400"/>
              <a:buChar char="●"/>
            </a:pPr>
            <a:r>
              <a:rPr lang="en" sz="1400"/>
              <a:t>constrain(value, min, max)</a:t>
            </a:r>
            <a:endParaRPr sz="1400"/>
          </a:p>
          <a:p>
            <a:pPr marL="914400" lvl="1" indent="-317500" algn="l" rtl="0">
              <a:spcBef>
                <a:spcPts val="0"/>
              </a:spcBef>
              <a:spcAft>
                <a:spcPts val="0"/>
              </a:spcAft>
              <a:buSzPts val="1400"/>
              <a:buChar char="○"/>
            </a:pPr>
            <a:r>
              <a:rPr lang="en"/>
              <a:t>Constrains the value given between 2 values</a:t>
            </a:r>
            <a:endParaRPr/>
          </a:p>
          <a:p>
            <a:pPr marL="1371600" lvl="2" indent="-311150" algn="l" rtl="0">
              <a:spcBef>
                <a:spcPts val="0"/>
              </a:spcBef>
              <a:spcAft>
                <a:spcPts val="0"/>
              </a:spcAft>
              <a:buSzPts val="1300"/>
              <a:buChar char="■"/>
            </a:pPr>
            <a:r>
              <a:rPr lang="en"/>
              <a:t>If the photo resistor measured to high you would pass below 0 (its inverted to turn off in light)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a:t>
            </a:r>
            <a:r>
              <a:rPr lang="en-US" dirty="0" err="1"/>
              <a:t>Photoresistor</a:t>
            </a:r>
            <a:endParaRPr lang="en-US" dirty="0"/>
          </a:p>
        </p:txBody>
      </p:sp>
      <p:sp>
        <p:nvSpPr>
          <p:cNvPr id="3" name="Text Placeholder 2"/>
          <p:cNvSpPr>
            <a:spLocks noGrp="1"/>
          </p:cNvSpPr>
          <p:nvPr>
            <p:ph type="body" idx="1"/>
          </p:nvPr>
        </p:nvSpPr>
        <p:spPr/>
        <p:txBody>
          <a:bodyPr/>
          <a:lstStyle/>
          <a:p>
            <a:r>
              <a:rPr lang="en-US" dirty="0"/>
              <a:t>Insert the Photo Diode into Analog In 0</a:t>
            </a:r>
          </a:p>
        </p:txBody>
      </p:sp>
      <p:pic>
        <p:nvPicPr>
          <p:cNvPr id="4" name="Picture 3"/>
          <p:cNvPicPr>
            <a:picLocks noChangeAspect="1"/>
          </p:cNvPicPr>
          <p:nvPr/>
        </p:nvPicPr>
        <p:blipFill>
          <a:blip r:embed="rId2"/>
          <a:stretch>
            <a:fillRect/>
          </a:stretch>
        </p:blipFill>
        <p:spPr>
          <a:xfrm>
            <a:off x="4967242" y="721893"/>
            <a:ext cx="3599241" cy="4379628"/>
          </a:xfrm>
          <a:prstGeom prst="rect">
            <a:avLst/>
          </a:prstGeom>
        </p:spPr>
      </p:pic>
    </p:spTree>
    <p:extLst>
      <p:ext uri="{BB962C8B-B14F-4D97-AF65-F5344CB8AC3E}">
        <p14:creationId xmlns:p14="http://schemas.microsoft.com/office/powerpoint/2010/main" val="321118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5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code</a:t>
            </a:r>
            <a:endParaRPr/>
          </a:p>
        </p:txBody>
      </p:sp>
      <p:pic>
        <p:nvPicPr>
          <p:cNvPr id="989" name="Google Shape;989;p52"/>
          <p:cNvPicPr preferRelativeResize="0"/>
          <p:nvPr/>
        </p:nvPicPr>
        <p:blipFill>
          <a:blip r:embed="rId3">
            <a:alphaModFix/>
          </a:blip>
          <a:stretch>
            <a:fillRect/>
          </a:stretch>
        </p:blipFill>
        <p:spPr>
          <a:xfrm>
            <a:off x="2095500" y="1017600"/>
            <a:ext cx="4953000" cy="348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Analog to digital converter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you want to measure the brightness of the room (measured in lux - it could be any decimal from 0 to ∞)</a:t>
            </a:r>
            <a:endParaRPr/>
          </a:p>
          <a:p>
            <a:pPr marL="457200" lvl="0" indent="-336550" algn="l" rtl="0">
              <a:spcBef>
                <a:spcPts val="1600"/>
              </a:spcBef>
              <a:spcAft>
                <a:spcPts val="0"/>
              </a:spcAft>
              <a:buSzPts val="1700"/>
              <a:buChar char="●"/>
            </a:pPr>
            <a:r>
              <a:rPr lang="en"/>
              <a:t>Pitch black - output 0 volts</a:t>
            </a:r>
            <a:endParaRPr/>
          </a:p>
          <a:p>
            <a:pPr marL="457200" lvl="0" indent="-336550" algn="l" rtl="0">
              <a:spcBef>
                <a:spcPts val="0"/>
              </a:spcBef>
              <a:spcAft>
                <a:spcPts val="0"/>
              </a:spcAft>
              <a:buSzPts val="1700"/>
              <a:buChar char="●"/>
            </a:pPr>
            <a:r>
              <a:rPr lang="en"/>
              <a:t>Completely saturated - outputs 5 volts</a:t>
            </a:r>
            <a:endParaRPr/>
          </a:p>
          <a:p>
            <a:pPr marL="457200" lvl="0" indent="-336550" algn="l" rtl="0">
              <a:spcBef>
                <a:spcPts val="0"/>
              </a:spcBef>
              <a:spcAft>
                <a:spcPts val="0"/>
              </a:spcAft>
              <a:buSzPts val="1700"/>
              <a:buChar char="●"/>
            </a:pPr>
            <a:r>
              <a:rPr lang="en"/>
              <a:t>Half saturated - outputs 4.5 volts</a:t>
            </a:r>
            <a:endParaRPr/>
          </a:p>
          <a:p>
            <a:pPr marL="457200" lvl="0" indent="-336550" algn="l" rtl="0">
              <a:spcBef>
                <a:spcPts val="0"/>
              </a:spcBef>
              <a:spcAft>
                <a:spcPts val="0"/>
              </a:spcAft>
              <a:buSzPts val="1700"/>
              <a:buChar char="●"/>
            </a:pPr>
            <a:r>
              <a:rPr lang="en"/>
              <a:t>⅓ saturated - outputs 1.6666 volts </a:t>
            </a:r>
            <a:endParaRPr/>
          </a:p>
          <a:p>
            <a:pPr marL="457200" lvl="0" indent="-336550" algn="l" rtl="0">
              <a:spcBef>
                <a:spcPts val="0"/>
              </a:spcBef>
              <a:spcAft>
                <a:spcPts val="0"/>
              </a:spcAft>
              <a:buSzPts val="1700"/>
              <a:buChar char="●"/>
            </a:pPr>
            <a:r>
              <a:rPr lang="en"/>
              <a:t>etc.</a:t>
            </a:r>
            <a:endParaRPr/>
          </a:p>
          <a:p>
            <a:pPr marL="0" lvl="0" indent="0" algn="l" rtl="0">
              <a:spcBef>
                <a:spcPts val="1600"/>
              </a:spcBef>
              <a:spcAft>
                <a:spcPts val="1600"/>
              </a:spcAft>
              <a:buNone/>
            </a:pPr>
            <a:r>
              <a:rPr lang="en"/>
              <a:t>You need to use the analog to digital converter (ADC) built into the Arduino to read this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But what is a ADC doing?</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In the Arduino </a:t>
            </a:r>
            <a:endParaRPr/>
          </a:p>
          <a:p>
            <a:pPr marL="914400" lvl="1" indent="-317500" algn="l" rtl="0">
              <a:spcBef>
                <a:spcPts val="0"/>
              </a:spcBef>
              <a:spcAft>
                <a:spcPts val="0"/>
              </a:spcAft>
              <a:buSzPts val="1400"/>
              <a:buChar char="○"/>
            </a:pPr>
            <a:r>
              <a:rPr lang="en" dirty="0"/>
              <a:t>10-bit ADC</a:t>
            </a:r>
            <a:endParaRPr dirty="0"/>
          </a:p>
          <a:p>
            <a:pPr marL="1371600" lvl="2" indent="-311150" algn="l" rtl="0">
              <a:spcBef>
                <a:spcPts val="0"/>
              </a:spcBef>
              <a:spcAft>
                <a:spcPts val="0"/>
              </a:spcAft>
              <a:buSzPts val="1300"/>
              <a:buChar char="■"/>
            </a:pPr>
            <a:r>
              <a:rPr lang="en" dirty="0"/>
              <a:t>This means that the ADC can subdivide (or quantize) an analog signal into 2</a:t>
            </a:r>
            <a:r>
              <a:rPr lang="en" baseline="30000" dirty="0"/>
              <a:t>10</a:t>
            </a:r>
            <a:r>
              <a:rPr lang="en" dirty="0"/>
              <a:t> different values</a:t>
            </a:r>
            <a:endParaRPr dirty="0"/>
          </a:p>
          <a:p>
            <a:pPr marL="1828800" lvl="3" indent="-304800" algn="l" rtl="0">
              <a:spcBef>
                <a:spcPts val="0"/>
              </a:spcBef>
              <a:spcAft>
                <a:spcPts val="0"/>
              </a:spcAft>
              <a:buSzPts val="1200"/>
              <a:buChar char="●"/>
            </a:pPr>
            <a:r>
              <a:rPr lang="en" dirty="0"/>
              <a:t>2</a:t>
            </a:r>
            <a:r>
              <a:rPr lang="en" baseline="30000" dirty="0"/>
              <a:t>10</a:t>
            </a:r>
            <a:r>
              <a:rPr lang="en" dirty="0"/>
              <a:t> = 1024</a:t>
            </a:r>
            <a:endParaRPr dirty="0"/>
          </a:p>
          <a:p>
            <a:pPr lvl="2">
              <a:spcBef>
                <a:spcPts val="0"/>
              </a:spcBef>
            </a:pPr>
            <a:r>
              <a:rPr lang="en" dirty="0"/>
              <a:t>So from the reference voltage (5 v) </a:t>
            </a:r>
            <a:endParaRPr/>
          </a:p>
          <a:p>
            <a:pPr marL="1828800" lvl="3" indent="-304800" algn="l" rtl="0">
              <a:spcBef>
                <a:spcPts val="0"/>
              </a:spcBef>
              <a:spcAft>
                <a:spcPts val="0"/>
              </a:spcAft>
              <a:buSzPts val="1200"/>
              <a:buChar char="●"/>
            </a:pPr>
            <a:r>
              <a:rPr lang="en" dirty="0"/>
              <a:t>2.5 v is mapped to 512 (½ of 1024)</a:t>
            </a:r>
            <a:endParaRPr dirty="0"/>
          </a:p>
          <a:p>
            <a:pPr marL="1828800" lvl="3" indent="-304800" algn="l" rtl="0">
              <a:spcBef>
                <a:spcPts val="0"/>
              </a:spcBef>
              <a:spcAft>
                <a:spcPts val="0"/>
              </a:spcAft>
              <a:buSzPts val="1200"/>
              <a:buChar char="●"/>
            </a:pPr>
            <a:r>
              <a:rPr lang="en" dirty="0"/>
              <a:t>1.25 v is mapped to 256 (¼ of 1024)</a:t>
            </a:r>
            <a:endParaRPr dirty="0"/>
          </a:p>
          <a:p>
            <a:pPr marL="1828800" lvl="3" indent="-304800" algn="l" rtl="0">
              <a:spcBef>
                <a:spcPts val="0"/>
              </a:spcBef>
              <a:spcAft>
                <a:spcPts val="0"/>
              </a:spcAft>
              <a:buSzPts val="1200"/>
              <a:buChar char="●"/>
            </a:pPr>
            <a:r>
              <a:rPr lang="en" dirty="0"/>
              <a:t>etc.</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 of what’s happening</a:t>
            </a:r>
            <a:endParaRPr/>
          </a:p>
        </p:txBody>
      </p:sp>
      <p:sp>
        <p:nvSpPr>
          <p:cNvPr id="885" name="Google Shape;885;p35"/>
          <p:cNvSpPr txBox="1">
            <a:spLocks noGrp="1"/>
          </p:cNvSpPr>
          <p:nvPr>
            <p:ph type="body" idx="1"/>
          </p:nvPr>
        </p:nvSpPr>
        <p:spPr>
          <a:xfrm>
            <a:off x="720000" y="1187400"/>
            <a:ext cx="276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 2 bit ADC, it has 2 bits of resolution and therefore 4 total logic levels (2</a:t>
            </a:r>
            <a:r>
              <a:rPr lang="en" baseline="30000" dirty="0"/>
              <a:t>2 </a:t>
            </a:r>
            <a:r>
              <a:rPr lang="en" dirty="0"/>
              <a:t>= 4)</a:t>
            </a:r>
            <a:endParaRPr dirty="0"/>
          </a:p>
          <a:p>
            <a:pPr marL="0" indent="0">
              <a:spcBef>
                <a:spcPts val="1600"/>
              </a:spcBef>
              <a:spcAft>
                <a:spcPts val="1600"/>
              </a:spcAft>
              <a:buNone/>
            </a:pPr>
            <a:r>
              <a:rPr lang="en" dirty="0"/>
              <a:t>The higher the resolution the more “steps”  in the digitized signal (remember the Arduino has 10 bit resolution… so 1024 steps)</a:t>
            </a:r>
            <a:endParaRPr dirty="0"/>
          </a:p>
        </p:txBody>
      </p:sp>
      <p:pic>
        <p:nvPicPr>
          <p:cNvPr id="886" name="Google Shape;886;p35"/>
          <p:cNvPicPr preferRelativeResize="0"/>
          <p:nvPr/>
        </p:nvPicPr>
        <p:blipFill>
          <a:blip r:embed="rId3">
            <a:alphaModFix/>
          </a:blip>
          <a:stretch>
            <a:fillRect/>
          </a:stretch>
        </p:blipFill>
        <p:spPr>
          <a:xfrm>
            <a:off x="3832500" y="1187400"/>
            <a:ext cx="3848125" cy="288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Reading analog signals</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Let's start with a potentiometer</a:t>
            </a:r>
            <a:endParaRPr/>
          </a:p>
          <a:p>
            <a:pPr marL="914400" lvl="1" indent="-317500" algn="l" rtl="0">
              <a:spcBef>
                <a:spcPts val="0"/>
              </a:spcBef>
              <a:spcAft>
                <a:spcPts val="0"/>
              </a:spcAft>
              <a:buSzPts val="1400"/>
              <a:buChar char="○"/>
            </a:pPr>
            <a:r>
              <a:rPr lang="en"/>
              <a:t>Pot for short</a:t>
            </a:r>
            <a:endParaRPr/>
          </a:p>
          <a:p>
            <a:pPr marL="914400" lvl="1" indent="-317500" algn="l" rtl="0">
              <a:spcBef>
                <a:spcPts val="0"/>
              </a:spcBef>
              <a:spcAft>
                <a:spcPts val="0"/>
              </a:spcAft>
              <a:buSzPts val="1400"/>
              <a:buChar char="○"/>
            </a:pPr>
            <a:r>
              <a:rPr lang="en"/>
              <a:t>Used in</a:t>
            </a:r>
            <a:endParaRPr/>
          </a:p>
          <a:p>
            <a:pPr marL="1371600" lvl="2" indent="-311150" algn="l" rtl="0">
              <a:spcBef>
                <a:spcPts val="0"/>
              </a:spcBef>
              <a:spcAft>
                <a:spcPts val="0"/>
              </a:spcAft>
              <a:buSzPts val="1300"/>
              <a:buChar char="■"/>
            </a:pPr>
            <a:r>
              <a:rPr lang="en"/>
              <a:t>car stereos</a:t>
            </a:r>
            <a:endParaRPr/>
          </a:p>
          <a:p>
            <a:pPr marL="1371600" lvl="2" indent="-311150" algn="l" rtl="0">
              <a:spcBef>
                <a:spcPts val="0"/>
              </a:spcBef>
              <a:spcAft>
                <a:spcPts val="0"/>
              </a:spcAft>
              <a:buSzPts val="1300"/>
              <a:buChar char="■"/>
            </a:pPr>
            <a:r>
              <a:rPr lang="en"/>
              <a:t>Thermostats</a:t>
            </a:r>
            <a:endParaRPr/>
          </a:p>
          <a:p>
            <a:pPr marL="1371600" lvl="2" indent="-311150" algn="l" rtl="0">
              <a:spcBef>
                <a:spcPts val="0"/>
              </a:spcBef>
              <a:spcAft>
                <a:spcPts val="0"/>
              </a:spcAft>
              <a:buSzPts val="1300"/>
              <a:buChar char="■"/>
            </a:pPr>
            <a:r>
              <a:rPr lang="en"/>
              <a:t>speakers </a:t>
            </a:r>
            <a:endParaRPr/>
          </a:p>
          <a:p>
            <a:pPr marL="1371600" lvl="2" indent="-311150" algn="l" rtl="0">
              <a:spcBef>
                <a:spcPts val="0"/>
              </a:spcBef>
              <a:spcAft>
                <a:spcPts val="0"/>
              </a:spcAft>
              <a:buSzPts val="1300"/>
              <a:buChar char="■"/>
            </a:pPr>
            <a:r>
              <a:rPr lang="en"/>
              <a:t>Etc.</a:t>
            </a:r>
            <a:endParaRPr/>
          </a:p>
          <a:p>
            <a:pPr marL="914400" lvl="1" indent="-317500" algn="l" rtl="0">
              <a:spcBef>
                <a:spcPts val="0"/>
              </a:spcBef>
              <a:spcAft>
                <a:spcPts val="0"/>
              </a:spcAft>
              <a:buSzPts val="1400"/>
              <a:buChar char="○"/>
            </a:pPr>
            <a:r>
              <a:rPr lang="en"/>
              <a:t>3 pins</a:t>
            </a:r>
            <a:endParaRPr/>
          </a:p>
          <a:p>
            <a:pPr marL="1371600" lvl="2" indent="-311150" algn="l" rtl="0">
              <a:spcBef>
                <a:spcPts val="0"/>
              </a:spcBef>
              <a:spcAft>
                <a:spcPts val="0"/>
              </a:spcAft>
              <a:buSzPts val="1300"/>
              <a:buChar char="■"/>
            </a:pPr>
            <a:r>
              <a:rPr lang="en"/>
              <a:t>Outer is grounded (symmetrical so it doesn't matter which side)</a:t>
            </a:r>
            <a:endParaRPr/>
          </a:p>
          <a:p>
            <a:pPr marL="1371600" lvl="2" indent="-311150" algn="l" rtl="0">
              <a:spcBef>
                <a:spcPts val="0"/>
              </a:spcBef>
              <a:spcAft>
                <a:spcPts val="0"/>
              </a:spcAft>
              <a:buSzPts val="1300"/>
              <a:buChar char="■"/>
            </a:pPr>
            <a:r>
              <a:rPr lang="en"/>
              <a:t>Other side pin is connected to high (5 v)</a:t>
            </a:r>
            <a:endParaRPr/>
          </a:p>
          <a:p>
            <a:pPr marL="1371600" lvl="2" indent="-311150" algn="l" rtl="0">
              <a:spcBef>
                <a:spcPts val="0"/>
              </a:spcBef>
              <a:spcAft>
                <a:spcPts val="0"/>
              </a:spcAft>
              <a:buSzPts val="1300"/>
              <a:buChar char="■"/>
            </a:pPr>
            <a:r>
              <a:rPr lang="en"/>
              <a:t>Inner pin is connected to low (0 v)</a:t>
            </a:r>
            <a:endParaRPr/>
          </a:p>
          <a:p>
            <a:pPr marL="914400" lvl="1" indent="-317500" algn="l" rtl="0">
              <a:spcBef>
                <a:spcPts val="0"/>
              </a:spcBef>
              <a:spcAft>
                <a:spcPts val="0"/>
              </a:spcAft>
              <a:buSzPts val="1400"/>
              <a:buChar char="○"/>
            </a:pPr>
            <a:r>
              <a:rPr lang="en"/>
              <a:t>As you turn the knob you are changing the resistance and thus the output voltage 	(by ohm's law) to any value between 0 v and 5 v</a:t>
            </a:r>
            <a:endParaRPr/>
          </a:p>
        </p:txBody>
      </p:sp>
      <p:pic>
        <p:nvPicPr>
          <p:cNvPr id="1026" name="Picture 2" descr="Potentiometer Diagram, Symbol, and Construction - ETechnoG">
            <a:extLst>
              <a:ext uri="{FF2B5EF4-FFF2-40B4-BE49-F238E27FC236}">
                <a16:creationId xmlns:a16="http://schemas.microsoft.com/office/drawing/2014/main" id="{BE9CD036-0C85-4390-BFD1-7E4E01176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976" y="539700"/>
            <a:ext cx="2317173" cy="2317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circuit</a:t>
            </a:r>
            <a:endParaRPr/>
          </a:p>
        </p:txBody>
      </p:sp>
      <p:pic>
        <p:nvPicPr>
          <p:cNvPr id="898" name="Google Shape;898;p37"/>
          <p:cNvPicPr preferRelativeResize="0"/>
          <p:nvPr/>
        </p:nvPicPr>
        <p:blipFill>
          <a:blip r:embed="rId3">
            <a:alphaModFix/>
          </a:blip>
          <a:stretch>
            <a:fillRect/>
          </a:stretch>
        </p:blipFill>
        <p:spPr>
          <a:xfrm>
            <a:off x="3009900" y="1109375"/>
            <a:ext cx="3138050" cy="393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Write the code to see the readings</a:t>
            </a:r>
            <a:endParaRPr/>
          </a:p>
        </p:txBody>
      </p:sp>
      <p:pic>
        <p:nvPicPr>
          <p:cNvPr id="904" name="Google Shape;904;p38"/>
          <p:cNvPicPr preferRelativeResize="0"/>
          <p:nvPr/>
        </p:nvPicPr>
        <p:blipFill>
          <a:blip r:embed="rId3">
            <a:alphaModFix/>
          </a:blip>
          <a:stretch>
            <a:fillRect/>
          </a:stretch>
        </p:blipFill>
        <p:spPr>
          <a:xfrm>
            <a:off x="1847850" y="1273900"/>
            <a:ext cx="5448300" cy="29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Notice the new functions</a:t>
            </a:r>
            <a:endParaRPr/>
          </a:p>
        </p:txBody>
      </p:sp>
      <p:sp>
        <p:nvSpPr>
          <p:cNvPr id="910" name="Google Shape;910;p3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err="1"/>
              <a:t>analogRead</a:t>
            </a:r>
            <a:r>
              <a:rPr lang="en" dirty="0"/>
              <a:t>()</a:t>
            </a:r>
            <a:endParaRPr dirty="0"/>
          </a:p>
          <a:p>
            <a:pPr marL="914400" lvl="1" indent="-317500" algn="l" rtl="0">
              <a:spcBef>
                <a:spcPts val="0"/>
              </a:spcBef>
              <a:spcAft>
                <a:spcPts val="0"/>
              </a:spcAft>
              <a:buSzPts val="1400"/>
              <a:buChar char="○"/>
            </a:pPr>
            <a:r>
              <a:rPr lang="en" dirty="0"/>
              <a:t>This function reads the value of the analog pin connected to the Arduino</a:t>
            </a:r>
            <a:endParaRPr dirty="0"/>
          </a:p>
          <a:p>
            <a:pPr marL="457200" lvl="0" indent="-336550" algn="l" rtl="0">
              <a:spcBef>
                <a:spcPts val="0"/>
              </a:spcBef>
              <a:spcAft>
                <a:spcPts val="0"/>
              </a:spcAft>
              <a:buSzPts val="1700"/>
              <a:buChar char="●"/>
            </a:pPr>
            <a:r>
              <a:rPr lang="en" dirty="0" err="1"/>
              <a:t>Serial.println</a:t>
            </a:r>
            <a:r>
              <a:rPr lang="en" dirty="0"/>
              <a:t>()</a:t>
            </a:r>
            <a:endParaRPr dirty="0"/>
          </a:p>
          <a:p>
            <a:pPr marL="914400" lvl="1" indent="-317500" algn="l" rtl="0">
              <a:spcBef>
                <a:spcPts val="0"/>
              </a:spcBef>
              <a:spcAft>
                <a:spcPts val="0"/>
              </a:spcAft>
              <a:buSzPts val="1400"/>
              <a:buChar char="○"/>
            </a:pPr>
            <a:r>
              <a:rPr lang="en" dirty="0"/>
              <a:t>This function prints to the Arduino IDE serial monitor</a:t>
            </a:r>
            <a:endParaRPr dirty="0"/>
          </a:p>
          <a:p>
            <a:pPr marL="457200" lvl="0" indent="-336550" algn="l" rtl="0">
              <a:spcBef>
                <a:spcPts val="0"/>
              </a:spcBef>
              <a:spcAft>
                <a:spcPts val="0"/>
              </a:spcAft>
              <a:buSzPts val="1700"/>
              <a:buChar char="●"/>
            </a:pPr>
            <a:r>
              <a:rPr lang="en" dirty="0" err="1"/>
              <a:t>serial.begin</a:t>
            </a:r>
            <a:r>
              <a:rPr lang="en" dirty="0"/>
              <a:t>()</a:t>
            </a:r>
            <a:endParaRPr dirty="0"/>
          </a:p>
          <a:p>
            <a:pPr marL="914400" lvl="1" indent="-317500" algn="l" rtl="0">
              <a:spcBef>
                <a:spcPts val="0"/>
              </a:spcBef>
              <a:spcAft>
                <a:spcPts val="0"/>
              </a:spcAft>
              <a:buSzPts val="1400"/>
              <a:buChar char="○"/>
            </a:pPr>
            <a:r>
              <a:rPr lang="en" dirty="0"/>
              <a:t>In the setup section</a:t>
            </a:r>
            <a:endParaRPr dirty="0"/>
          </a:p>
          <a:p>
            <a:pPr marL="914400" lvl="1" indent="-317500" algn="l" rtl="0">
              <a:spcBef>
                <a:spcPts val="0"/>
              </a:spcBef>
              <a:spcAft>
                <a:spcPts val="0"/>
              </a:spcAft>
              <a:buSzPts val="1400"/>
              <a:buChar char="○"/>
            </a:pPr>
            <a:r>
              <a:rPr lang="en" dirty="0"/>
              <a:t>Takes an argument that specifies the communication rate (baud rate)</a:t>
            </a:r>
            <a:endParaRPr dirty="0"/>
          </a:p>
          <a:p>
            <a:pPr marL="1371600" lvl="2" indent="-311150" algn="l" rtl="0">
              <a:spcBef>
                <a:spcPts val="0"/>
              </a:spcBef>
              <a:spcAft>
                <a:spcPts val="0"/>
              </a:spcAft>
              <a:buSzPts val="1300"/>
              <a:buChar char="■"/>
            </a:pPr>
            <a:r>
              <a:rPr lang="en" dirty="0"/>
              <a:t>Faster baud = more data in less time</a:t>
            </a:r>
            <a:endParaRPr dirty="0"/>
          </a:p>
          <a:p>
            <a:pPr marL="1828800" lvl="3" indent="-304800" algn="l" rtl="0">
              <a:spcBef>
                <a:spcPts val="0"/>
              </a:spcBef>
              <a:spcAft>
                <a:spcPts val="0"/>
              </a:spcAft>
              <a:buSzPts val="1200"/>
              <a:buChar char="●"/>
            </a:pPr>
            <a:r>
              <a:rPr lang="en" dirty="0"/>
              <a:t>Can induce transmission error</a:t>
            </a:r>
            <a:endParaRPr dirty="0"/>
          </a:p>
          <a:p>
            <a:pPr marL="1371600" lvl="2" indent="-311150" algn="l" rtl="0">
              <a:spcBef>
                <a:spcPts val="0"/>
              </a:spcBef>
              <a:spcAft>
                <a:spcPts val="0"/>
              </a:spcAft>
              <a:buSzPts val="1300"/>
              <a:buChar char="■"/>
            </a:pPr>
            <a:r>
              <a:rPr lang="en" dirty="0"/>
              <a:t>9600 is common value (and will be the standard we use)</a:t>
            </a:r>
            <a:endParaRPr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BBF4A7-A4FC-4E50-9DF6-9C2D3653801C}">
  <ds:schemaRefs>
    <ds:schemaRef ds:uri="http://schemas.microsoft.com/sharepoint/v3/contenttype/forms"/>
  </ds:schemaRefs>
</ds:datastoreItem>
</file>

<file path=customXml/itemProps2.xml><?xml version="1.0" encoding="utf-8"?>
<ds:datastoreItem xmlns:ds="http://schemas.openxmlformats.org/officeDocument/2006/customXml" ds:itemID="{D9A646EC-B5AD-41EE-87F5-98D610805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FC47FB-3DB9-479A-85CB-D45C699ABC2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4187ec63-6cff-4486-abd9-1357d75c1c0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1700</TotalTime>
  <Words>1208</Words>
  <Application>Microsoft Office PowerPoint</Application>
  <PresentationFormat>On-screen Show (16:9)</PresentationFormat>
  <Paragraphs>161</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Montserrat</vt:lpstr>
      <vt:lpstr>Bebas Neue</vt:lpstr>
      <vt:lpstr>Josefin Slab Thin</vt:lpstr>
      <vt:lpstr>Cambria Math</vt:lpstr>
      <vt:lpstr>Lato</vt:lpstr>
      <vt:lpstr>Raleway</vt:lpstr>
      <vt:lpstr>Source Sans Pro</vt:lpstr>
      <vt:lpstr>Arial</vt:lpstr>
      <vt:lpstr>Electronic Circuit Style CV by Slidesgo</vt:lpstr>
      <vt:lpstr>Arduino Workshop #3</vt:lpstr>
      <vt:lpstr>Why we still need analog in a “digital world”?</vt:lpstr>
      <vt:lpstr>Analog to digital converter</vt:lpstr>
      <vt:lpstr>But what is a ADC doing?</vt:lpstr>
      <vt:lpstr>Visual of what’s happening</vt:lpstr>
      <vt:lpstr>Reading analog signals</vt:lpstr>
      <vt:lpstr>Lets wire up a circuit</vt:lpstr>
      <vt:lpstr>Write the code to see the readings</vt:lpstr>
      <vt:lpstr>Notice the new functions</vt:lpstr>
      <vt:lpstr>What you should see</vt:lpstr>
      <vt:lpstr>Use an analog sensor to sense temperature</vt:lpstr>
      <vt:lpstr>Wire it up</vt:lpstr>
      <vt:lpstr>Before we can begin</vt:lpstr>
      <vt:lpstr>Try it yourself first</vt:lpstr>
      <vt:lpstr>One possible code</vt:lpstr>
      <vt:lpstr>make your own analog sensor</vt:lpstr>
      <vt:lpstr>Thanks Physics</vt:lpstr>
      <vt:lpstr>What is a resistive voltage divider?</vt:lpstr>
      <vt:lpstr>Add in a photoresistor</vt:lpstr>
      <vt:lpstr>Start coding</vt:lpstr>
      <vt:lpstr>New function</vt:lpstr>
      <vt:lpstr>Add the Photoresistor</vt:lpstr>
      <vt:lpstr>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#3</dc:title>
  <dc:creator>Kelley, Todd W</dc:creator>
  <cp:lastModifiedBy>Kelley, Todd W</cp:lastModifiedBy>
  <cp:revision>33</cp:revision>
  <dcterms:modified xsi:type="dcterms:W3CDTF">2021-12-08T16:46:42Z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