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4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5143500" type="screen16x9"/>
  <p:notesSz cx="6858000" cy="9144000"/>
  <p:embeddedFontLst>
    <p:embeddedFont>
      <p:font typeface="Josefin Slab Thin" pitchFamily="2" charset="0"/>
      <p:regular r:id="rId44"/>
      <p:bold r:id="rId45"/>
      <p:italic r:id="rId46"/>
      <p:boldItalic r:id="rId47"/>
    </p:embeddedFont>
    <p:embeddedFont>
      <p:font typeface="Lato" panose="020F0502020204030203" pitchFamily="34" charset="0"/>
      <p:regular r:id="rId48"/>
      <p:bold r:id="rId49"/>
      <p:italic r:id="rId50"/>
      <p:boldItalic r:id="rId51"/>
    </p:embeddedFont>
    <p:embeddedFont>
      <p:font typeface="Merriweather" panose="00000500000000000000" pitchFamily="2" charset="0"/>
      <p:regular r:id="rId52"/>
      <p:bold r:id="rId53"/>
      <p:italic r:id="rId54"/>
      <p:boldItalic r:id="rId55"/>
    </p:embeddedFont>
    <p:embeddedFont>
      <p:font typeface="Montserrat" panose="00000500000000000000" pitchFamily="2" charset="0"/>
      <p:regular r:id="rId56"/>
      <p:bold r:id="rId57"/>
      <p:italic r:id="rId58"/>
      <p:boldItalic r:id="rId59"/>
    </p:embeddedFont>
    <p:embeddedFont>
      <p:font typeface="Raleway" pitchFamily="2" charset="0"/>
      <p:regular r:id="rId60"/>
      <p:bold r:id="rId61"/>
      <p:italic r:id="rId62"/>
      <p:boldItalic r:id="rId63"/>
    </p:embeddedFont>
    <p:embeddedFont>
      <p:font typeface="Source Sans Pro" panose="020B050303040302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3654C-35E6-446B-8391-0D4B4249BACA}" v="4" dt="2021-08-27T16:06:08.768"/>
    <p1510:client id="{6290E818-637A-406A-A3B8-B545EBAD9F03}" v="3" dt="2021-08-27T15:56:09.819"/>
    <p1510:client id="{89BD22BA-754C-47E0-A148-4B838094E33D}" v="58" dt="2021-12-08T17:14:4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5" Type="http://schemas.openxmlformats.org/officeDocument/2006/relationships/slide" Target="slides/slide1.xml"/><Relationship Id="rId61" Type="http://schemas.openxmlformats.org/officeDocument/2006/relationships/font" Target="fonts/font18.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8.fntdata"/><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font" Target="fonts/font2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gersinger, Adam Atticus" userId="S::adam.argersinger@uta.edu::2bdfa779-fcd1-4e00-b218-d730901fa23c" providerId="AD" clId="Web-{6290E818-637A-406A-A3B8-B545EBAD9F03}"/>
    <pc:docChg chg="modSld">
      <pc:chgData name="Argersinger, Adam Atticus" userId="S::adam.argersinger@uta.edu::2bdfa779-fcd1-4e00-b218-d730901fa23c" providerId="AD" clId="Web-{6290E818-637A-406A-A3B8-B545EBAD9F03}" dt="2021-08-27T15:56:09.819" v="2" actId="20577"/>
      <pc:docMkLst>
        <pc:docMk/>
      </pc:docMkLst>
      <pc:sldChg chg="modSp">
        <pc:chgData name="Argersinger, Adam Atticus" userId="S::adam.argersinger@uta.edu::2bdfa779-fcd1-4e00-b218-d730901fa23c" providerId="AD" clId="Web-{6290E818-637A-406A-A3B8-B545EBAD9F03}" dt="2021-08-27T15:56:09.819" v="2" actId="20577"/>
        <pc:sldMkLst>
          <pc:docMk/>
          <pc:sldMk cId="0" sldId="256"/>
        </pc:sldMkLst>
        <pc:spChg chg="mod">
          <ac:chgData name="Argersinger, Adam Atticus" userId="S::adam.argersinger@uta.edu::2bdfa779-fcd1-4e00-b218-d730901fa23c" providerId="AD" clId="Web-{6290E818-637A-406A-A3B8-B545EBAD9F03}" dt="2021-08-27T15:56:09.819" v="2" actId="20577"/>
          <ac:spMkLst>
            <pc:docMk/>
            <pc:sldMk cId="0" sldId="256"/>
            <ac:spMk id="860" creationId="{00000000-0000-0000-0000-000000000000}"/>
          </ac:spMkLst>
        </pc:spChg>
      </pc:sldChg>
    </pc:docChg>
  </pc:docChgLst>
  <pc:docChgLst>
    <pc:chgData name="Argersinger, Adam Atticus" userId="S::adam.argersinger@uta.edu::2bdfa779-fcd1-4e00-b218-d730901fa23c" providerId="AD" clId="Web-{1763654C-35E6-446B-8391-0D4B4249BACA}"/>
    <pc:docChg chg="modSld">
      <pc:chgData name="Argersinger, Adam Atticus" userId="S::adam.argersinger@uta.edu::2bdfa779-fcd1-4e00-b218-d730901fa23c" providerId="AD" clId="Web-{1763654C-35E6-446B-8391-0D4B4249BACA}" dt="2021-08-27T16:09:05.742" v="316"/>
      <pc:docMkLst>
        <pc:docMk/>
      </pc:docMkLst>
      <pc:sldChg chg="modSp modNotes">
        <pc:chgData name="Argersinger, Adam Atticus" userId="S::adam.argersinger@uta.edu::2bdfa779-fcd1-4e00-b218-d730901fa23c" providerId="AD" clId="Web-{1763654C-35E6-446B-8391-0D4B4249BACA}" dt="2021-08-27T16:09:05.742" v="316"/>
        <pc:sldMkLst>
          <pc:docMk/>
          <pc:sldMk cId="0" sldId="256"/>
        </pc:sldMkLst>
        <pc:spChg chg="mod">
          <ac:chgData name="Argersinger, Adam Atticus" userId="S::adam.argersinger@uta.edu::2bdfa779-fcd1-4e00-b218-d730901fa23c" providerId="AD" clId="Web-{1763654C-35E6-446B-8391-0D4B4249BACA}" dt="2021-08-27T16:06:07.205" v="139" actId="20577"/>
          <ac:spMkLst>
            <pc:docMk/>
            <pc:sldMk cId="0" sldId="256"/>
            <ac:spMk id="860" creationId="{00000000-0000-0000-0000-000000000000}"/>
          </ac:spMkLst>
        </pc:spChg>
      </pc:sldChg>
    </pc:docChg>
  </pc:docChgLst>
  <pc:docChgLst>
    <pc:chgData name="Kelley, Todd W" userId="S::tige.kelley@uta.edu::d27d4cb4-89b9-4445-97de-d6d70d6b1c5d" providerId="AD" clId="Web-{89BD22BA-754C-47E0-A148-4B838094E33D}"/>
    <pc:docChg chg="modSld">
      <pc:chgData name="Kelley, Todd W" userId="S::tige.kelley@uta.edu::d27d4cb4-89b9-4445-97de-d6d70d6b1c5d" providerId="AD" clId="Web-{89BD22BA-754C-47E0-A148-4B838094E33D}" dt="2021-12-08T17:14:42.095" v="57" actId="20577"/>
      <pc:docMkLst>
        <pc:docMk/>
      </pc:docMkLst>
      <pc:sldChg chg="modSp">
        <pc:chgData name="Kelley, Todd W" userId="S::tige.kelley@uta.edu::d27d4cb4-89b9-4445-97de-d6d70d6b1c5d" providerId="AD" clId="Web-{89BD22BA-754C-47E0-A148-4B838094E33D}" dt="2021-12-08T17:09:40.509" v="3" actId="20577"/>
        <pc:sldMkLst>
          <pc:docMk/>
          <pc:sldMk cId="0" sldId="257"/>
        </pc:sldMkLst>
        <pc:spChg chg="mod">
          <ac:chgData name="Kelley, Todd W" userId="S::tige.kelley@uta.edu::d27d4cb4-89b9-4445-97de-d6d70d6b1c5d" providerId="AD" clId="Web-{89BD22BA-754C-47E0-A148-4B838094E33D}" dt="2021-12-08T17:09:40.509" v="3" actId="20577"/>
          <ac:spMkLst>
            <pc:docMk/>
            <pc:sldMk cId="0" sldId="257"/>
            <ac:spMk id="867" creationId="{00000000-0000-0000-0000-000000000000}"/>
          </ac:spMkLst>
        </pc:spChg>
      </pc:sldChg>
      <pc:sldChg chg="modSp">
        <pc:chgData name="Kelley, Todd W" userId="S::tige.kelley@uta.edu::d27d4cb4-89b9-4445-97de-d6d70d6b1c5d" providerId="AD" clId="Web-{89BD22BA-754C-47E0-A148-4B838094E33D}" dt="2021-12-08T17:10:08.119" v="11" actId="20577"/>
        <pc:sldMkLst>
          <pc:docMk/>
          <pc:sldMk cId="0" sldId="259"/>
        </pc:sldMkLst>
        <pc:spChg chg="mod">
          <ac:chgData name="Kelley, Todd W" userId="S::tige.kelley@uta.edu::d27d4cb4-89b9-4445-97de-d6d70d6b1c5d" providerId="AD" clId="Web-{89BD22BA-754C-47E0-A148-4B838094E33D}" dt="2021-12-08T17:10:08.119" v="11" actId="20577"/>
          <ac:spMkLst>
            <pc:docMk/>
            <pc:sldMk cId="0" sldId="259"/>
            <ac:spMk id="879" creationId="{00000000-0000-0000-0000-000000000000}"/>
          </ac:spMkLst>
        </pc:spChg>
      </pc:sldChg>
      <pc:sldChg chg="modSp">
        <pc:chgData name="Kelley, Todd W" userId="S::tige.kelley@uta.edu::d27d4cb4-89b9-4445-97de-d6d70d6b1c5d" providerId="AD" clId="Web-{89BD22BA-754C-47E0-A148-4B838094E33D}" dt="2021-12-08T17:10:25.370" v="14" actId="20577"/>
        <pc:sldMkLst>
          <pc:docMk/>
          <pc:sldMk cId="0" sldId="260"/>
        </pc:sldMkLst>
        <pc:spChg chg="mod">
          <ac:chgData name="Kelley, Todd W" userId="S::tige.kelley@uta.edu::d27d4cb4-89b9-4445-97de-d6d70d6b1c5d" providerId="AD" clId="Web-{89BD22BA-754C-47E0-A148-4B838094E33D}" dt="2021-12-08T17:10:25.370" v="14" actId="20577"/>
          <ac:spMkLst>
            <pc:docMk/>
            <pc:sldMk cId="0" sldId="260"/>
            <ac:spMk id="885" creationId="{00000000-0000-0000-0000-000000000000}"/>
          </ac:spMkLst>
        </pc:spChg>
      </pc:sldChg>
      <pc:sldChg chg="modSp">
        <pc:chgData name="Kelley, Todd W" userId="S::tige.kelley@uta.edu::d27d4cb4-89b9-4445-97de-d6d70d6b1c5d" providerId="AD" clId="Web-{89BD22BA-754C-47E0-A148-4B838094E33D}" dt="2021-12-08T17:10:39.901" v="17" actId="20577"/>
        <pc:sldMkLst>
          <pc:docMk/>
          <pc:sldMk cId="0" sldId="263"/>
        </pc:sldMkLst>
        <pc:spChg chg="mod">
          <ac:chgData name="Kelley, Todd W" userId="S::tige.kelley@uta.edu::d27d4cb4-89b9-4445-97de-d6d70d6b1c5d" providerId="AD" clId="Web-{89BD22BA-754C-47E0-A148-4B838094E33D}" dt="2021-12-08T17:10:39.901" v="17" actId="20577"/>
          <ac:spMkLst>
            <pc:docMk/>
            <pc:sldMk cId="0" sldId="263"/>
            <ac:spMk id="904" creationId="{00000000-0000-0000-0000-000000000000}"/>
          </ac:spMkLst>
        </pc:spChg>
      </pc:sldChg>
      <pc:sldChg chg="modSp">
        <pc:chgData name="Kelley, Todd W" userId="S::tige.kelley@uta.edu::d27d4cb4-89b9-4445-97de-d6d70d6b1c5d" providerId="AD" clId="Web-{89BD22BA-754C-47E0-A148-4B838094E33D}" dt="2021-12-08T17:11:41.825" v="24" actId="20577"/>
        <pc:sldMkLst>
          <pc:docMk/>
          <pc:sldMk cId="0" sldId="274"/>
        </pc:sldMkLst>
        <pc:spChg chg="mod">
          <ac:chgData name="Kelley, Todd W" userId="S::tige.kelley@uta.edu::d27d4cb4-89b9-4445-97de-d6d70d6b1c5d" providerId="AD" clId="Web-{89BD22BA-754C-47E0-A148-4B838094E33D}" dt="2021-12-08T17:11:41.825" v="24" actId="20577"/>
          <ac:spMkLst>
            <pc:docMk/>
            <pc:sldMk cId="0" sldId="274"/>
            <ac:spMk id="972" creationId="{00000000-0000-0000-0000-000000000000}"/>
          </ac:spMkLst>
        </pc:spChg>
      </pc:sldChg>
      <pc:sldChg chg="modSp">
        <pc:chgData name="Kelley, Todd W" userId="S::tige.kelley@uta.edu::d27d4cb4-89b9-4445-97de-d6d70d6b1c5d" providerId="AD" clId="Web-{89BD22BA-754C-47E0-A148-4B838094E33D}" dt="2021-12-08T17:12:12.091" v="30" actId="20577"/>
        <pc:sldMkLst>
          <pc:docMk/>
          <pc:sldMk cId="0" sldId="281"/>
        </pc:sldMkLst>
        <pc:spChg chg="mod">
          <ac:chgData name="Kelley, Todd W" userId="S::tige.kelley@uta.edu::d27d4cb4-89b9-4445-97de-d6d70d6b1c5d" providerId="AD" clId="Web-{89BD22BA-754C-47E0-A148-4B838094E33D}" dt="2021-12-08T17:12:12.091" v="30" actId="20577"/>
          <ac:spMkLst>
            <pc:docMk/>
            <pc:sldMk cId="0" sldId="281"/>
            <ac:spMk id="1015" creationId="{00000000-0000-0000-0000-000000000000}"/>
          </ac:spMkLst>
        </pc:spChg>
      </pc:sldChg>
      <pc:sldChg chg="modSp">
        <pc:chgData name="Kelley, Todd W" userId="S::tige.kelley@uta.edu::d27d4cb4-89b9-4445-97de-d6d70d6b1c5d" providerId="AD" clId="Web-{89BD22BA-754C-47E0-A148-4B838094E33D}" dt="2021-12-08T17:13:01.873" v="33" actId="20577"/>
        <pc:sldMkLst>
          <pc:docMk/>
          <pc:sldMk cId="0" sldId="287"/>
        </pc:sldMkLst>
        <pc:spChg chg="mod">
          <ac:chgData name="Kelley, Todd W" userId="S::tige.kelley@uta.edu::d27d4cb4-89b9-4445-97de-d6d70d6b1c5d" providerId="AD" clId="Web-{89BD22BA-754C-47E0-A148-4B838094E33D}" dt="2021-12-08T17:13:01.873" v="33" actId="20577"/>
          <ac:spMkLst>
            <pc:docMk/>
            <pc:sldMk cId="0" sldId="287"/>
            <ac:spMk id="1053" creationId="{00000000-0000-0000-0000-000000000000}"/>
          </ac:spMkLst>
        </pc:spChg>
      </pc:sldChg>
      <pc:sldChg chg="modSp">
        <pc:chgData name="Kelley, Todd W" userId="S::tige.kelley@uta.edu::d27d4cb4-89b9-4445-97de-d6d70d6b1c5d" providerId="AD" clId="Web-{89BD22BA-754C-47E0-A148-4B838094E33D}" dt="2021-12-08T17:13:42.906" v="44" actId="20577"/>
        <pc:sldMkLst>
          <pc:docMk/>
          <pc:sldMk cId="0" sldId="289"/>
        </pc:sldMkLst>
        <pc:spChg chg="mod">
          <ac:chgData name="Kelley, Todd W" userId="S::tige.kelley@uta.edu::d27d4cb4-89b9-4445-97de-d6d70d6b1c5d" providerId="AD" clId="Web-{89BD22BA-754C-47E0-A148-4B838094E33D}" dt="2021-12-08T17:13:42.906" v="44" actId="20577"/>
          <ac:spMkLst>
            <pc:docMk/>
            <pc:sldMk cId="0" sldId="289"/>
            <ac:spMk id="1065" creationId="{00000000-0000-0000-0000-000000000000}"/>
          </ac:spMkLst>
        </pc:spChg>
      </pc:sldChg>
      <pc:sldChg chg="modSp">
        <pc:chgData name="Kelley, Todd W" userId="S::tige.kelley@uta.edu::d27d4cb4-89b9-4445-97de-d6d70d6b1c5d" providerId="AD" clId="Web-{89BD22BA-754C-47E0-A148-4B838094E33D}" dt="2021-12-08T17:14:05.234" v="48" actId="20577"/>
        <pc:sldMkLst>
          <pc:docMk/>
          <pc:sldMk cId="0" sldId="290"/>
        </pc:sldMkLst>
        <pc:spChg chg="mod">
          <ac:chgData name="Kelley, Todd W" userId="S::tige.kelley@uta.edu::d27d4cb4-89b9-4445-97de-d6d70d6b1c5d" providerId="AD" clId="Web-{89BD22BA-754C-47E0-A148-4B838094E33D}" dt="2021-12-08T17:14:05.234" v="48" actId="20577"/>
          <ac:spMkLst>
            <pc:docMk/>
            <pc:sldMk cId="0" sldId="290"/>
            <ac:spMk id="1071" creationId="{00000000-0000-0000-0000-000000000000}"/>
          </ac:spMkLst>
        </pc:spChg>
      </pc:sldChg>
      <pc:sldChg chg="modSp">
        <pc:chgData name="Kelley, Todd W" userId="S::tige.kelley@uta.edu::d27d4cb4-89b9-4445-97de-d6d70d6b1c5d" providerId="AD" clId="Web-{89BD22BA-754C-47E0-A148-4B838094E33D}" dt="2021-12-08T17:14:42.095" v="57" actId="20577"/>
        <pc:sldMkLst>
          <pc:docMk/>
          <pc:sldMk cId="0" sldId="292"/>
        </pc:sldMkLst>
        <pc:spChg chg="mod">
          <ac:chgData name="Kelley, Todd W" userId="S::tige.kelley@uta.edu::d27d4cb4-89b9-4445-97de-d6d70d6b1c5d" providerId="AD" clId="Web-{89BD22BA-754C-47E0-A148-4B838094E33D}" dt="2021-12-08T17:14:42.095" v="57" actId="20577"/>
          <ac:spMkLst>
            <pc:docMk/>
            <pc:sldMk cId="0" sldId="292"/>
            <ac:spMk id="10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USB cable</a:t>
            </a:r>
          </a:p>
          <a:p>
            <a:pPr marL="0" indent="0">
              <a:buNone/>
            </a:pPr>
            <a:r>
              <a:rPr lang="en-US" dirty="0"/>
              <a:t>24 – 9 V battery clip</a:t>
            </a:r>
          </a:p>
          <a:p>
            <a:pPr marL="0" indent="0">
              <a:buNone/>
            </a:pPr>
            <a:r>
              <a:rPr lang="en-US" dirty="0"/>
              <a:t>24 – 9 V battery</a:t>
            </a:r>
          </a:p>
          <a:p>
            <a:pPr marL="0" indent="0">
              <a:buNone/>
            </a:pPr>
            <a:r>
              <a:rPr lang="en-US" dirty="0"/>
              <a:t>24 – 5V L4940V5 Linear regulator</a:t>
            </a:r>
          </a:p>
          <a:p>
            <a:pPr marL="0" indent="0">
              <a:buNone/>
            </a:pPr>
            <a:r>
              <a:rPr lang="en-US" dirty="0"/>
              <a:t>24 – 22 µF electrolytic capacitor</a:t>
            </a:r>
          </a:p>
          <a:p>
            <a:pPr marL="0" indent="0">
              <a:buNone/>
            </a:pPr>
            <a:r>
              <a:rPr lang="en-US" dirty="0"/>
              <a:t>24 – 0.1 µF electrolytic capacitor</a:t>
            </a:r>
          </a:p>
          <a:p>
            <a:pPr marL="0" indent="0">
              <a:buNone/>
            </a:pPr>
            <a:r>
              <a:rPr lang="en-US" dirty="0"/>
              <a:t>24 – 1 µF ceramic capacitor</a:t>
            </a:r>
          </a:p>
          <a:p>
            <a:pPr marL="0" indent="0">
              <a:buNone/>
            </a:pPr>
            <a:r>
              <a:rPr lang="en-US" dirty="0"/>
              <a:t>96 – Blue LED</a:t>
            </a:r>
          </a:p>
          <a:p>
            <a:pPr marL="0" indent="0">
              <a:buNone/>
            </a:pPr>
            <a:r>
              <a:rPr lang="en-US" dirty="0"/>
              <a:t>96 – 1 k</a:t>
            </a:r>
            <a:r>
              <a:rPr lang="en" dirty="0"/>
              <a:t>Ω resistor</a:t>
            </a:r>
          </a:p>
          <a:p>
            <a:pPr marL="0" indent="0">
              <a:buNone/>
            </a:pPr>
            <a:r>
              <a:rPr lang="en"/>
              <a:t>24 – PN2222 NPN BJT transistor</a:t>
            </a:r>
          </a:p>
          <a:p>
            <a:pPr marL="0" indent="0">
              <a:buNone/>
            </a:pPr>
            <a:r>
              <a:rPr lang="en"/>
              <a:t>24 – jumper wire set</a:t>
            </a:r>
          </a:p>
          <a:p>
            <a:pPr marL="0" indent="0">
              <a:buNone/>
            </a:pPr>
            <a:r>
              <a:rPr lang="en"/>
              <a:t>24 – Sharp GP2Y0A41SK0F IR distance sensor (with cable)</a:t>
            </a:r>
          </a:p>
          <a:p>
            <a:pPr marL="0" indent="0">
              <a:buNone/>
            </a:pPr>
            <a:r>
              <a:rPr lang="en"/>
              <a:t>24 – Standard servo motor</a:t>
            </a:r>
            <a:endParaRPr lang="en" dirty="0"/>
          </a:p>
          <a:p>
            <a:pPr marL="0" indent="0">
              <a:buNone/>
            </a:pPr>
            <a:r>
              <a:rPr lang="en"/>
              <a:t>24 – DC motor</a:t>
            </a:r>
          </a:p>
          <a:p>
            <a:pPr marL="0" indent="0">
              <a:buNone/>
            </a:pPr>
            <a:r>
              <a:rPr lang="en"/>
              <a:t>24 – Breadboard</a:t>
            </a:r>
          </a:p>
          <a:p>
            <a:pPr marL="0" indent="0">
              <a:buNone/>
            </a:pPr>
            <a:r>
              <a:rPr lang="en"/>
              <a:t>24 – Potentiometer</a:t>
            </a:r>
            <a:endParaRPr lang="en" dirty="0"/>
          </a:p>
          <a:p>
            <a:pPr marL="0" indent="0">
              <a:buNone/>
            </a:pPr>
            <a:r>
              <a:rPr lang="en"/>
              <a:t>24 – SN754410 H-Bridge IC</a:t>
            </a:r>
          </a:p>
          <a:p>
            <a:pPr marL="0" indent="0">
              <a:buNone/>
            </a:pPr>
            <a:r>
              <a:rPr lang="en"/>
              <a:t>24 – 1N4004 Diode</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b3790b070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b3790b070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b3790b070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b3790b070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eb3790b070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eb3790b070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b3790b070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b3790b070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b3790b070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b3790b070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eb3790b070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eb3790b070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eb3790b070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eb3790b070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b3790b070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b3790b070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b3790b070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b3790b070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b3790b070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b3790b070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3790b070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3790b070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b3790b070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b3790b070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b3790b070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b3790b070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eb3790b070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eb3790b070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eb3790b070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eb3790b070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eb3790b070_0_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eb3790b070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eb3790b070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eb3790b070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eb3790b070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eb3790b070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b3790b070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b3790b070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eb3790b07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eb3790b07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b3790b070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b3790b070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3790b070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3790b070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b3790b070_0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b3790b070_0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b3790b070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b3790b070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eb3790b070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eb3790b070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877fe71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877fe7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877fe71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877fe71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e877fe71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e877fe71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e877fe71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e877fe71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e877fe710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e877fe710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e877fe710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e877fe710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3790b070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3790b070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3790b070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3790b070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3790b0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3790b0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3790b070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3790b070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3790b070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3790b070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3790b070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3790b070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Workshop #4</a:t>
            </a:r>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Transistors and driving motors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the code to make it run</a:t>
            </a:r>
            <a:endParaRPr/>
          </a:p>
        </p:txBody>
      </p:sp>
      <p:pic>
        <p:nvPicPr>
          <p:cNvPr id="917" name="Google Shape;917;p40"/>
          <p:cNvPicPr preferRelativeResize="0"/>
          <p:nvPr/>
        </p:nvPicPr>
        <p:blipFill>
          <a:blip r:embed="rId3">
            <a:alphaModFix/>
          </a:blip>
          <a:stretch>
            <a:fillRect/>
          </a:stretch>
        </p:blipFill>
        <p:spPr>
          <a:xfrm>
            <a:off x="3264400" y="1017600"/>
            <a:ext cx="2615201" cy="382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add to it</a:t>
            </a:r>
            <a:endParaRPr/>
          </a:p>
        </p:txBody>
      </p:sp>
      <p:sp>
        <p:nvSpPr>
          <p:cNvPr id="923" name="Google Shape;923;p4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By combining our new knowledge of DC motors and our previous knowledge of analog sensors</a:t>
            </a:r>
            <a:endParaRPr/>
          </a:p>
          <a:p>
            <a:pPr marL="914400" lvl="1" indent="-317500" algn="l" rtl="0">
              <a:spcBef>
                <a:spcPts val="0"/>
              </a:spcBef>
              <a:spcAft>
                <a:spcPts val="0"/>
              </a:spcAft>
              <a:buSzPts val="1400"/>
              <a:buChar char="○"/>
            </a:pPr>
            <a:r>
              <a:rPr lang="en"/>
              <a:t>We can add a potentiometer to manually adjust the motor speed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pic>
        <p:nvPicPr>
          <p:cNvPr id="929" name="Google Shape;929;p42"/>
          <p:cNvPicPr preferRelativeResize="0"/>
          <p:nvPr/>
        </p:nvPicPr>
        <p:blipFill>
          <a:blip r:embed="rId3">
            <a:alphaModFix/>
          </a:blip>
          <a:stretch>
            <a:fillRect/>
          </a:stretch>
        </p:blipFill>
        <p:spPr>
          <a:xfrm>
            <a:off x="2432525" y="1017600"/>
            <a:ext cx="4278948" cy="382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Change the code a bit</a:t>
            </a:r>
            <a:endParaRPr/>
          </a:p>
        </p:txBody>
      </p:sp>
      <p:pic>
        <p:nvPicPr>
          <p:cNvPr id="935" name="Google Shape;935;p43"/>
          <p:cNvPicPr preferRelativeResize="0"/>
          <p:nvPr/>
        </p:nvPicPr>
        <p:blipFill rotWithShape="1">
          <a:blip r:embed="rId3">
            <a:alphaModFix/>
          </a:blip>
          <a:srcRect l="1166"/>
          <a:stretch/>
        </p:blipFill>
        <p:spPr>
          <a:xfrm>
            <a:off x="2707100" y="1220750"/>
            <a:ext cx="3774675" cy="33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an h bridge to control direction</a:t>
            </a:r>
            <a:endParaRPr/>
          </a:p>
        </p:txBody>
      </p:sp>
      <p:sp>
        <p:nvSpPr>
          <p:cNvPr id="941" name="Google Shape;941;p4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lt2"/>
              </a:buClr>
              <a:buSzPts val="1900"/>
              <a:buChar char="●"/>
            </a:pPr>
            <a:r>
              <a:rPr lang="en" sz="1700"/>
              <a:t>Until know we have been spinning in one direction</a:t>
            </a:r>
            <a:endParaRPr sz="1700"/>
          </a:p>
          <a:p>
            <a:pPr marL="457200" lvl="0" indent="-349250" algn="l" rtl="0">
              <a:lnSpc>
                <a:spcPct val="150000"/>
              </a:lnSpc>
              <a:spcBef>
                <a:spcPts val="0"/>
              </a:spcBef>
              <a:spcAft>
                <a:spcPts val="0"/>
              </a:spcAft>
              <a:buSzPts val="1900"/>
              <a:buChar char="●"/>
            </a:pPr>
            <a:r>
              <a:rPr lang="en" sz="1700"/>
              <a:t>What if we want to change the direction of spin?</a:t>
            </a:r>
            <a:endParaRPr sz="1700"/>
          </a:p>
          <a:p>
            <a:pPr marL="914400" lvl="1" indent="-330200" algn="l" rtl="0">
              <a:lnSpc>
                <a:spcPct val="150000"/>
              </a:lnSpc>
              <a:spcBef>
                <a:spcPts val="0"/>
              </a:spcBef>
              <a:spcAft>
                <a:spcPts val="0"/>
              </a:spcAft>
              <a:buSzPts val="1600"/>
              <a:buChar char="○"/>
            </a:pPr>
            <a:r>
              <a:rPr lang="en" sz="1600"/>
              <a:t>The H- Bridge accomplishes this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an H-Bridge?</a:t>
            </a:r>
            <a:endParaRPr/>
          </a:p>
        </p:txBody>
      </p:sp>
      <p:pic>
        <p:nvPicPr>
          <p:cNvPr id="947" name="Google Shape;947;p45"/>
          <p:cNvPicPr preferRelativeResize="0"/>
          <p:nvPr/>
        </p:nvPicPr>
        <p:blipFill rotWithShape="1">
          <a:blip r:embed="rId3">
            <a:alphaModFix/>
          </a:blip>
          <a:srcRect r="56234"/>
          <a:stretch/>
        </p:blipFill>
        <p:spPr>
          <a:xfrm>
            <a:off x="2470375" y="1457650"/>
            <a:ext cx="3782049" cy="263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does it work?</a:t>
            </a:r>
            <a:endParaRPr/>
          </a:p>
        </p:txBody>
      </p:sp>
      <p:sp>
        <p:nvSpPr>
          <p:cNvPr id="953" name="Google Shape;953;p4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By closing any 2 switches the motor responds differently</a:t>
            </a:r>
            <a:endParaRPr/>
          </a:p>
          <a:p>
            <a:pPr marL="914400" lvl="1" indent="-317500" algn="l" rtl="0">
              <a:spcBef>
                <a:spcPts val="0"/>
              </a:spcBef>
              <a:spcAft>
                <a:spcPts val="0"/>
              </a:spcAft>
              <a:buSzPts val="1400"/>
              <a:buChar char="○"/>
            </a:pPr>
            <a:r>
              <a:rPr lang="en"/>
              <a:t>Close S</a:t>
            </a:r>
            <a:r>
              <a:rPr lang="en" baseline="-25000"/>
              <a:t>1</a:t>
            </a:r>
            <a:r>
              <a:rPr lang="en"/>
              <a:t> &amp; S</a:t>
            </a:r>
            <a:r>
              <a:rPr lang="en" baseline="-25000"/>
              <a:t>4</a:t>
            </a:r>
            <a:endParaRPr/>
          </a:p>
          <a:p>
            <a:pPr marL="1371600" lvl="2" indent="-311150" algn="l" rtl="0">
              <a:spcBef>
                <a:spcPts val="0"/>
              </a:spcBef>
              <a:spcAft>
                <a:spcPts val="0"/>
              </a:spcAft>
              <a:buSzPts val="1300"/>
              <a:buChar char="■"/>
            </a:pPr>
            <a:r>
              <a:rPr lang="en"/>
              <a:t>Motor spins one direction</a:t>
            </a:r>
            <a:endParaRPr/>
          </a:p>
          <a:p>
            <a:pPr marL="914400" lvl="1" indent="-317500" algn="l" rtl="0">
              <a:spcBef>
                <a:spcPts val="0"/>
              </a:spcBef>
              <a:spcAft>
                <a:spcPts val="0"/>
              </a:spcAft>
              <a:buSzPts val="1400"/>
              <a:buChar char="○"/>
            </a:pPr>
            <a:r>
              <a:rPr lang="en" sz="1400"/>
              <a:t>Close S</a:t>
            </a:r>
            <a:r>
              <a:rPr lang="en" baseline="-25000"/>
              <a:t>2</a:t>
            </a:r>
            <a:r>
              <a:rPr lang="en" sz="1400"/>
              <a:t> &amp; S</a:t>
            </a:r>
            <a:r>
              <a:rPr lang="en" baseline="-25000"/>
              <a:t>3</a:t>
            </a:r>
            <a:endParaRPr sz="1400"/>
          </a:p>
          <a:p>
            <a:pPr marL="1371600" lvl="2" indent="-311150" algn="l" rtl="0">
              <a:spcBef>
                <a:spcPts val="0"/>
              </a:spcBef>
              <a:spcAft>
                <a:spcPts val="0"/>
              </a:spcAft>
              <a:buSzPts val="1300"/>
              <a:buChar char="■"/>
            </a:pPr>
            <a:r>
              <a:rPr lang="en" sz="1300"/>
              <a:t>Motor spins </a:t>
            </a:r>
            <a:r>
              <a:rPr lang="en"/>
              <a:t>the opposite</a:t>
            </a:r>
            <a:r>
              <a:rPr lang="en" sz="1300"/>
              <a:t> direction</a:t>
            </a:r>
            <a:endParaRPr sz="1300"/>
          </a:p>
          <a:p>
            <a:pPr marL="914400" lvl="1" indent="-317500" algn="l" rtl="0">
              <a:spcBef>
                <a:spcPts val="0"/>
              </a:spcBef>
              <a:spcAft>
                <a:spcPts val="0"/>
              </a:spcAft>
              <a:buSzPts val="1400"/>
              <a:buChar char="○"/>
            </a:pPr>
            <a:r>
              <a:rPr lang="en"/>
              <a:t>Close S</a:t>
            </a:r>
            <a:r>
              <a:rPr lang="en" baseline="-25000"/>
              <a:t>1</a:t>
            </a:r>
            <a:r>
              <a:rPr lang="en"/>
              <a:t> &amp; S</a:t>
            </a:r>
            <a:r>
              <a:rPr lang="en" baseline="-25000"/>
              <a:t>2</a:t>
            </a:r>
            <a:endParaRPr/>
          </a:p>
          <a:p>
            <a:pPr marL="1371600" lvl="2" indent="-311150" algn="l" rtl="0">
              <a:spcBef>
                <a:spcPts val="0"/>
              </a:spcBef>
              <a:spcAft>
                <a:spcPts val="0"/>
              </a:spcAft>
              <a:buSzPts val="1300"/>
              <a:buChar char="■"/>
            </a:pPr>
            <a:r>
              <a:rPr lang="en"/>
              <a:t>Motor spins is not spinning and current is shorted around it</a:t>
            </a:r>
            <a:endParaRPr/>
          </a:p>
          <a:p>
            <a:pPr marL="914400" lvl="1" indent="-317500" algn="l" rtl="0">
              <a:spcBef>
                <a:spcPts val="0"/>
              </a:spcBef>
              <a:spcAft>
                <a:spcPts val="0"/>
              </a:spcAft>
              <a:buSzPts val="1400"/>
              <a:buChar char="○"/>
            </a:pPr>
            <a:r>
              <a:rPr lang="en"/>
              <a:t>Close S</a:t>
            </a:r>
            <a:r>
              <a:rPr lang="en" baseline="-25000"/>
              <a:t>3</a:t>
            </a:r>
            <a:r>
              <a:rPr lang="en"/>
              <a:t> &amp; S</a:t>
            </a:r>
            <a:r>
              <a:rPr lang="en" baseline="-25000"/>
              <a:t>4</a:t>
            </a:r>
            <a:endParaRPr/>
          </a:p>
          <a:p>
            <a:pPr marL="1371600" lvl="2" indent="-311150" algn="l" rtl="0">
              <a:spcBef>
                <a:spcPts val="0"/>
              </a:spcBef>
              <a:spcAft>
                <a:spcPts val="0"/>
              </a:spcAft>
              <a:buSzPts val="1300"/>
              <a:buChar char="■"/>
            </a:pPr>
            <a:r>
              <a:rPr lang="en"/>
              <a:t>Motor is braking (by discharging its induced charge)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959" name="Google Shape;959;p47"/>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Be aware of the main issues that plague an H-Bridge.</a:t>
            </a:r>
            <a:endParaRPr sz="1700"/>
          </a:p>
          <a:p>
            <a:pPr marL="0" lvl="0" indent="0" algn="ctr" rtl="0">
              <a:spcBef>
                <a:spcPts val="1600"/>
              </a:spcBef>
              <a:spcAft>
                <a:spcPts val="0"/>
              </a:spcAft>
              <a:buNone/>
            </a:pPr>
            <a:r>
              <a:rPr lang="en" sz="1700"/>
              <a:t>A direct short to the power source (closing</a:t>
            </a:r>
            <a:r>
              <a:rPr lang="en" sz="1600"/>
              <a:t> S</a:t>
            </a:r>
            <a:r>
              <a:rPr lang="en" sz="1600" baseline="-25000"/>
              <a:t>1</a:t>
            </a:r>
            <a:r>
              <a:rPr lang="en" sz="1600"/>
              <a:t> &amp; S</a:t>
            </a:r>
            <a:r>
              <a:rPr lang="en" sz="1600" baseline="-25000"/>
              <a:t>2</a:t>
            </a:r>
            <a:r>
              <a:rPr lang="en" sz="1600"/>
              <a:t>).</a:t>
            </a:r>
            <a:endParaRPr sz="1600"/>
          </a:p>
          <a:p>
            <a:pPr marL="0" lvl="0" indent="0" algn="ctr" rtl="0">
              <a:spcBef>
                <a:spcPts val="1600"/>
              </a:spcBef>
              <a:spcAft>
                <a:spcPts val="0"/>
              </a:spcAft>
              <a:buNone/>
            </a:pPr>
            <a:r>
              <a:rPr lang="en" sz="1600"/>
              <a:t>Because we are using a 9 V battery, a shorted battery heats up and could cause a leak or fire</a:t>
            </a:r>
            <a:endParaRPr sz="1600"/>
          </a:p>
          <a:p>
            <a:pPr marL="0" lvl="0" indent="0" algn="ctr" rtl="0">
              <a:spcBef>
                <a:spcPts val="1600"/>
              </a:spcBef>
              <a:spcAft>
                <a:spcPts val="1600"/>
              </a:spcAft>
              <a:buNone/>
            </a:pPr>
            <a:r>
              <a:rPr lang="en" sz="1600"/>
              <a:t>To ensure you don't blow anything up,</a:t>
            </a:r>
            <a:r>
              <a:rPr lang="en" sz="1600" i="1"/>
              <a:t> always</a:t>
            </a:r>
            <a:r>
              <a:rPr lang="en" sz="1600"/>
              <a:t> disable the chip before switching the state of any switches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H-bridge Pinout and function table</a:t>
            </a:r>
            <a:endParaRPr/>
          </a:p>
        </p:txBody>
      </p:sp>
      <p:pic>
        <p:nvPicPr>
          <p:cNvPr id="965" name="Google Shape;965;p48"/>
          <p:cNvPicPr preferRelativeResize="0"/>
          <p:nvPr/>
        </p:nvPicPr>
        <p:blipFill rotWithShape="1">
          <a:blip r:embed="rId3">
            <a:alphaModFix/>
          </a:blip>
          <a:srcRect t="24726" r="12141" b="44056"/>
          <a:stretch/>
        </p:blipFill>
        <p:spPr>
          <a:xfrm>
            <a:off x="1920875" y="1558700"/>
            <a:ext cx="5302249" cy="2026102"/>
          </a:xfrm>
          <a:prstGeom prst="rect">
            <a:avLst/>
          </a:prstGeom>
          <a:noFill/>
          <a:ln>
            <a:noFill/>
          </a:ln>
        </p:spPr>
      </p:pic>
      <p:sp>
        <p:nvSpPr>
          <p:cNvPr id="966" name="Google Shape;966;p48"/>
          <p:cNvSpPr txBox="1"/>
          <p:nvPr/>
        </p:nvSpPr>
        <p:spPr>
          <a:xfrm>
            <a:off x="900150" y="3807050"/>
            <a:ext cx="7343700" cy="861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2"/>
              </a:buClr>
              <a:buSzPts val="1700"/>
              <a:buFont typeface="Source Sans Pro"/>
              <a:buChar char="●"/>
            </a:pPr>
            <a:r>
              <a:rPr lang="en" sz="1500">
                <a:solidFill>
                  <a:schemeClr val="dk2"/>
                </a:solidFill>
                <a:latin typeface="Source Sans Pro"/>
                <a:ea typeface="Source Sans Pro"/>
                <a:cs typeface="Source Sans Pro"/>
                <a:sym typeface="Source Sans Pro"/>
              </a:rPr>
              <a:t>Integrated circuits (ICs) are numbered from top left counter clockwise</a:t>
            </a:r>
            <a:endParaRPr sz="1500">
              <a:solidFill>
                <a:schemeClr val="dk2"/>
              </a:solidFill>
              <a:latin typeface="Source Sans Pro"/>
              <a:ea typeface="Source Sans Pro"/>
              <a:cs typeface="Source Sans Pro"/>
              <a:sym typeface="Source Sans Pro"/>
            </a:endParaRPr>
          </a:p>
          <a:p>
            <a:pPr marL="914400" lvl="1" indent="-317500" algn="l" rtl="0">
              <a:spcBef>
                <a:spcPts val="0"/>
              </a:spcBef>
              <a:spcAft>
                <a:spcPts val="0"/>
              </a:spcAft>
              <a:buClr>
                <a:schemeClr val="dk2"/>
              </a:buClr>
              <a:buSzPts val="1400"/>
              <a:buFont typeface="Raleway"/>
              <a:buChar char="○"/>
            </a:pPr>
            <a:r>
              <a:rPr lang="en">
                <a:solidFill>
                  <a:schemeClr val="dk2"/>
                </a:solidFill>
                <a:latin typeface="Source Sans Pro"/>
                <a:ea typeface="Source Sans Pro"/>
                <a:cs typeface="Source Sans Pro"/>
                <a:sym typeface="Source Sans Pro"/>
              </a:rPr>
              <a:t>There is always an indication of top of the chip</a:t>
            </a:r>
            <a:endParaRPr>
              <a:solidFill>
                <a:schemeClr val="dk2"/>
              </a:solidFill>
              <a:latin typeface="Source Sans Pro"/>
              <a:ea typeface="Source Sans Pro"/>
              <a:cs typeface="Source Sans Pro"/>
              <a:sym typeface="Source Sans Pro"/>
            </a:endParaRPr>
          </a:p>
          <a:p>
            <a:pPr marL="1371600" lvl="2" indent="-311150" algn="l" rtl="0">
              <a:spcBef>
                <a:spcPts val="0"/>
              </a:spcBef>
              <a:spcAft>
                <a:spcPts val="0"/>
              </a:spcAft>
              <a:buClr>
                <a:schemeClr val="dk2"/>
              </a:buClr>
              <a:buSzPts val="1300"/>
              <a:buFont typeface="Raleway"/>
              <a:buChar char="■"/>
            </a:pPr>
            <a:r>
              <a:rPr lang="en" sz="1300">
                <a:solidFill>
                  <a:schemeClr val="dk2"/>
                </a:solidFill>
                <a:latin typeface="Source Sans Pro"/>
                <a:ea typeface="Source Sans Pro"/>
                <a:cs typeface="Source Sans Pro"/>
                <a:sym typeface="Source Sans Pro"/>
              </a:rPr>
              <a:t>Notice the “half circle”</a:t>
            </a:r>
            <a:endParaRPr>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understand the H-Bridge</a:t>
            </a:r>
            <a:endParaRPr/>
          </a:p>
        </p:txBody>
      </p:sp>
      <p:sp>
        <p:nvSpPr>
          <p:cNvPr id="972" name="Google Shape;972;p4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ts val="1700"/>
              <a:buChar char="●"/>
            </a:pPr>
            <a:r>
              <a:rPr lang="en" dirty="0"/>
              <a:t>Which pins we are using</a:t>
            </a:r>
            <a:endParaRPr/>
          </a:p>
          <a:p>
            <a:pPr marL="914400" lvl="1" indent="-317500" algn="l" rtl="0">
              <a:spcBef>
                <a:spcPts val="0"/>
              </a:spcBef>
              <a:spcAft>
                <a:spcPts val="0"/>
              </a:spcAft>
              <a:buSzPts val="1400"/>
              <a:buChar char="○"/>
            </a:pPr>
            <a:r>
              <a:rPr lang="en" dirty="0"/>
              <a:t>GND (pins 4,5,12,13)</a:t>
            </a:r>
            <a:endParaRPr/>
          </a:p>
          <a:p>
            <a:pPr marL="1371600" lvl="2" indent="-311150" algn="l" rtl="0">
              <a:spcBef>
                <a:spcPts val="0"/>
              </a:spcBef>
              <a:spcAft>
                <a:spcPts val="0"/>
              </a:spcAft>
              <a:buSzPts val="1300"/>
              <a:buChar char="■"/>
            </a:pPr>
            <a:r>
              <a:rPr lang="en" dirty="0"/>
              <a:t>These pins connect to a shared ground</a:t>
            </a:r>
            <a:endParaRPr/>
          </a:p>
          <a:p>
            <a:pPr marL="914400" lvl="1" indent="-317500" algn="l" rtl="0">
              <a:spcBef>
                <a:spcPts val="0"/>
              </a:spcBef>
              <a:spcAft>
                <a:spcPts val="0"/>
              </a:spcAft>
              <a:buSzPts val="1400"/>
              <a:buChar char="○"/>
            </a:pPr>
            <a:r>
              <a:rPr lang="en" dirty="0"/>
              <a:t>V</a:t>
            </a:r>
            <a:r>
              <a:rPr lang="en" baseline="-25000" dirty="0"/>
              <a:t>cc2</a:t>
            </a:r>
            <a:r>
              <a:rPr lang="en" dirty="0"/>
              <a:t> (pin 8)</a:t>
            </a:r>
            <a:endParaRPr/>
          </a:p>
          <a:p>
            <a:pPr marL="1371600" lvl="2" indent="-311150" algn="l" rtl="0">
              <a:spcBef>
                <a:spcPts val="0"/>
              </a:spcBef>
              <a:spcAft>
                <a:spcPts val="0"/>
              </a:spcAft>
              <a:buSzPts val="1300"/>
              <a:buChar char="■"/>
            </a:pPr>
            <a:r>
              <a:rPr lang="en" dirty="0"/>
              <a:t>Supplies motor current (connect to 9 V)</a:t>
            </a:r>
            <a:endParaRPr/>
          </a:p>
          <a:p>
            <a:pPr marL="914400" lvl="1" indent="-317500" algn="l" rtl="0">
              <a:spcBef>
                <a:spcPts val="0"/>
              </a:spcBef>
              <a:spcAft>
                <a:spcPts val="0"/>
              </a:spcAft>
              <a:buSzPts val="1400"/>
              <a:buChar char="○"/>
            </a:pPr>
            <a:r>
              <a:rPr lang="en" dirty="0"/>
              <a:t>V</a:t>
            </a:r>
            <a:r>
              <a:rPr lang="en" baseline="-25000" dirty="0"/>
              <a:t>cc1</a:t>
            </a:r>
            <a:r>
              <a:rPr lang="en" dirty="0"/>
              <a:t> (pin 16)</a:t>
            </a:r>
            <a:endParaRPr/>
          </a:p>
          <a:p>
            <a:pPr marL="1371600" lvl="2" indent="-311150" algn="l" rtl="0">
              <a:spcBef>
                <a:spcPts val="0"/>
              </a:spcBef>
              <a:spcAft>
                <a:spcPts val="0"/>
              </a:spcAft>
              <a:buSzPts val="1300"/>
              <a:buChar char="■"/>
            </a:pPr>
            <a:r>
              <a:rPr lang="en" dirty="0"/>
              <a:t>Supplies chip logic power (connect to 5 V)</a:t>
            </a:r>
            <a:endParaRPr/>
          </a:p>
          <a:p>
            <a:pPr marL="914400" lvl="1" indent="-317500" algn="l" rtl="0">
              <a:spcBef>
                <a:spcPts val="0"/>
              </a:spcBef>
              <a:spcAft>
                <a:spcPts val="0"/>
              </a:spcAft>
              <a:buSzPts val="1400"/>
              <a:buChar char="○"/>
            </a:pPr>
            <a:r>
              <a:rPr lang="en" dirty="0"/>
              <a:t>1Y &amp; 2Y (pins 3 &amp; 6)\</a:t>
            </a:r>
            <a:endParaRPr/>
          </a:p>
          <a:p>
            <a:pPr marL="1371600" lvl="2" indent="-311150" algn="l" rtl="0">
              <a:spcBef>
                <a:spcPts val="0"/>
              </a:spcBef>
              <a:spcAft>
                <a:spcPts val="0"/>
              </a:spcAft>
              <a:buSzPts val="1300"/>
              <a:buChar char="■"/>
            </a:pPr>
            <a:r>
              <a:rPr lang="en" dirty="0"/>
              <a:t>Output for the left driver (connect to motor)</a:t>
            </a:r>
            <a:endParaRPr/>
          </a:p>
          <a:p>
            <a:pPr marL="914400" lvl="1" indent="-317500" algn="l" rtl="0">
              <a:spcBef>
                <a:spcPts val="0"/>
              </a:spcBef>
              <a:spcAft>
                <a:spcPts val="0"/>
              </a:spcAft>
              <a:buSzPts val="1400"/>
              <a:buChar char="○"/>
            </a:pPr>
            <a:r>
              <a:rPr lang="en" dirty="0"/>
              <a:t>1A &amp;2A (pins 1 &amp; 7)</a:t>
            </a:r>
            <a:endParaRPr/>
          </a:p>
          <a:p>
            <a:pPr marL="1371600" lvl="2" indent="-311150" algn="l" rtl="0">
              <a:spcBef>
                <a:spcPts val="0"/>
              </a:spcBef>
              <a:spcAft>
                <a:spcPts val="0"/>
              </a:spcAft>
              <a:buSzPts val="1300"/>
              <a:buChar char="■"/>
            </a:pPr>
            <a:r>
              <a:rPr lang="en" dirty="0"/>
              <a:t>State definition pins (connect to Arduino to toggle state)</a:t>
            </a:r>
            <a:endParaRPr dirty="0"/>
          </a:p>
          <a:p>
            <a:pPr marL="914400" lvl="1" indent="-317500" algn="l" rtl="0">
              <a:spcBef>
                <a:spcPts val="0"/>
              </a:spcBef>
              <a:spcAft>
                <a:spcPts val="0"/>
              </a:spcAft>
              <a:buSzPts val="1400"/>
              <a:buChar char="○"/>
            </a:pPr>
            <a:r>
              <a:rPr lang="en" dirty="0"/>
              <a:t>1,2En (pin 1)</a:t>
            </a:r>
            <a:endParaRPr/>
          </a:p>
          <a:p>
            <a:pPr lvl="2">
              <a:spcBef>
                <a:spcPts val="0"/>
              </a:spcBef>
            </a:pPr>
            <a:r>
              <a:rPr lang="en" dirty="0"/>
              <a:t>  Enables or disable left driver  (connect to Arduino to control speed dynamically)</a:t>
            </a:r>
            <a:endParaRPr dirty="0"/>
          </a:p>
          <a:p>
            <a:pPr marL="914400" lvl="1" indent="-317500" algn="l" rtl="0">
              <a:spcBef>
                <a:spcPts val="0"/>
              </a:spcBef>
              <a:spcAft>
                <a:spcPts val="0"/>
              </a:spcAft>
              <a:buSzPts val="1400"/>
              <a:buChar char="○"/>
            </a:pPr>
            <a:r>
              <a:rPr lang="en" dirty="0"/>
              <a:t>3Y &amp;4Y (pin 11 &amp; 14)</a:t>
            </a:r>
            <a:endParaRPr/>
          </a:p>
          <a:p>
            <a:pPr marL="1371600" lvl="2" indent="-311150" algn="l" rtl="0">
              <a:spcBef>
                <a:spcPts val="0"/>
              </a:spcBef>
              <a:spcAft>
                <a:spcPts val="0"/>
              </a:spcAft>
              <a:buSzPts val="1300"/>
              <a:buChar char="■"/>
            </a:pPr>
            <a:r>
              <a:rPr lang="en" dirty="0"/>
              <a:t>Right driver pins (not being used in this project)</a:t>
            </a:r>
            <a:endParaRPr/>
          </a:p>
          <a:p>
            <a:pPr marL="914400" lvl="1" indent="-317500" algn="l" rtl="0">
              <a:spcBef>
                <a:spcPts val="0"/>
              </a:spcBef>
              <a:spcAft>
                <a:spcPts val="0"/>
              </a:spcAft>
              <a:buSzPts val="1400"/>
              <a:buChar char="○"/>
            </a:pPr>
            <a:r>
              <a:rPr lang="en" dirty="0"/>
              <a:t>3A &amp; 4A</a:t>
            </a:r>
            <a:endParaRPr/>
          </a:p>
          <a:p>
            <a:pPr marL="1371600" lvl="2" indent="-311150" algn="l" rtl="0">
              <a:spcBef>
                <a:spcPts val="0"/>
              </a:spcBef>
              <a:spcAft>
                <a:spcPts val="0"/>
              </a:spcAft>
              <a:buSzPts val="1300"/>
              <a:buChar char="■"/>
            </a:pPr>
            <a:r>
              <a:rPr lang="en" dirty="0"/>
              <a:t>State switches for right driver (not in use this project)</a:t>
            </a:r>
            <a:endParaRPr/>
          </a:p>
          <a:p>
            <a:pPr marL="914400" lvl="1" indent="-317500" algn="l" rtl="0">
              <a:spcBef>
                <a:spcPts val="0"/>
              </a:spcBef>
              <a:spcAft>
                <a:spcPts val="0"/>
              </a:spcAft>
              <a:buSzPts val="1400"/>
              <a:buChar char="○"/>
            </a:pPr>
            <a:r>
              <a:rPr lang="en" dirty="0"/>
              <a:t>3,4EN</a:t>
            </a:r>
            <a:endParaRPr/>
          </a:p>
          <a:p>
            <a:pPr lvl="2">
              <a:spcBef>
                <a:spcPts val="0"/>
              </a:spcBef>
            </a:pPr>
            <a:r>
              <a:rPr lang="en" dirty="0"/>
              <a:t>Enables or disable left driver  (connect GND for this application)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867" name="Google Shape;867;p32"/>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In this lesson you will be using a 9 volt battery to power motors. This voltage is not physically dangerous, but if hooked up improperly could damage the electronics in the circuit. When wiring your circuits you should avoid short circuiting (connecting power directly to ground) and you should not hook up two separate voltage sources to each other (DO NOT hook the 9 v and Arduino 5 v to the same power row on the bread board)</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it up</a:t>
            </a:r>
            <a:endParaRPr/>
          </a:p>
        </p:txBody>
      </p:sp>
      <p:pic>
        <p:nvPicPr>
          <p:cNvPr id="978" name="Google Shape;978;p50"/>
          <p:cNvPicPr preferRelativeResize="0"/>
          <p:nvPr/>
        </p:nvPicPr>
        <p:blipFill>
          <a:blip r:embed="rId3">
            <a:alphaModFix/>
          </a:blip>
          <a:stretch>
            <a:fillRect/>
          </a:stretch>
        </p:blipFill>
        <p:spPr>
          <a:xfrm>
            <a:off x="2884900" y="1093850"/>
            <a:ext cx="3551208" cy="3821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new function to run the motor</a:t>
            </a:r>
            <a:endParaRPr/>
          </a:p>
        </p:txBody>
      </p:sp>
      <p:sp>
        <p:nvSpPr>
          <p:cNvPr id="984" name="Google Shape;984;p51"/>
          <p:cNvSpPr txBox="1">
            <a:spLocks noGrp="1"/>
          </p:cNvSpPr>
          <p:nvPr>
            <p:ph type="body" idx="1"/>
          </p:nvPr>
        </p:nvSpPr>
        <p:spPr>
          <a:xfrm>
            <a:off x="5219625" y="1187400"/>
            <a:ext cx="32043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Note for each function:</a:t>
            </a:r>
            <a:endParaRPr/>
          </a:p>
          <a:p>
            <a:pPr marL="0" lvl="0" indent="0" algn="l" rtl="0">
              <a:spcBef>
                <a:spcPts val="1600"/>
              </a:spcBef>
              <a:spcAft>
                <a:spcPts val="0"/>
              </a:spcAft>
              <a:buNone/>
            </a:pPr>
            <a:r>
              <a:rPr lang="en"/>
              <a:t>EN is always set low then the MC1 And MC2 is adjusted</a:t>
            </a:r>
            <a:endParaRPr/>
          </a:p>
          <a:p>
            <a:pPr marL="0" lvl="0" indent="0" algn="l" rtl="0">
              <a:spcBef>
                <a:spcPts val="1600"/>
              </a:spcBef>
              <a:spcAft>
                <a:spcPts val="0"/>
              </a:spcAft>
              <a:buNone/>
            </a:pPr>
            <a:r>
              <a:rPr lang="en"/>
              <a:t>By using PWM we can change the duty cycle</a:t>
            </a:r>
            <a:endParaRPr/>
          </a:p>
          <a:p>
            <a:pPr marL="0" lvl="0" indent="0" algn="l" rtl="0">
              <a:spcBef>
                <a:spcPts val="1600"/>
              </a:spcBef>
              <a:spcAft>
                <a:spcPts val="1600"/>
              </a:spcAft>
              <a:buNone/>
            </a:pPr>
            <a:r>
              <a:rPr lang="en" i="1"/>
              <a:t>rate </a:t>
            </a:r>
            <a:r>
              <a:rPr lang="en"/>
              <a:t> must be between 0 and 255 (this happens in the main loop)</a:t>
            </a:r>
            <a:endParaRPr/>
          </a:p>
        </p:txBody>
      </p:sp>
      <p:pic>
        <p:nvPicPr>
          <p:cNvPr id="985" name="Google Shape;985;p51"/>
          <p:cNvPicPr preferRelativeResize="0"/>
          <p:nvPr/>
        </p:nvPicPr>
        <p:blipFill>
          <a:blip r:embed="rId3">
            <a:alphaModFix/>
          </a:blip>
          <a:stretch>
            <a:fillRect/>
          </a:stretch>
        </p:blipFill>
        <p:spPr>
          <a:xfrm>
            <a:off x="152400" y="1170000"/>
            <a:ext cx="4560400" cy="382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5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main loop of our program</a:t>
            </a:r>
            <a:endParaRPr/>
          </a:p>
        </p:txBody>
      </p:sp>
      <p:sp>
        <p:nvSpPr>
          <p:cNvPr id="991" name="Google Shape;991;p52"/>
          <p:cNvSpPr txBox="1">
            <a:spLocks noGrp="1"/>
          </p:cNvSpPr>
          <p:nvPr>
            <p:ph type="body" idx="1"/>
          </p:nvPr>
        </p:nvSpPr>
        <p:spPr>
          <a:xfrm>
            <a:off x="4572000" y="1187400"/>
            <a:ext cx="3852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part of the code we are:</a:t>
            </a:r>
            <a:endParaRPr/>
          </a:p>
          <a:p>
            <a:pPr marL="457200" lvl="0" indent="-336550" algn="l" rtl="0">
              <a:spcBef>
                <a:spcPts val="1600"/>
              </a:spcBef>
              <a:spcAft>
                <a:spcPts val="0"/>
              </a:spcAft>
              <a:buSzPts val="1700"/>
              <a:buChar char="●"/>
            </a:pPr>
            <a:r>
              <a:rPr lang="en"/>
              <a:t>Reading the potentiometer</a:t>
            </a:r>
            <a:endParaRPr/>
          </a:p>
          <a:p>
            <a:pPr marL="914400" lvl="1" indent="-317500" algn="l" rtl="0">
              <a:spcBef>
                <a:spcPts val="0"/>
              </a:spcBef>
              <a:spcAft>
                <a:spcPts val="0"/>
              </a:spcAft>
              <a:buSzPts val="1400"/>
              <a:buChar char="○"/>
            </a:pPr>
            <a:r>
              <a:rPr lang="en"/>
              <a:t>Converting the anolog signal to digital</a:t>
            </a:r>
            <a:endParaRPr/>
          </a:p>
          <a:p>
            <a:pPr marL="914400" lvl="1" indent="-317500" algn="l" rtl="0">
              <a:spcBef>
                <a:spcPts val="0"/>
              </a:spcBef>
              <a:spcAft>
                <a:spcPts val="0"/>
              </a:spcAft>
              <a:buSzPts val="1400"/>
              <a:buChar char="○"/>
            </a:pPr>
            <a:r>
              <a:rPr lang="en"/>
              <a:t>If the reading is</a:t>
            </a:r>
            <a:endParaRPr/>
          </a:p>
          <a:p>
            <a:pPr marL="1371600" lvl="2" indent="-311150" algn="l" rtl="0">
              <a:spcBef>
                <a:spcPts val="0"/>
              </a:spcBef>
              <a:spcAft>
                <a:spcPts val="0"/>
              </a:spcAft>
              <a:buSzPts val="1300"/>
              <a:buChar char="■"/>
            </a:pPr>
            <a:r>
              <a:rPr lang="en"/>
              <a:t>Within 100 units of “middle”</a:t>
            </a:r>
            <a:endParaRPr/>
          </a:p>
          <a:p>
            <a:pPr marL="1828800" lvl="3" indent="-304800" algn="l" rtl="0">
              <a:spcBef>
                <a:spcPts val="0"/>
              </a:spcBef>
              <a:spcAft>
                <a:spcPts val="0"/>
              </a:spcAft>
              <a:buSzPts val="1200"/>
              <a:buChar char="●"/>
            </a:pPr>
            <a:r>
              <a:rPr lang="en"/>
              <a:t>The motor breaks</a:t>
            </a:r>
            <a:endParaRPr/>
          </a:p>
          <a:p>
            <a:pPr marL="1371600" lvl="2" indent="-311150" algn="l" rtl="0">
              <a:spcBef>
                <a:spcPts val="0"/>
              </a:spcBef>
              <a:spcAft>
                <a:spcPts val="0"/>
              </a:spcAft>
              <a:buSzPts val="1300"/>
              <a:buChar char="■"/>
            </a:pPr>
            <a:r>
              <a:rPr lang="en"/>
              <a:t>Above 100 units off middle</a:t>
            </a:r>
            <a:endParaRPr/>
          </a:p>
          <a:p>
            <a:pPr marL="1828800" lvl="3" indent="-304800" algn="l" rtl="0">
              <a:spcBef>
                <a:spcPts val="0"/>
              </a:spcBef>
              <a:spcAft>
                <a:spcPts val="0"/>
              </a:spcAft>
              <a:buSzPts val="1200"/>
              <a:buChar char="●"/>
            </a:pPr>
            <a:r>
              <a:rPr lang="en"/>
              <a:t>The motor increase forward</a:t>
            </a:r>
            <a:endParaRPr/>
          </a:p>
          <a:p>
            <a:pPr marL="1371600" lvl="2" indent="-311150" algn="l" rtl="0">
              <a:spcBef>
                <a:spcPts val="0"/>
              </a:spcBef>
              <a:spcAft>
                <a:spcPts val="0"/>
              </a:spcAft>
              <a:buSzPts val="1300"/>
              <a:buChar char="■"/>
            </a:pPr>
            <a:r>
              <a:rPr lang="en"/>
              <a:t>Below 100 units off middle</a:t>
            </a:r>
            <a:endParaRPr/>
          </a:p>
          <a:p>
            <a:pPr marL="1828800" lvl="3" indent="-304800" algn="l" rtl="0">
              <a:spcBef>
                <a:spcPts val="0"/>
              </a:spcBef>
              <a:spcAft>
                <a:spcPts val="0"/>
              </a:spcAft>
              <a:buSzPts val="1200"/>
              <a:buChar char="●"/>
            </a:pPr>
            <a:r>
              <a:rPr lang="en"/>
              <a:t>The motor increases in the opposite direction</a:t>
            </a:r>
            <a:endParaRPr/>
          </a:p>
        </p:txBody>
      </p:sp>
      <p:pic>
        <p:nvPicPr>
          <p:cNvPr id="992" name="Google Shape;992;p52"/>
          <p:cNvPicPr preferRelativeResize="0"/>
          <p:nvPr/>
        </p:nvPicPr>
        <p:blipFill>
          <a:blip r:embed="rId3">
            <a:alphaModFix/>
          </a:blip>
          <a:stretch>
            <a:fillRect/>
          </a:stretch>
        </p:blipFill>
        <p:spPr>
          <a:xfrm>
            <a:off x="228525" y="1144625"/>
            <a:ext cx="3971817" cy="3821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 can now combined the previous sudo codes</a:t>
            </a:r>
            <a:endParaRPr/>
          </a:p>
        </p:txBody>
      </p:sp>
      <p:sp>
        <p:nvSpPr>
          <p:cNvPr id="998" name="Google Shape;998;p53"/>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Try it out yourself (you need to ensure you define your variables first in your code)</a:t>
            </a:r>
            <a:endParaRPr/>
          </a:p>
          <a:p>
            <a:pPr marL="0" lvl="0" indent="0" algn="ctr" rtl="0">
              <a:spcBef>
                <a:spcPts val="1600"/>
              </a:spcBef>
              <a:spcAft>
                <a:spcPts val="1600"/>
              </a:spcAft>
              <a:buNone/>
            </a:pPr>
            <a:r>
              <a:rPr lang="en"/>
              <a:t>We will look at one solution in a bit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54"/>
          <p:cNvSpPr txBox="1">
            <a:spLocks noGrp="1"/>
          </p:cNvSpPr>
          <p:nvPr>
            <p:ph type="title"/>
          </p:nvPr>
        </p:nvSpPr>
        <p:spPr>
          <a:xfrm>
            <a:off x="423900" y="1801050"/>
            <a:ext cx="2418600" cy="15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Finished code</a:t>
            </a:r>
            <a:endParaRPr/>
          </a:p>
        </p:txBody>
      </p:sp>
      <p:pic>
        <p:nvPicPr>
          <p:cNvPr id="1004" name="Google Shape;1004;p54"/>
          <p:cNvPicPr preferRelativeResize="0"/>
          <p:nvPr/>
        </p:nvPicPr>
        <p:blipFill>
          <a:blip r:embed="rId3">
            <a:alphaModFix/>
          </a:blip>
          <a:stretch>
            <a:fillRect/>
          </a:stretch>
        </p:blipFill>
        <p:spPr>
          <a:xfrm>
            <a:off x="3211475" y="0"/>
            <a:ext cx="391165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5"/>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Driving servos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5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a:t>
            </a:r>
            <a:endParaRPr/>
          </a:p>
        </p:txBody>
      </p:sp>
      <p:sp>
        <p:nvSpPr>
          <p:cNvPr id="1015" name="Google Shape;1015;p5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a:lnSpc>
                <a:spcPct val="200000"/>
              </a:lnSpc>
            </a:pPr>
            <a:r>
              <a:rPr lang="en" dirty="0"/>
              <a:t>DC motors are fine if you don't need feedback</a:t>
            </a:r>
            <a:endParaRPr dirty="0"/>
          </a:p>
          <a:p>
            <a:pPr marL="914400" lvl="1" indent="-317500" algn="l" rtl="0">
              <a:lnSpc>
                <a:spcPct val="200000"/>
              </a:lnSpc>
              <a:spcBef>
                <a:spcPts val="0"/>
              </a:spcBef>
              <a:spcAft>
                <a:spcPts val="0"/>
              </a:spcAft>
              <a:buSzPts val="1400"/>
              <a:buChar char="○"/>
            </a:pPr>
            <a:r>
              <a:rPr lang="en" dirty="0"/>
              <a:t>You never know exactly where they are in their rotation</a:t>
            </a:r>
            <a:endParaRPr dirty="0"/>
          </a:p>
          <a:p>
            <a:pPr marL="457200" lvl="0" indent="-336550" algn="l" rtl="0">
              <a:lnSpc>
                <a:spcPct val="200000"/>
              </a:lnSpc>
              <a:spcBef>
                <a:spcPts val="0"/>
              </a:spcBef>
              <a:spcAft>
                <a:spcPts val="0"/>
              </a:spcAft>
              <a:buSzPts val="1700"/>
              <a:buChar char="●"/>
            </a:pPr>
            <a:r>
              <a:rPr lang="en" dirty="0"/>
              <a:t>Servos solve this by rotating to a specific angle</a:t>
            </a:r>
            <a:endParaRPr dirty="0"/>
          </a:p>
          <a:p>
            <a:pPr marL="914400" lvl="1" indent="-317500" algn="l" rtl="0">
              <a:lnSpc>
                <a:spcPct val="200000"/>
              </a:lnSpc>
              <a:spcBef>
                <a:spcPts val="0"/>
              </a:spcBef>
              <a:spcAft>
                <a:spcPts val="0"/>
              </a:spcAft>
              <a:buSzPts val="1400"/>
              <a:buChar char="○"/>
            </a:pPr>
            <a:r>
              <a:rPr lang="en" dirty="0"/>
              <a:t>And then staying at that angle until controlled to a new rotation angle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servos work</a:t>
            </a:r>
            <a:endParaRPr/>
          </a:p>
        </p:txBody>
      </p:sp>
      <p:sp>
        <p:nvSpPr>
          <p:cNvPr id="1021" name="Google Shape;1021;p5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20000"/>
          </a:bodyPr>
          <a:lstStyle/>
          <a:p>
            <a:pPr marL="457200" lvl="0" indent="-328453" algn="l" rtl="0">
              <a:spcBef>
                <a:spcPts val="0"/>
              </a:spcBef>
              <a:spcAft>
                <a:spcPts val="0"/>
              </a:spcAft>
              <a:buSzPct val="113333"/>
              <a:buChar char="●"/>
            </a:pPr>
            <a:r>
              <a:rPr lang="en"/>
              <a:t>Servos work in two ways</a:t>
            </a:r>
            <a:endParaRPr/>
          </a:p>
          <a:p>
            <a:pPr marL="914400" lvl="1" indent="-310832" algn="l" rtl="0">
              <a:spcBef>
                <a:spcPts val="0"/>
              </a:spcBef>
              <a:spcAft>
                <a:spcPts val="0"/>
              </a:spcAft>
              <a:buSzPct val="100000"/>
              <a:buChar char="○"/>
            </a:pPr>
            <a:r>
              <a:rPr lang="en"/>
              <a:t>Unmodified</a:t>
            </a:r>
            <a:endParaRPr/>
          </a:p>
          <a:p>
            <a:pPr marL="1371600" lvl="2" indent="-304958" algn="l" rtl="0">
              <a:spcBef>
                <a:spcPts val="0"/>
              </a:spcBef>
              <a:spcAft>
                <a:spcPts val="0"/>
              </a:spcAft>
              <a:buSzPct val="100000"/>
              <a:buChar char="■"/>
            </a:pPr>
            <a:r>
              <a:rPr lang="en"/>
              <a:t>Rotation limited to between 0 and 180</a:t>
            </a:r>
            <a:r>
              <a:rPr lang="en" baseline="30000"/>
              <a:t>0</a:t>
            </a:r>
            <a:endParaRPr/>
          </a:p>
          <a:p>
            <a:pPr marL="1828800" lvl="3" indent="-299085" algn="l" rtl="0">
              <a:spcBef>
                <a:spcPts val="0"/>
              </a:spcBef>
              <a:spcAft>
                <a:spcPts val="0"/>
              </a:spcAft>
              <a:buSzPct val="100000"/>
              <a:buChar char="●"/>
            </a:pPr>
            <a:r>
              <a:rPr lang="en"/>
              <a:t>A potentiometer in line with the servo reads a pulse width length and converts that to angle of rotation</a:t>
            </a:r>
            <a:endParaRPr/>
          </a:p>
          <a:p>
            <a:pPr marL="1828800" lvl="3" indent="-299085" algn="l" rtl="0">
              <a:spcBef>
                <a:spcPts val="0"/>
              </a:spcBef>
              <a:spcAft>
                <a:spcPts val="0"/>
              </a:spcAft>
              <a:buSzPct val="100000"/>
              <a:buChar char="●"/>
            </a:pPr>
            <a:r>
              <a:rPr lang="en"/>
              <a:t>The length of the pulse needed is between 1 ms and 2 ms</a:t>
            </a:r>
            <a:endParaRPr/>
          </a:p>
          <a:p>
            <a:pPr marL="2286000" lvl="4" indent="-293211" algn="l" rtl="0">
              <a:spcBef>
                <a:spcPts val="0"/>
              </a:spcBef>
              <a:spcAft>
                <a:spcPts val="0"/>
              </a:spcAft>
              <a:buSzPct val="100000"/>
              <a:buChar char="○"/>
            </a:pPr>
            <a:r>
              <a:rPr lang="en"/>
              <a:t>1 ms 5 v pulse - turns servo to 0</a:t>
            </a:r>
            <a:r>
              <a:rPr lang="en" baseline="30000"/>
              <a:t>0</a:t>
            </a:r>
            <a:endParaRPr/>
          </a:p>
          <a:p>
            <a:pPr marL="2286000" lvl="4" indent="-293211" algn="l" rtl="0">
              <a:spcBef>
                <a:spcPts val="0"/>
              </a:spcBef>
              <a:spcAft>
                <a:spcPts val="0"/>
              </a:spcAft>
              <a:buSzPct val="100000"/>
              <a:buChar char="○"/>
            </a:pPr>
            <a:r>
              <a:rPr lang="en"/>
              <a:t>2 ms 5 V pulse - turns servo to 180</a:t>
            </a:r>
            <a:r>
              <a:rPr lang="en" baseline="30000"/>
              <a:t>0</a:t>
            </a:r>
            <a:endParaRPr/>
          </a:p>
          <a:p>
            <a:pPr marL="2286000" lvl="4" indent="-293211" algn="l" rtl="0">
              <a:spcBef>
                <a:spcPts val="0"/>
              </a:spcBef>
              <a:spcAft>
                <a:spcPts val="0"/>
              </a:spcAft>
              <a:buSzPct val="100000"/>
              <a:buChar char="○"/>
            </a:pPr>
            <a:r>
              <a:rPr lang="en"/>
              <a:t>1.5 ms 5 V pulse - turns servo to 90</a:t>
            </a:r>
            <a:r>
              <a:rPr lang="en" baseline="30000"/>
              <a:t>0</a:t>
            </a:r>
            <a:endParaRPr/>
          </a:p>
          <a:p>
            <a:pPr marL="2286000" lvl="4" indent="-293211" algn="l" rtl="0">
              <a:spcBef>
                <a:spcPts val="0"/>
              </a:spcBef>
              <a:spcAft>
                <a:spcPts val="0"/>
              </a:spcAft>
              <a:buSzPct val="100000"/>
              <a:buChar char="○"/>
            </a:pPr>
            <a:r>
              <a:rPr lang="en"/>
              <a:t>To remain in position (if under load) you can resend the same width pulse every 20 ms</a:t>
            </a:r>
            <a:endParaRPr/>
          </a:p>
          <a:p>
            <a:pPr marL="914400" lvl="1" indent="-310832" algn="l" rtl="0">
              <a:spcBef>
                <a:spcPts val="0"/>
              </a:spcBef>
              <a:spcAft>
                <a:spcPts val="0"/>
              </a:spcAft>
              <a:buSzPct val="100000"/>
              <a:buChar char="○"/>
            </a:pPr>
            <a:r>
              <a:rPr lang="en"/>
              <a:t>modified	</a:t>
            </a:r>
            <a:endParaRPr/>
          </a:p>
          <a:p>
            <a:pPr marL="1371600" lvl="2" indent="-304958" algn="l" rtl="0">
              <a:spcBef>
                <a:spcPts val="0"/>
              </a:spcBef>
              <a:spcAft>
                <a:spcPts val="0"/>
              </a:spcAft>
              <a:buSzPct val="100000"/>
              <a:buChar char="■"/>
            </a:pPr>
            <a:r>
              <a:rPr lang="en"/>
              <a:t>Rotation is uninhibited</a:t>
            </a:r>
            <a:endParaRPr/>
          </a:p>
          <a:p>
            <a:pPr marL="1828800" lvl="3" indent="-299085" algn="l" rtl="0">
              <a:spcBef>
                <a:spcPts val="0"/>
              </a:spcBef>
              <a:spcAft>
                <a:spcPts val="0"/>
              </a:spcAft>
              <a:buSzPct val="100000"/>
              <a:buChar char="●"/>
            </a:pPr>
            <a:r>
              <a:rPr lang="en"/>
              <a:t>With no potentiometer inline, the pulse length dictates servo speed (and it can rotate 360</a:t>
            </a:r>
            <a:r>
              <a:rPr lang="en" baseline="30000"/>
              <a:t>0</a:t>
            </a:r>
            <a:r>
              <a:rPr lang="en"/>
              <a:t> as needed)</a:t>
            </a:r>
            <a:endParaRPr/>
          </a:p>
          <a:p>
            <a:pPr marL="457200" lvl="0" indent="-328453" algn="l" rtl="0">
              <a:spcBef>
                <a:spcPts val="0"/>
              </a:spcBef>
              <a:spcAft>
                <a:spcPts val="0"/>
              </a:spcAft>
              <a:buSzPct val="113333"/>
              <a:buChar char="●"/>
            </a:pPr>
            <a:r>
              <a:rPr lang="en"/>
              <a:t>Three pins</a:t>
            </a:r>
            <a:endParaRPr/>
          </a:p>
          <a:p>
            <a:pPr marL="914400" lvl="1" indent="-310832" algn="l" rtl="0">
              <a:spcBef>
                <a:spcPts val="0"/>
              </a:spcBef>
              <a:spcAft>
                <a:spcPts val="0"/>
              </a:spcAft>
              <a:buSzPct val="100000"/>
              <a:buChar char="○"/>
            </a:pPr>
            <a:r>
              <a:rPr lang="en"/>
              <a:t>Power (usually red)</a:t>
            </a:r>
            <a:endParaRPr/>
          </a:p>
          <a:p>
            <a:pPr marL="914400" lvl="1" indent="-310832" algn="l" rtl="0">
              <a:spcBef>
                <a:spcPts val="0"/>
              </a:spcBef>
              <a:spcAft>
                <a:spcPts val="0"/>
              </a:spcAft>
              <a:buSzPct val="100000"/>
              <a:buChar char="○"/>
            </a:pPr>
            <a:r>
              <a:rPr lang="en"/>
              <a:t>Ground (usually black)</a:t>
            </a:r>
            <a:endParaRPr/>
          </a:p>
          <a:p>
            <a:pPr marL="914400" lvl="1" indent="-310832" algn="l" rtl="0">
              <a:spcBef>
                <a:spcPts val="0"/>
              </a:spcBef>
              <a:spcAft>
                <a:spcPts val="0"/>
              </a:spcAft>
              <a:buSzPct val="100000"/>
              <a:buChar char="○"/>
            </a:pPr>
            <a:r>
              <a:rPr lang="en"/>
              <a:t>Signal (usually white or orange)</a:t>
            </a:r>
            <a:endParaRPr/>
          </a:p>
          <a:p>
            <a:pPr marL="457200" lvl="0" indent="-328453" algn="l" rtl="0">
              <a:spcBef>
                <a:spcPts val="0"/>
              </a:spcBef>
              <a:spcAft>
                <a:spcPts val="0"/>
              </a:spcAft>
              <a:buSzPct val="113333"/>
              <a:buChar char="●"/>
            </a:pPr>
            <a:r>
              <a:rPr lang="en"/>
              <a:t>They can be ran pn 5 V but building a separate power supply is common</a:t>
            </a:r>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diagram to clarify</a:t>
            </a:r>
            <a:endParaRPr/>
          </a:p>
        </p:txBody>
      </p:sp>
      <p:pic>
        <p:nvPicPr>
          <p:cNvPr id="1027" name="Google Shape;1027;p58"/>
          <p:cNvPicPr preferRelativeResize="0"/>
          <p:nvPr/>
        </p:nvPicPr>
        <p:blipFill>
          <a:blip r:embed="rId3">
            <a:alphaModFix/>
          </a:blip>
          <a:stretch>
            <a:fillRect/>
          </a:stretch>
        </p:blipFill>
        <p:spPr>
          <a:xfrm>
            <a:off x="1600200" y="1019175"/>
            <a:ext cx="5943600" cy="3105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 can run on 5 V but need more current</a:t>
            </a:r>
            <a:endParaRPr/>
          </a:p>
        </p:txBody>
      </p:sp>
      <p:sp>
        <p:nvSpPr>
          <p:cNvPr id="1033" name="Google Shape;1033;p5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employ a linear regulator</a:t>
            </a:r>
            <a:endParaRPr/>
          </a:p>
          <a:p>
            <a:pPr marL="457200" lvl="0" indent="-336550" algn="l" rtl="0">
              <a:spcBef>
                <a:spcPts val="1600"/>
              </a:spcBef>
              <a:spcAft>
                <a:spcPts val="0"/>
              </a:spcAft>
              <a:buSzPts val="1700"/>
              <a:buChar char="●"/>
            </a:pPr>
            <a:r>
              <a:rPr lang="en"/>
              <a:t>Simple device</a:t>
            </a:r>
            <a:endParaRPr/>
          </a:p>
          <a:p>
            <a:pPr marL="457200" lvl="0" indent="-336550" algn="l" rtl="0">
              <a:spcBef>
                <a:spcPts val="0"/>
              </a:spcBef>
              <a:spcAft>
                <a:spcPts val="0"/>
              </a:spcAft>
              <a:buSzPts val="1700"/>
              <a:buChar char="●"/>
            </a:pPr>
            <a:r>
              <a:rPr lang="en"/>
              <a:t>Has three pins</a:t>
            </a:r>
            <a:endParaRPr/>
          </a:p>
          <a:p>
            <a:pPr marL="914400" lvl="1" indent="-317500" algn="l" rtl="0">
              <a:spcBef>
                <a:spcPts val="0"/>
              </a:spcBef>
              <a:spcAft>
                <a:spcPts val="0"/>
              </a:spcAft>
              <a:buSzPts val="1400"/>
              <a:buChar char="○"/>
            </a:pPr>
            <a:r>
              <a:rPr lang="en"/>
              <a:t>Input voltage</a:t>
            </a:r>
            <a:endParaRPr/>
          </a:p>
          <a:p>
            <a:pPr marL="1371600" lvl="2" indent="-311150" algn="l" rtl="0">
              <a:spcBef>
                <a:spcPts val="0"/>
              </a:spcBef>
              <a:spcAft>
                <a:spcPts val="0"/>
              </a:spcAft>
              <a:buSzPts val="1300"/>
              <a:buChar char="■"/>
            </a:pPr>
            <a:r>
              <a:rPr lang="en"/>
              <a:t>Must be higher of the voltages used</a:t>
            </a:r>
            <a:endParaRPr/>
          </a:p>
          <a:p>
            <a:pPr marL="914400" lvl="1" indent="-317500" algn="l" rtl="0">
              <a:spcBef>
                <a:spcPts val="0"/>
              </a:spcBef>
              <a:spcAft>
                <a:spcPts val="0"/>
              </a:spcAft>
              <a:buSzPts val="1400"/>
              <a:buChar char="○"/>
            </a:pPr>
            <a:r>
              <a:rPr lang="en"/>
              <a:t>Output voltage</a:t>
            </a:r>
            <a:endParaRPr/>
          </a:p>
          <a:p>
            <a:pPr marL="1371600" lvl="2" indent="-311150" algn="l" rtl="0">
              <a:spcBef>
                <a:spcPts val="0"/>
              </a:spcBef>
              <a:spcAft>
                <a:spcPts val="0"/>
              </a:spcAft>
              <a:buSzPts val="1300"/>
              <a:buChar char="■"/>
            </a:pPr>
            <a:r>
              <a:rPr lang="en"/>
              <a:t>Lower voltage (set by the regulator being used)</a:t>
            </a:r>
            <a:endParaRPr/>
          </a:p>
          <a:p>
            <a:pPr marL="914400" lvl="1" indent="-317500" algn="l" rtl="0">
              <a:spcBef>
                <a:spcPts val="0"/>
              </a:spcBef>
              <a:spcAft>
                <a:spcPts val="0"/>
              </a:spcAft>
              <a:buSzPts val="1400"/>
              <a:buChar char="○"/>
            </a:pPr>
            <a:r>
              <a:rPr lang="en"/>
              <a:t>Ground</a:t>
            </a:r>
            <a:endParaRPr/>
          </a:p>
          <a:p>
            <a:pPr marL="457200" lvl="0" indent="-336550" algn="l" rtl="0">
              <a:spcBef>
                <a:spcPts val="0"/>
              </a:spcBef>
              <a:spcAft>
                <a:spcPts val="0"/>
              </a:spcAft>
              <a:buSzPts val="1700"/>
              <a:buChar char="●"/>
            </a:pPr>
            <a:r>
              <a:rPr lang="en"/>
              <a:t>The drop in voltage results in heat</a:t>
            </a:r>
            <a:endParaRPr/>
          </a:p>
          <a:p>
            <a:pPr marL="457200" lvl="0" indent="-336550" algn="l" rtl="0">
              <a:spcBef>
                <a:spcPts val="0"/>
              </a:spcBef>
              <a:spcAft>
                <a:spcPts val="0"/>
              </a:spcAft>
              <a:buSzPts val="1700"/>
              <a:buChar char="●"/>
            </a:pPr>
            <a:r>
              <a:rPr lang="en"/>
              <a:t>output is maintained even as the input voltage changes over time (think battery slowly draining)</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“DC Motor”?</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SzPts val="1700"/>
              <a:buChar char="●"/>
            </a:pPr>
            <a:r>
              <a:rPr lang="en"/>
              <a:t>DC motors</a:t>
            </a:r>
            <a:endParaRPr/>
          </a:p>
          <a:p>
            <a:pPr marL="914400" lvl="1" indent="-317500" algn="l" rtl="0">
              <a:spcBef>
                <a:spcPts val="0"/>
              </a:spcBef>
              <a:spcAft>
                <a:spcPts val="0"/>
              </a:spcAft>
              <a:buSzPts val="1400"/>
              <a:buChar char="○"/>
            </a:pPr>
            <a:r>
              <a:rPr lang="en"/>
              <a:t>Found in devices around your house</a:t>
            </a:r>
            <a:endParaRPr/>
          </a:p>
          <a:p>
            <a:pPr marL="914400" lvl="1" indent="-317500" algn="l" rtl="0">
              <a:spcBef>
                <a:spcPts val="0"/>
              </a:spcBef>
              <a:spcAft>
                <a:spcPts val="0"/>
              </a:spcAft>
              <a:buSzPts val="1400"/>
              <a:buChar char="○"/>
            </a:pPr>
            <a:r>
              <a:rPr lang="en"/>
              <a:t>Rotate continuously when a dc voltage is applied to them</a:t>
            </a:r>
            <a:endParaRPr/>
          </a:p>
          <a:p>
            <a:pPr marL="914400" lvl="1" indent="-317500" algn="l" rtl="0">
              <a:spcBef>
                <a:spcPts val="0"/>
              </a:spcBef>
              <a:spcAft>
                <a:spcPts val="0"/>
              </a:spcAft>
              <a:buSzPts val="1400"/>
              <a:buChar char="○"/>
            </a:pPr>
            <a:r>
              <a:rPr lang="en"/>
              <a:t>Come in an array of sizes</a:t>
            </a:r>
            <a:endParaRPr/>
          </a:p>
          <a:p>
            <a:pPr marL="914400" lvl="1" indent="-317500" algn="l" rtl="0">
              <a:spcBef>
                <a:spcPts val="0"/>
              </a:spcBef>
              <a:spcAft>
                <a:spcPts val="0"/>
              </a:spcAft>
              <a:buSzPts val="1400"/>
              <a:buChar char="○"/>
            </a:pPr>
            <a:r>
              <a:rPr lang="en"/>
              <a:t>Very cheap to produce</a:t>
            </a:r>
            <a:endParaRPr/>
          </a:p>
          <a:p>
            <a:pPr marL="914400" lvl="1" indent="-317500" algn="l" rtl="0">
              <a:spcBef>
                <a:spcPts val="0"/>
              </a:spcBef>
              <a:spcAft>
                <a:spcPts val="0"/>
              </a:spcAft>
              <a:buSzPts val="1400"/>
              <a:buChar char="○"/>
            </a:pPr>
            <a:r>
              <a:rPr lang="en"/>
              <a:t>Rotation is dictated by the voltage applied to them</a:t>
            </a:r>
            <a:endParaRPr/>
          </a:p>
          <a:p>
            <a:pPr marL="1371600" lvl="2" indent="-311150" algn="l" rtl="0">
              <a:spcBef>
                <a:spcPts val="0"/>
              </a:spcBef>
              <a:spcAft>
                <a:spcPts val="0"/>
              </a:spcAft>
              <a:buSzPts val="1300"/>
              <a:buChar char="■"/>
            </a:pPr>
            <a:r>
              <a:rPr lang="en"/>
              <a:t>Lower voltage -- slower speed</a:t>
            </a:r>
            <a:endParaRPr/>
          </a:p>
          <a:p>
            <a:pPr marL="1371600" lvl="2" indent="-311150" algn="l" rtl="0">
              <a:spcBef>
                <a:spcPts val="0"/>
              </a:spcBef>
              <a:spcAft>
                <a:spcPts val="0"/>
              </a:spcAft>
              <a:buSzPts val="1300"/>
              <a:buChar char="■"/>
            </a:pPr>
            <a:r>
              <a:rPr lang="en"/>
              <a:t>Reverse voltage -- reverse direction of rotation</a:t>
            </a:r>
            <a:endParaRPr/>
          </a:p>
          <a:p>
            <a:pPr marL="914400" lvl="1" indent="-317500" algn="l" rtl="0">
              <a:spcBef>
                <a:spcPts val="0"/>
              </a:spcBef>
              <a:spcAft>
                <a:spcPts val="0"/>
              </a:spcAft>
              <a:buSzPts val="1400"/>
              <a:buChar char="○"/>
            </a:pPr>
            <a:r>
              <a:rPr lang="en"/>
              <a:t>Two main types</a:t>
            </a:r>
            <a:endParaRPr/>
          </a:p>
          <a:p>
            <a:pPr marL="1371600" lvl="2" indent="-311150" algn="l" rtl="0">
              <a:spcBef>
                <a:spcPts val="0"/>
              </a:spcBef>
              <a:spcAft>
                <a:spcPts val="0"/>
              </a:spcAft>
              <a:buSzPts val="1300"/>
              <a:buChar char="■"/>
            </a:pPr>
            <a:r>
              <a:rPr lang="en"/>
              <a:t>brushed </a:t>
            </a:r>
            <a:endParaRPr/>
          </a:p>
          <a:p>
            <a:pPr marL="1828800" lvl="3" indent="-304800" algn="l" rtl="0">
              <a:spcBef>
                <a:spcPts val="0"/>
              </a:spcBef>
              <a:spcAft>
                <a:spcPts val="0"/>
              </a:spcAft>
              <a:buSzPts val="1200"/>
              <a:buChar char="●"/>
            </a:pPr>
            <a:r>
              <a:rPr lang="en"/>
              <a:t>Employ stationary magnets and spinning coil</a:t>
            </a:r>
            <a:endParaRPr/>
          </a:p>
          <a:p>
            <a:pPr marL="1828800" lvl="3" indent="-304800" algn="l" rtl="0">
              <a:spcBef>
                <a:spcPts val="0"/>
              </a:spcBef>
              <a:spcAft>
                <a:spcPts val="0"/>
              </a:spcAft>
              <a:buSzPts val="1200"/>
              <a:buChar char="●"/>
            </a:pPr>
            <a:r>
              <a:rPr lang="en"/>
              <a:t>Electricity is transferred to the coil via “brushes”</a:t>
            </a:r>
            <a:endParaRPr/>
          </a:p>
          <a:p>
            <a:pPr marL="1828800" lvl="3" indent="-304800" algn="l" rtl="0">
              <a:spcBef>
                <a:spcPts val="0"/>
              </a:spcBef>
              <a:spcAft>
                <a:spcPts val="0"/>
              </a:spcAft>
              <a:buSzPts val="1200"/>
              <a:buChar char="●"/>
            </a:pPr>
            <a:r>
              <a:rPr lang="en"/>
              <a:t>Cheaper</a:t>
            </a:r>
            <a:endParaRPr/>
          </a:p>
          <a:p>
            <a:pPr marL="1828800" lvl="3" indent="-304800" algn="l" rtl="0">
              <a:spcBef>
                <a:spcPts val="0"/>
              </a:spcBef>
              <a:spcAft>
                <a:spcPts val="0"/>
              </a:spcAft>
              <a:buSzPts val="1200"/>
              <a:buChar char="●"/>
            </a:pPr>
            <a:r>
              <a:rPr lang="en"/>
              <a:t>Wear out more easily</a:t>
            </a:r>
            <a:endParaRPr/>
          </a:p>
          <a:p>
            <a:pPr marL="1371600" lvl="2" indent="-311150" algn="l" rtl="0">
              <a:spcBef>
                <a:spcPts val="0"/>
              </a:spcBef>
              <a:spcAft>
                <a:spcPts val="0"/>
              </a:spcAft>
              <a:buSzPts val="1300"/>
              <a:buChar char="■"/>
            </a:pPr>
            <a:r>
              <a:rPr lang="en"/>
              <a:t>Brushless</a:t>
            </a:r>
            <a:endParaRPr/>
          </a:p>
          <a:p>
            <a:pPr marL="1828800" lvl="3" indent="-304800" algn="l" rtl="0">
              <a:spcBef>
                <a:spcPts val="0"/>
              </a:spcBef>
              <a:spcAft>
                <a:spcPts val="0"/>
              </a:spcAft>
              <a:buSzPts val="1200"/>
              <a:buChar char="●"/>
            </a:pPr>
            <a:r>
              <a:rPr lang="en"/>
              <a:t>Work using inductive forces to rotate</a:t>
            </a:r>
            <a:endParaRPr/>
          </a:p>
          <a:p>
            <a:pPr marL="1828800" lvl="3" indent="-304800" algn="l" rtl="0">
              <a:spcBef>
                <a:spcPts val="0"/>
              </a:spcBef>
              <a:spcAft>
                <a:spcPts val="0"/>
              </a:spcAft>
              <a:buSzPts val="1200"/>
              <a:buChar char="●"/>
            </a:pPr>
            <a:r>
              <a:rPr lang="en"/>
              <a:t>Can generate electricity if manually rotate the rotor</a:t>
            </a:r>
            <a:endParaRPr/>
          </a:p>
          <a:p>
            <a:pPr marL="1828800" lvl="3" indent="-304800" algn="l" rtl="0">
              <a:spcBef>
                <a:spcPts val="0"/>
              </a:spcBef>
              <a:spcAft>
                <a:spcPts val="0"/>
              </a:spcAft>
              <a:buSzPts val="1200"/>
              <a:buChar char="●"/>
            </a:pPr>
            <a:r>
              <a:rPr lang="en"/>
              <a:t>Example stepper motors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6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regulator schematic</a:t>
            </a:r>
            <a:endParaRPr/>
          </a:p>
        </p:txBody>
      </p:sp>
      <p:sp>
        <p:nvSpPr>
          <p:cNvPr id="1039" name="Google Shape;1039;p60"/>
          <p:cNvSpPr txBox="1">
            <a:spLocks noGrp="1"/>
          </p:cNvSpPr>
          <p:nvPr>
            <p:ph type="body" idx="1"/>
          </p:nvPr>
        </p:nvSpPr>
        <p:spPr>
          <a:xfrm>
            <a:off x="720000" y="1187400"/>
            <a:ext cx="31038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Notice the capacitors</a:t>
            </a:r>
            <a:endParaRPr/>
          </a:p>
          <a:p>
            <a:pPr marL="914400" lvl="1" indent="-317500" algn="l" rtl="0">
              <a:spcBef>
                <a:spcPts val="0"/>
              </a:spcBef>
              <a:spcAft>
                <a:spcPts val="0"/>
              </a:spcAft>
              <a:buSzPts val="1400"/>
              <a:buChar char="○"/>
            </a:pPr>
            <a:r>
              <a:rPr lang="en"/>
              <a:t>These are decoupling capacitors</a:t>
            </a:r>
            <a:endParaRPr/>
          </a:p>
          <a:p>
            <a:pPr marL="457200" lvl="0" indent="-336550" algn="l" rtl="0">
              <a:spcBef>
                <a:spcPts val="0"/>
              </a:spcBef>
              <a:spcAft>
                <a:spcPts val="0"/>
              </a:spcAft>
              <a:buSzPts val="1700"/>
              <a:buChar char="●"/>
            </a:pPr>
            <a:r>
              <a:rPr lang="en"/>
              <a:t>The 5 V rail created needs to be separate from 5 V on the arduino</a:t>
            </a:r>
            <a:endParaRPr/>
          </a:p>
          <a:p>
            <a:pPr marL="457200" lvl="0" indent="-336550" algn="l" rtl="0">
              <a:spcBef>
                <a:spcPts val="0"/>
              </a:spcBef>
              <a:spcAft>
                <a:spcPts val="0"/>
              </a:spcAft>
              <a:buSzPts val="1700"/>
              <a:buChar char="●"/>
            </a:pPr>
            <a:r>
              <a:rPr lang="en"/>
              <a:t>Ground should be grounded w/ arduino</a:t>
            </a:r>
            <a:endParaRPr/>
          </a:p>
        </p:txBody>
      </p:sp>
      <p:pic>
        <p:nvPicPr>
          <p:cNvPr id="1040" name="Google Shape;1040;p60"/>
          <p:cNvPicPr preferRelativeResize="0"/>
          <p:nvPr/>
        </p:nvPicPr>
        <p:blipFill>
          <a:blip r:embed="rId3">
            <a:alphaModFix/>
          </a:blip>
          <a:stretch>
            <a:fillRect/>
          </a:stretch>
        </p:blipFill>
        <p:spPr>
          <a:xfrm>
            <a:off x="3976200" y="1170000"/>
            <a:ext cx="4762500" cy="2966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servo (and regulator)</a:t>
            </a:r>
            <a:endParaRPr/>
          </a:p>
        </p:txBody>
      </p:sp>
      <p:pic>
        <p:nvPicPr>
          <p:cNvPr id="1046" name="Google Shape;1046;p61"/>
          <p:cNvPicPr preferRelativeResize="0"/>
          <p:nvPr/>
        </p:nvPicPr>
        <p:blipFill>
          <a:blip r:embed="rId3">
            <a:alphaModFix/>
          </a:blip>
          <a:stretch>
            <a:fillRect/>
          </a:stretch>
        </p:blipFill>
        <p:spPr>
          <a:xfrm>
            <a:off x="152400" y="1170000"/>
            <a:ext cx="4495413" cy="3821101"/>
          </a:xfrm>
          <a:prstGeom prst="rect">
            <a:avLst/>
          </a:prstGeom>
          <a:noFill/>
          <a:ln>
            <a:noFill/>
          </a:ln>
        </p:spPr>
      </p:pic>
      <p:sp>
        <p:nvSpPr>
          <p:cNvPr id="1047" name="Google Shape;1047;p61"/>
          <p:cNvSpPr txBox="1"/>
          <p:nvPr/>
        </p:nvSpPr>
        <p:spPr>
          <a:xfrm>
            <a:off x="4932000" y="1294325"/>
            <a:ext cx="3544500" cy="26475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Notice the regulators orientation</a:t>
            </a:r>
            <a:endParaRPr sz="1500">
              <a:solidFill>
                <a:schemeClr val="dk2"/>
              </a:solidFill>
              <a:latin typeface="Source Sans Pro"/>
              <a:ea typeface="Source Sans Pro"/>
              <a:cs typeface="Source Sans Pro"/>
              <a:sym typeface="Source Sans Pro"/>
            </a:endParaRPr>
          </a:p>
          <a:p>
            <a:pPr marL="457200" lvl="0" indent="-323850" algn="l" rtl="0">
              <a:spcBef>
                <a:spcPts val="160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Metal tab is in the “back”</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Battery on the left most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Ground on center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Servo power on the rightmost pin</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0"/>
              </a:spcAft>
              <a:buNone/>
            </a:pPr>
            <a:r>
              <a:rPr lang="en" sz="1500">
                <a:solidFill>
                  <a:schemeClr val="dk2"/>
                </a:solidFill>
                <a:latin typeface="Source Sans Pro"/>
                <a:ea typeface="Source Sans Pro"/>
                <a:cs typeface="Source Sans Pro"/>
                <a:sym typeface="Source Sans Pro"/>
              </a:rPr>
              <a:t>Pins shouldn't touch (shorts are bad)</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1600"/>
              </a:spcAft>
              <a:buNone/>
            </a:pPr>
            <a:r>
              <a:rPr lang="en" sz="1500">
                <a:solidFill>
                  <a:schemeClr val="dk2"/>
                </a:solidFill>
                <a:latin typeface="Source Sans Pro"/>
                <a:ea typeface="Source Sans Pro"/>
                <a:cs typeface="Source Sans Pro"/>
                <a:sym typeface="Source Sans Pro"/>
              </a:rPr>
              <a:t>The stripe indicates negative terminal and should be connected to a common ground</a:t>
            </a:r>
            <a:endParaRPr sz="1500">
              <a:solidFill>
                <a:schemeClr val="dk2"/>
              </a:solidFill>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6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Controlling a servo</a:t>
            </a:r>
            <a:endParaRPr/>
          </a:p>
        </p:txBody>
      </p:sp>
      <p:sp>
        <p:nvSpPr>
          <p:cNvPr id="1053" name="Google Shape;1053;p62"/>
          <p:cNvSpPr txBox="1">
            <a:spLocks noGrp="1"/>
          </p:cNvSpPr>
          <p:nvPr>
            <p:ph type="body" idx="1"/>
          </p:nvPr>
        </p:nvSpPr>
        <p:spPr>
          <a:xfrm>
            <a:off x="346850" y="1153575"/>
            <a:ext cx="318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Arduino library makes controlling servos easy</a:t>
            </a:r>
            <a:endParaRPr dirty="0"/>
          </a:p>
          <a:p>
            <a:pPr marL="0" lvl="0" indent="0" algn="l" rtl="0">
              <a:spcBef>
                <a:spcPts val="1600"/>
              </a:spcBef>
              <a:spcAft>
                <a:spcPts val="0"/>
              </a:spcAft>
              <a:buNone/>
            </a:pPr>
            <a:r>
              <a:rPr lang="en" dirty="0"/>
              <a:t>The statements</a:t>
            </a:r>
            <a:endParaRPr dirty="0"/>
          </a:p>
          <a:p>
            <a:pPr marL="457200" lvl="0" indent="-336550" algn="l" rtl="0">
              <a:spcBef>
                <a:spcPts val="1600"/>
              </a:spcBef>
              <a:spcAft>
                <a:spcPts val="0"/>
              </a:spcAft>
              <a:buSzPts val="1700"/>
              <a:buChar char="●"/>
            </a:pPr>
            <a:r>
              <a:rPr lang="en" dirty="0"/>
              <a:t>Include</a:t>
            </a:r>
            <a:endParaRPr dirty="0"/>
          </a:p>
          <a:p>
            <a:pPr marL="914400" lvl="1" indent="-317500" algn="l" rtl="0">
              <a:spcBef>
                <a:spcPts val="0"/>
              </a:spcBef>
              <a:spcAft>
                <a:spcPts val="0"/>
              </a:spcAft>
              <a:buSzPts val="1400"/>
              <a:buChar char="○"/>
            </a:pPr>
            <a:r>
              <a:rPr lang="en" dirty="0"/>
              <a:t>Adds functionality of libraries (in this case Servo)</a:t>
            </a:r>
            <a:endParaRPr dirty="0"/>
          </a:p>
          <a:p>
            <a:pPr marL="457200" lvl="0" indent="-336550" algn="l" rtl="0">
              <a:spcBef>
                <a:spcPts val="0"/>
              </a:spcBef>
              <a:spcAft>
                <a:spcPts val="0"/>
              </a:spcAft>
              <a:buSzPts val="1700"/>
              <a:buChar char="●"/>
            </a:pPr>
            <a:r>
              <a:rPr lang="en" dirty="0"/>
              <a:t>Servo </a:t>
            </a:r>
            <a:r>
              <a:rPr lang="en" dirty="0" err="1"/>
              <a:t>myServo</a:t>
            </a:r>
            <a:endParaRPr dirty="0" err="1"/>
          </a:p>
          <a:p>
            <a:pPr marL="914400" lvl="1" indent="-317500" algn="l" rtl="0">
              <a:spcBef>
                <a:spcPts val="0"/>
              </a:spcBef>
              <a:spcAft>
                <a:spcPts val="0"/>
              </a:spcAft>
              <a:buSzPts val="1400"/>
              <a:buChar char="○"/>
            </a:pPr>
            <a:r>
              <a:rPr lang="en" dirty="0"/>
              <a:t>Makes a servo object named “</a:t>
            </a:r>
            <a:r>
              <a:rPr lang="en" dirty="0" err="1"/>
              <a:t>myServo</a:t>
            </a:r>
            <a:r>
              <a:rPr lang="en" dirty="0"/>
              <a:t>”</a:t>
            </a:r>
            <a:endParaRPr dirty="0"/>
          </a:p>
          <a:p>
            <a:pPr lvl="1">
              <a:spcBef>
                <a:spcPts val="0"/>
              </a:spcBef>
            </a:pPr>
            <a:r>
              <a:rPr lang="en" dirty="0"/>
              <a:t>If you have multiples you can call them all different names </a:t>
            </a:r>
            <a:endParaRPr/>
          </a:p>
        </p:txBody>
      </p:sp>
      <p:pic>
        <p:nvPicPr>
          <p:cNvPr id="1054" name="Google Shape;1054;p62"/>
          <p:cNvPicPr preferRelativeResize="0"/>
          <p:nvPr/>
        </p:nvPicPr>
        <p:blipFill>
          <a:blip r:embed="rId3">
            <a:alphaModFix/>
          </a:blip>
          <a:stretch>
            <a:fillRect/>
          </a:stretch>
        </p:blipFill>
        <p:spPr>
          <a:xfrm>
            <a:off x="3536350" y="1153575"/>
            <a:ext cx="5152974" cy="382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63"/>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Building a distance sensor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6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the knowledge gained from the past</a:t>
            </a:r>
            <a:endParaRPr/>
          </a:p>
        </p:txBody>
      </p:sp>
      <p:sp>
        <p:nvSpPr>
          <p:cNvPr id="1065" name="Google Shape;1065;p6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To build this we will use</a:t>
            </a:r>
            <a:endParaRPr dirty="0"/>
          </a:p>
          <a:p>
            <a:pPr marL="914400" lvl="1" indent="-317500" algn="l" rtl="0">
              <a:spcBef>
                <a:spcPts val="0"/>
              </a:spcBef>
              <a:spcAft>
                <a:spcPts val="0"/>
              </a:spcAft>
              <a:buSzPts val="1400"/>
              <a:buChar char="○"/>
            </a:pPr>
            <a:r>
              <a:rPr lang="en" dirty="0"/>
              <a:t>IR distance mounted to a servo</a:t>
            </a:r>
            <a:endParaRPr dirty="0"/>
          </a:p>
          <a:p>
            <a:pPr marL="914400" lvl="1" indent="-317500" algn="l" rtl="0">
              <a:spcBef>
                <a:spcPts val="0"/>
              </a:spcBef>
              <a:spcAft>
                <a:spcPts val="0"/>
              </a:spcAft>
              <a:buSzPts val="1400"/>
              <a:buChar char="○"/>
            </a:pPr>
            <a:r>
              <a:rPr lang="en" dirty="0"/>
              <a:t>4 LEDS</a:t>
            </a:r>
            <a:endParaRPr dirty="0"/>
          </a:p>
          <a:p>
            <a:pPr marL="1371600" lvl="2" indent="-311150" algn="l" rtl="0">
              <a:spcBef>
                <a:spcPts val="0"/>
              </a:spcBef>
              <a:spcAft>
                <a:spcPts val="0"/>
              </a:spcAft>
              <a:buSzPts val="1300"/>
              <a:buChar char="■"/>
            </a:pPr>
            <a:r>
              <a:rPr lang="en" dirty="0"/>
              <a:t>To correspond to four quadrants of the sweep</a:t>
            </a:r>
            <a:endParaRPr dirty="0"/>
          </a:p>
          <a:p>
            <a:pPr marL="457200" lvl="0" indent="-336550" algn="l" rtl="0">
              <a:spcBef>
                <a:spcPts val="0"/>
              </a:spcBef>
              <a:spcAft>
                <a:spcPts val="0"/>
              </a:spcAft>
              <a:buSzPts val="1700"/>
              <a:buChar char="●"/>
            </a:pPr>
            <a:r>
              <a:rPr lang="en" dirty="0"/>
              <a:t>Why IR?</a:t>
            </a:r>
            <a:endParaRPr dirty="0"/>
          </a:p>
          <a:p>
            <a:pPr lvl="1">
              <a:spcBef>
                <a:spcPts val="0"/>
              </a:spcBef>
            </a:pPr>
            <a:r>
              <a:rPr lang="en" dirty="0"/>
              <a:t>Infrared light (IR) is part of the electromagnetic spectrum that is invisible to humans but can be “seen” by IR  sensors</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65"/>
          <p:cNvSpPr txBox="1">
            <a:spLocks noGrp="1"/>
          </p:cNvSpPr>
          <p:nvPr>
            <p:ph type="title"/>
          </p:nvPr>
        </p:nvSpPr>
        <p:spPr>
          <a:xfrm>
            <a:off x="720000" y="41515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build it</a:t>
            </a:r>
            <a:endParaRPr/>
          </a:p>
        </p:txBody>
      </p:sp>
      <p:sp>
        <p:nvSpPr>
          <p:cNvPr id="1071" name="Google Shape;1071;p65"/>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Start by attaching the IR receiver to a servo </a:t>
            </a:r>
            <a:endParaRPr/>
          </a:p>
          <a:p>
            <a:pPr marL="914400" lvl="1" indent="-317500" algn="l" rtl="0">
              <a:spcBef>
                <a:spcPts val="0"/>
              </a:spcBef>
              <a:spcAft>
                <a:spcPts val="0"/>
              </a:spcAft>
              <a:buSzPts val="1400"/>
              <a:buChar char="○"/>
            </a:pPr>
            <a:r>
              <a:rPr lang="en" dirty="0"/>
              <a:t>Hot glue or putty or tape can be used</a:t>
            </a:r>
            <a:endParaRPr dirty="0"/>
          </a:p>
          <a:p>
            <a:pPr marL="457200" lvl="0" indent="-336550" algn="l" rtl="0">
              <a:spcBef>
                <a:spcPts val="0"/>
              </a:spcBef>
              <a:spcAft>
                <a:spcPts val="0"/>
              </a:spcAft>
              <a:buSzPts val="1700"/>
              <a:buChar char="●"/>
            </a:pPr>
            <a:r>
              <a:rPr lang="en" dirty="0"/>
              <a:t>Hook up servo to Arduino 5 V regulator to power it</a:t>
            </a:r>
            <a:endParaRPr dirty="0"/>
          </a:p>
          <a:p>
            <a:pPr marL="457200" lvl="0" indent="-336550" algn="l" rtl="0">
              <a:spcBef>
                <a:spcPts val="0"/>
              </a:spcBef>
              <a:spcAft>
                <a:spcPts val="0"/>
              </a:spcAft>
              <a:buSzPts val="1700"/>
              <a:buChar char="●"/>
            </a:pPr>
            <a:r>
              <a:rPr lang="en" dirty="0"/>
              <a:t>The IR receiver replaces the potentiometer and plugs into pin 0</a:t>
            </a:r>
            <a:endParaRPr dirty="0"/>
          </a:p>
          <a:p>
            <a:pPr marL="457200" lvl="0" indent="-336550" algn="l" rtl="0">
              <a:spcBef>
                <a:spcPts val="0"/>
              </a:spcBef>
              <a:spcAft>
                <a:spcPts val="0"/>
              </a:spcAft>
              <a:buSzPts val="1700"/>
              <a:buChar char="●"/>
            </a:pPr>
            <a:r>
              <a:rPr lang="en" dirty="0"/>
              <a:t>Four LEDS plug into pins 3,5,6 &amp; 11</a:t>
            </a:r>
            <a:endParaRPr dirty="0"/>
          </a:p>
          <a:p>
            <a:pPr marL="914400" lvl="1" indent="-317500" algn="l" rtl="0">
              <a:spcBef>
                <a:spcPts val="0"/>
              </a:spcBef>
              <a:spcAft>
                <a:spcPts val="0"/>
              </a:spcAft>
              <a:buSzPts val="1400"/>
              <a:buChar char="○"/>
            </a:pPr>
            <a:r>
              <a:rPr lang="en" dirty="0"/>
              <a:t>With a 1 ㏀ resistor</a:t>
            </a:r>
            <a:endParaRPr dirty="0"/>
          </a:p>
          <a:p>
            <a:pPr marL="457200" lvl="0" indent="-336550" algn="l" rtl="0">
              <a:spcBef>
                <a:spcPts val="0"/>
              </a:spcBef>
              <a:spcAft>
                <a:spcPts val="0"/>
              </a:spcAft>
              <a:buSzPts val="1700"/>
              <a:buChar char="●"/>
            </a:pPr>
            <a:r>
              <a:rPr lang="en" dirty="0"/>
              <a:t>YOU CANT USE pins 9 &amp; 10 when using the servo library</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6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 to follow</a:t>
            </a:r>
            <a:endParaRPr/>
          </a:p>
        </p:txBody>
      </p:sp>
      <p:pic>
        <p:nvPicPr>
          <p:cNvPr id="1077" name="Google Shape;1077;p66"/>
          <p:cNvPicPr preferRelativeResize="0"/>
          <p:nvPr/>
        </p:nvPicPr>
        <p:blipFill>
          <a:blip r:embed="rId3">
            <a:alphaModFix/>
          </a:blip>
          <a:stretch>
            <a:fillRect/>
          </a:stretch>
        </p:blipFill>
        <p:spPr>
          <a:xfrm>
            <a:off x="1664550" y="1134425"/>
            <a:ext cx="5619265" cy="3821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6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code should</a:t>
            </a:r>
            <a:endParaRPr/>
          </a:p>
        </p:txBody>
      </p:sp>
      <p:sp>
        <p:nvSpPr>
          <p:cNvPr id="1083" name="Google Shape;1083;p6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a:t>Rotate to a given position</a:t>
            </a:r>
            <a:endParaRPr/>
          </a:p>
          <a:p>
            <a:pPr marL="457200" lvl="0" indent="-336550" algn="l" rtl="0">
              <a:spcBef>
                <a:spcPts val="0"/>
              </a:spcBef>
              <a:spcAft>
                <a:spcPts val="0"/>
              </a:spcAft>
              <a:buSzPts val="1700"/>
              <a:buAutoNum type="arabicPeriod"/>
            </a:pPr>
            <a:r>
              <a:rPr lang="en"/>
              <a:t>Measure distance</a:t>
            </a:r>
            <a:endParaRPr/>
          </a:p>
          <a:p>
            <a:pPr marL="457200" lvl="0" indent="-336550" algn="l" rtl="0">
              <a:spcBef>
                <a:spcPts val="0"/>
              </a:spcBef>
              <a:spcAft>
                <a:spcPts val="0"/>
              </a:spcAft>
              <a:buSzPts val="1700"/>
              <a:buAutoNum type="arabicPeriod"/>
            </a:pPr>
            <a:r>
              <a:rPr lang="en" dirty="0"/>
              <a:t>Convert it to a value that can be used </a:t>
            </a:r>
            <a:r>
              <a:rPr lang="en"/>
              <a:t>for</a:t>
            </a:r>
            <a:r>
              <a:rPr lang="en" dirty="0"/>
              <a:t> the led</a:t>
            </a:r>
            <a:endParaRPr dirty="0"/>
          </a:p>
          <a:p>
            <a:pPr marL="457200" lvl="0" indent="-336550" algn="l" rtl="0">
              <a:spcBef>
                <a:spcPts val="0"/>
              </a:spcBef>
              <a:spcAft>
                <a:spcPts val="0"/>
              </a:spcAft>
              <a:buSzPts val="1700"/>
              <a:buAutoNum type="arabicPeriod"/>
            </a:pPr>
            <a:r>
              <a:rPr lang="en" dirty="0"/>
              <a:t>Change the </a:t>
            </a:r>
            <a:r>
              <a:rPr lang="en"/>
              <a:t>LED'S</a:t>
            </a:r>
            <a:r>
              <a:rPr lang="en" dirty="0"/>
              <a:t> brightness</a:t>
            </a:r>
            <a:endParaRPr dirty="0"/>
          </a:p>
          <a:p>
            <a:pPr>
              <a:buAutoNum type="arabicPeriod"/>
            </a:pPr>
            <a:r>
              <a:rPr lang="en"/>
              <a:t>Move to</a:t>
            </a:r>
            <a:r>
              <a:rPr lang="en" dirty="0"/>
              <a:t> the next position </a:t>
            </a:r>
            <a:endParaRPr/>
          </a:p>
          <a:p>
            <a:pPr marL="457200" lvl="0" indent="-336550" algn="l" rtl="0">
              <a:spcBef>
                <a:spcPts val="0"/>
              </a:spcBef>
              <a:spcAft>
                <a:spcPts val="0"/>
              </a:spcAft>
              <a:buSzPts val="1700"/>
              <a:buAutoNum type="arabicPeriod"/>
            </a:pPr>
            <a:r>
              <a:rPr lang="en"/>
              <a:t>Repeat </a:t>
            </a:r>
            <a:endParaRPr/>
          </a:p>
          <a:p>
            <a:pPr marL="457200" lvl="0" indent="0" algn="l" rtl="0">
              <a:spcBef>
                <a:spcPts val="1600"/>
              </a:spcBef>
              <a:spcAft>
                <a:spcPts val="0"/>
              </a:spcAft>
              <a:buNone/>
            </a:pPr>
            <a:endParaRPr/>
          </a:p>
          <a:p>
            <a:pPr marL="457200" lvl="0" indent="0" algn="ctr" rtl="0">
              <a:spcBef>
                <a:spcPts val="1600"/>
              </a:spcBef>
              <a:spcAft>
                <a:spcPts val="1600"/>
              </a:spcAft>
              <a:buNone/>
            </a:pPr>
            <a:r>
              <a:rPr lang="en"/>
              <a:t>Give it a try yourself (we will look at one solution near the end)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6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One solution</a:t>
            </a:r>
            <a:endParaRPr/>
          </a:p>
        </p:txBody>
      </p:sp>
      <p:pic>
        <p:nvPicPr>
          <p:cNvPr id="1089" name="Google Shape;1089;p68"/>
          <p:cNvPicPr preferRelativeResize="0"/>
          <p:nvPr/>
        </p:nvPicPr>
        <p:blipFill>
          <a:blip r:embed="rId3">
            <a:alphaModFix/>
          </a:blip>
          <a:stretch>
            <a:fillRect/>
          </a:stretch>
        </p:blipFill>
        <p:spPr>
          <a:xfrm>
            <a:off x="720000" y="1017600"/>
            <a:ext cx="4063799" cy="3404801"/>
          </a:xfrm>
          <a:prstGeom prst="rect">
            <a:avLst/>
          </a:prstGeom>
          <a:noFill/>
          <a:ln>
            <a:noFill/>
          </a:ln>
        </p:spPr>
      </p:pic>
      <p:sp>
        <p:nvSpPr>
          <p:cNvPr id="1090" name="Google Shape;1090;p68"/>
          <p:cNvSpPr txBox="1"/>
          <p:nvPr/>
        </p:nvSpPr>
        <p:spPr>
          <a:xfrm>
            <a:off x="720000" y="4422400"/>
            <a:ext cx="4050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1</a:t>
            </a:r>
            <a:endParaRPr/>
          </a:p>
        </p:txBody>
      </p:sp>
      <p:pic>
        <p:nvPicPr>
          <p:cNvPr id="1091" name="Google Shape;1091;p68"/>
          <p:cNvPicPr preferRelativeResize="0"/>
          <p:nvPr/>
        </p:nvPicPr>
        <p:blipFill>
          <a:blip r:embed="rId4">
            <a:alphaModFix/>
          </a:blip>
          <a:stretch>
            <a:fillRect/>
          </a:stretch>
        </p:blipFill>
        <p:spPr>
          <a:xfrm>
            <a:off x="4954000" y="1017600"/>
            <a:ext cx="3756338" cy="3404801"/>
          </a:xfrm>
          <a:prstGeom prst="rect">
            <a:avLst/>
          </a:prstGeom>
          <a:noFill/>
          <a:ln>
            <a:noFill/>
          </a:ln>
        </p:spPr>
      </p:pic>
      <p:sp>
        <p:nvSpPr>
          <p:cNvPr id="1092" name="Google Shape;1092;p68"/>
          <p:cNvSpPr txBox="1"/>
          <p:nvPr/>
        </p:nvSpPr>
        <p:spPr>
          <a:xfrm>
            <a:off x="4954000" y="4422400"/>
            <a:ext cx="3756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Handling High current inductive loads</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DC motors generally require more current than an Arduino can provide</a:t>
            </a:r>
            <a:endParaRPr dirty="0" err="1"/>
          </a:p>
          <a:p>
            <a:pPr marL="457200" lvl="0" indent="-336550" algn="l" rtl="0">
              <a:spcBef>
                <a:spcPts val="0"/>
              </a:spcBef>
              <a:spcAft>
                <a:spcPts val="0"/>
              </a:spcAft>
              <a:buSzPts val="1700"/>
              <a:buChar char="●"/>
            </a:pPr>
            <a:r>
              <a:rPr lang="en" dirty="0"/>
              <a:t>Can create harmful voltage spikes</a:t>
            </a:r>
            <a:endParaRPr dirty="0"/>
          </a:p>
          <a:p>
            <a:pPr marL="914400" lvl="1" indent="-317500" algn="l" rtl="0">
              <a:spcBef>
                <a:spcPts val="0"/>
              </a:spcBef>
              <a:spcAft>
                <a:spcPts val="0"/>
              </a:spcAft>
              <a:buSzPts val="1400"/>
              <a:buChar char="○"/>
            </a:pPr>
            <a:r>
              <a:rPr lang="en" dirty="0"/>
              <a:t>We need to isolate them from our Arduino</a:t>
            </a:r>
            <a:endParaRPr dirty="0"/>
          </a:p>
          <a:p>
            <a:pPr marL="914400" lvl="1" indent="-317500" algn="l" rtl="0">
              <a:spcBef>
                <a:spcPts val="0"/>
              </a:spcBef>
              <a:spcAft>
                <a:spcPts val="0"/>
              </a:spcAft>
              <a:buSzPts val="1400"/>
              <a:buChar char="○"/>
            </a:pPr>
            <a:r>
              <a:rPr lang="en" dirty="0"/>
              <a:t>Transistor allows the safe switching of motors state</a:t>
            </a:r>
            <a:endParaRPr dirty="0"/>
          </a:p>
          <a:p>
            <a:pPr marL="914400" lvl="1" indent="-317500" algn="l" rtl="0">
              <a:spcBef>
                <a:spcPts val="0"/>
              </a:spcBef>
              <a:spcAft>
                <a:spcPts val="0"/>
              </a:spcAft>
              <a:buSzPts val="1400"/>
              <a:buChar char="○"/>
            </a:pPr>
            <a:r>
              <a:rPr lang="en" dirty="0"/>
              <a:t>We can control the speed using PWM (as learned earlier)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Schematic</a:t>
            </a:r>
            <a:endParaRPr/>
          </a:p>
        </p:txBody>
      </p:sp>
      <p:sp>
        <p:nvSpPr>
          <p:cNvPr id="885" name="Google Shape;885;p35"/>
          <p:cNvSpPr txBox="1">
            <a:spLocks noGrp="1"/>
          </p:cNvSpPr>
          <p:nvPr>
            <p:ph type="body" idx="1"/>
          </p:nvPr>
        </p:nvSpPr>
        <p:spPr>
          <a:xfrm>
            <a:off x="720000" y="1187400"/>
            <a:ext cx="378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Before we hook up a motor let's take some time to look at each component</a:t>
            </a:r>
            <a:endParaRPr dirty="0"/>
          </a:p>
          <a:p>
            <a:r>
              <a:rPr lang="en" dirty="0"/>
              <a:t>Q</a:t>
            </a:r>
            <a:r>
              <a:rPr lang="en" baseline="-25000" dirty="0"/>
              <a:t>1</a:t>
            </a:r>
            <a:r>
              <a:rPr lang="en" dirty="0"/>
              <a:t>  - NPN transistor</a:t>
            </a:r>
            <a:endParaRPr dirty="0"/>
          </a:p>
          <a:p>
            <a:pPr marL="1371600" lvl="2" indent="-311150" algn="l" rtl="0">
              <a:spcBef>
                <a:spcPts val="0"/>
              </a:spcBef>
              <a:spcAft>
                <a:spcPts val="0"/>
              </a:spcAft>
              <a:buSzPts val="1300"/>
              <a:buChar char="■"/>
            </a:pPr>
            <a:r>
              <a:rPr lang="en" dirty="0"/>
              <a:t>A “voltage controlled switch”</a:t>
            </a:r>
            <a:endParaRPr dirty="0"/>
          </a:p>
          <a:p>
            <a:r>
              <a:rPr lang="en" dirty="0"/>
              <a:t>R</a:t>
            </a:r>
            <a:r>
              <a:rPr lang="en" baseline="-25000" dirty="0"/>
              <a:t>1</a:t>
            </a:r>
            <a:r>
              <a:rPr lang="en" dirty="0"/>
              <a:t> -  1 ㏀ resistor </a:t>
            </a:r>
            <a:endParaRPr/>
          </a:p>
          <a:p>
            <a:pPr marL="914400" lvl="1" indent="-317500" algn="l" rtl="0">
              <a:spcBef>
                <a:spcPts val="0"/>
              </a:spcBef>
              <a:spcAft>
                <a:spcPts val="0"/>
              </a:spcAft>
              <a:buSzPts val="1400"/>
              <a:buChar char="○"/>
            </a:pPr>
            <a:r>
              <a:rPr lang="en" dirty="0"/>
              <a:t>separates the transistor from the Arduino</a:t>
            </a:r>
            <a:endParaRPr dirty="0"/>
          </a:p>
          <a:p>
            <a:pPr marL="457200" lvl="0" indent="-336550" algn="l" rtl="0">
              <a:spcBef>
                <a:spcPts val="0"/>
              </a:spcBef>
              <a:spcAft>
                <a:spcPts val="0"/>
              </a:spcAft>
              <a:buSzPts val="1700"/>
              <a:buChar char="●"/>
            </a:pPr>
            <a:r>
              <a:rPr lang="en" dirty="0"/>
              <a:t>M</a:t>
            </a:r>
            <a:r>
              <a:rPr lang="en" baseline="-25000" dirty="0"/>
              <a:t>1</a:t>
            </a:r>
            <a:r>
              <a:rPr lang="en" dirty="0"/>
              <a:t> - The DC motor</a:t>
            </a:r>
            <a:endParaRPr dirty="0"/>
          </a:p>
          <a:p>
            <a:r>
              <a:rPr lang="en" dirty="0"/>
              <a:t>C</a:t>
            </a:r>
            <a:r>
              <a:rPr lang="en" baseline="-25000" dirty="0"/>
              <a:t>1</a:t>
            </a:r>
            <a:r>
              <a:rPr lang="en" dirty="0"/>
              <a:t> - 1 µF capacitor </a:t>
            </a:r>
            <a:endParaRPr/>
          </a:p>
          <a:p>
            <a:pPr marL="914400" lvl="1" indent="-317500" algn="l" rtl="0">
              <a:spcBef>
                <a:spcPts val="0"/>
              </a:spcBef>
              <a:spcAft>
                <a:spcPts val="0"/>
              </a:spcAft>
              <a:buSzPts val="1400"/>
              <a:buChar char="○"/>
            </a:pPr>
            <a:r>
              <a:rPr lang="en" dirty="0"/>
              <a:t>filter noise</a:t>
            </a:r>
            <a:endParaRPr dirty="0"/>
          </a:p>
          <a:p>
            <a:pPr marL="457200" lvl="0" indent="-336550" algn="l" rtl="0">
              <a:spcBef>
                <a:spcPts val="0"/>
              </a:spcBef>
              <a:spcAft>
                <a:spcPts val="0"/>
              </a:spcAft>
              <a:buSzPts val="1700"/>
              <a:buChar char="●"/>
            </a:pPr>
            <a:r>
              <a:rPr lang="en" dirty="0"/>
              <a:t>D</a:t>
            </a:r>
            <a:r>
              <a:rPr lang="en" baseline="-25000" dirty="0"/>
              <a:t>1</a:t>
            </a:r>
            <a:r>
              <a:rPr lang="en" dirty="0"/>
              <a:t> - diode</a:t>
            </a:r>
            <a:endParaRPr dirty="0"/>
          </a:p>
          <a:p>
            <a:pPr marL="914400" lvl="1" indent="-317500" algn="l" rtl="0">
              <a:spcBef>
                <a:spcPts val="0"/>
              </a:spcBef>
              <a:spcAft>
                <a:spcPts val="0"/>
              </a:spcAft>
              <a:buSzPts val="1400"/>
              <a:buChar char="○"/>
            </a:pPr>
            <a:r>
              <a:rPr lang="en" dirty="0"/>
              <a:t>Protects the power supply from reverse voltage caused by the induction of the motor</a:t>
            </a:r>
            <a:endParaRPr dirty="0"/>
          </a:p>
        </p:txBody>
      </p:sp>
      <p:pic>
        <p:nvPicPr>
          <p:cNvPr id="886" name="Google Shape;886;p35"/>
          <p:cNvPicPr preferRelativeResize="0"/>
          <p:nvPr/>
        </p:nvPicPr>
        <p:blipFill>
          <a:blip r:embed="rId3">
            <a:alphaModFix/>
          </a:blip>
          <a:stretch>
            <a:fillRect/>
          </a:stretch>
        </p:blipFill>
        <p:spPr>
          <a:xfrm>
            <a:off x="4742275" y="1650325"/>
            <a:ext cx="3330026" cy="263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transistors as a switch</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transistor is a device that regulates current or voltage flow and acts as a switch or gate for electronic signals</a:t>
            </a:r>
            <a:endParaRPr/>
          </a:p>
          <a:p>
            <a:pPr marL="0" lvl="0" indent="0" algn="l" rtl="0">
              <a:spcBef>
                <a:spcPts val="1600"/>
              </a:spcBef>
              <a:spcAft>
                <a:spcPts val="0"/>
              </a:spcAft>
              <a:buNone/>
            </a:pPr>
            <a:r>
              <a:rPr lang="en"/>
              <a:t>We are using  Bipolar junction transistors (BJT)</a:t>
            </a:r>
            <a:endParaRPr/>
          </a:p>
          <a:p>
            <a:pPr marL="457200" lvl="0" indent="-336550" algn="l" rtl="0">
              <a:spcBef>
                <a:spcPts val="1600"/>
              </a:spcBef>
              <a:spcAft>
                <a:spcPts val="0"/>
              </a:spcAft>
              <a:buSzPts val="1700"/>
              <a:buChar char="●"/>
            </a:pPr>
            <a:r>
              <a:rPr lang="en"/>
              <a:t>Each BJT has 3 pins</a:t>
            </a:r>
            <a:endParaRPr/>
          </a:p>
          <a:p>
            <a:pPr marL="914400" lvl="1" indent="-317500" algn="l" rtl="0">
              <a:spcBef>
                <a:spcPts val="0"/>
              </a:spcBef>
              <a:spcAft>
                <a:spcPts val="0"/>
              </a:spcAft>
              <a:buSzPts val="1400"/>
              <a:buChar char="○"/>
            </a:pPr>
            <a:r>
              <a:rPr lang="en"/>
              <a:t>Emitter </a:t>
            </a:r>
            <a:endParaRPr/>
          </a:p>
          <a:p>
            <a:pPr marL="914400" lvl="1" indent="-317500" algn="l" rtl="0">
              <a:spcBef>
                <a:spcPts val="0"/>
              </a:spcBef>
              <a:spcAft>
                <a:spcPts val="0"/>
              </a:spcAft>
              <a:buSzPts val="1400"/>
              <a:buChar char="○"/>
            </a:pPr>
            <a:r>
              <a:rPr lang="en"/>
              <a:t>Collector</a:t>
            </a:r>
            <a:endParaRPr/>
          </a:p>
          <a:p>
            <a:pPr marL="914400" lvl="1" indent="-317500" algn="l" rtl="0">
              <a:spcBef>
                <a:spcPts val="0"/>
              </a:spcBef>
              <a:spcAft>
                <a:spcPts val="0"/>
              </a:spcAft>
              <a:buSzPts val="1400"/>
              <a:buChar char="○"/>
            </a:pPr>
            <a:r>
              <a:rPr lang="en"/>
              <a:t>base </a:t>
            </a:r>
            <a:endParaRPr/>
          </a:p>
          <a:p>
            <a:pPr marL="457200" lvl="0" indent="-336550" algn="l" rtl="0">
              <a:spcBef>
                <a:spcPts val="0"/>
              </a:spcBef>
              <a:spcAft>
                <a:spcPts val="0"/>
              </a:spcAft>
              <a:buSzPts val="1700"/>
              <a:buChar char="●"/>
            </a:pPr>
            <a:r>
              <a:rPr lang="en"/>
              <a:t>Current flows through the collector and out the emitter</a:t>
            </a:r>
            <a:endParaRPr/>
          </a:p>
          <a:p>
            <a:pPr marL="914400" lvl="1" indent="-317500" algn="l" rtl="0">
              <a:spcBef>
                <a:spcPts val="0"/>
              </a:spcBef>
              <a:spcAft>
                <a:spcPts val="0"/>
              </a:spcAft>
              <a:buSzPts val="1400"/>
              <a:buChar char="○"/>
            </a:pPr>
            <a:r>
              <a:rPr lang="en"/>
              <a:t>By modulating base pin voltage you can control when current is allowed to flow</a:t>
            </a:r>
            <a:endParaRPr/>
          </a:p>
          <a:p>
            <a:pPr marL="914400" lvl="1" indent="-317500" algn="l" rtl="0">
              <a:spcBef>
                <a:spcPts val="0"/>
              </a:spcBef>
              <a:spcAft>
                <a:spcPts val="0"/>
              </a:spcAft>
              <a:buSzPts val="1400"/>
              <a:buChar char="○"/>
            </a:pPr>
            <a:r>
              <a:rPr lang="en"/>
              <a:t>5 v is more than adequate to open a transistor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Labeled transistor Pic</a:t>
            </a:r>
            <a:endParaRPr/>
          </a:p>
        </p:txBody>
      </p:sp>
      <p:pic>
        <p:nvPicPr>
          <p:cNvPr id="898" name="Google Shape;898;p37"/>
          <p:cNvPicPr preferRelativeResize="0"/>
          <p:nvPr/>
        </p:nvPicPr>
        <p:blipFill rotWithShape="1">
          <a:blip r:embed="rId3">
            <a:alphaModFix/>
          </a:blip>
          <a:srcRect t="22128" b="13747"/>
          <a:stretch/>
        </p:blipFill>
        <p:spPr>
          <a:xfrm>
            <a:off x="1000125" y="1774838"/>
            <a:ext cx="7143750" cy="224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Protection Diodes</a:t>
            </a:r>
            <a:endParaRPr/>
          </a:p>
        </p:txBody>
      </p:sp>
      <p:sp>
        <p:nvSpPr>
          <p:cNvPr id="904" name="Google Shape;904;p38"/>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important to consider issues caused by DC motors</a:t>
            </a:r>
            <a:endParaRPr dirty="0"/>
          </a:p>
          <a:p>
            <a:pPr marL="457200" lvl="0" indent="-336550" algn="l" rtl="0">
              <a:spcBef>
                <a:spcPts val="1600"/>
              </a:spcBef>
              <a:spcAft>
                <a:spcPts val="0"/>
              </a:spcAft>
              <a:buSzPts val="1700"/>
              <a:buChar char="●"/>
            </a:pPr>
            <a:r>
              <a:rPr lang="en" dirty="0"/>
              <a:t>They act as inductors</a:t>
            </a:r>
            <a:endParaRPr dirty="0"/>
          </a:p>
          <a:p>
            <a:pPr marL="914400" lvl="1" indent="-317500" algn="l" rtl="0">
              <a:spcBef>
                <a:spcPts val="0"/>
              </a:spcBef>
              <a:spcAft>
                <a:spcPts val="0"/>
              </a:spcAft>
              <a:buSzPts val="1400"/>
              <a:buChar char="○"/>
            </a:pPr>
            <a:r>
              <a:rPr lang="en" dirty="0"/>
              <a:t>Electrical devices that store energy in a magnetic field and resist changes in current</a:t>
            </a:r>
            <a:endParaRPr dirty="0"/>
          </a:p>
          <a:p>
            <a:pPr marL="457200" lvl="0" indent="-336550" algn="l" rtl="0">
              <a:spcBef>
                <a:spcPts val="0"/>
              </a:spcBef>
              <a:spcAft>
                <a:spcPts val="0"/>
              </a:spcAft>
              <a:buSzPts val="1700"/>
              <a:buChar char="●"/>
            </a:pPr>
            <a:r>
              <a:rPr lang="en" dirty="0"/>
              <a:t>As they spin they build up energy as inductance in the magnetic coils</a:t>
            </a:r>
            <a:endParaRPr dirty="0"/>
          </a:p>
          <a:p>
            <a:pPr marL="457200" lvl="0" indent="-336550" algn="l" rtl="0">
              <a:spcBef>
                <a:spcPts val="0"/>
              </a:spcBef>
              <a:spcAft>
                <a:spcPts val="0"/>
              </a:spcAft>
              <a:buSzPts val="1700"/>
              <a:buChar char="●"/>
            </a:pPr>
            <a:r>
              <a:rPr lang="en" dirty="0"/>
              <a:t>When the power is removed this energy is released</a:t>
            </a:r>
            <a:endParaRPr dirty="0"/>
          </a:p>
          <a:p>
            <a:pPr marL="914400" lvl="1" indent="-317500" algn="l" rtl="0">
              <a:spcBef>
                <a:spcPts val="0"/>
              </a:spcBef>
              <a:spcAft>
                <a:spcPts val="0"/>
              </a:spcAft>
              <a:buSzPts val="1400"/>
              <a:buChar char="○"/>
            </a:pPr>
            <a:r>
              <a:rPr lang="en" dirty="0"/>
              <a:t>Inverted voltage spike</a:t>
            </a:r>
            <a:endParaRPr dirty="0"/>
          </a:p>
          <a:p>
            <a:pPr marL="457200" lvl="0" indent="-336550" algn="l" rtl="0">
              <a:spcBef>
                <a:spcPts val="0"/>
              </a:spcBef>
              <a:spcAft>
                <a:spcPts val="0"/>
              </a:spcAft>
              <a:buSzPts val="1700"/>
              <a:buChar char="●"/>
            </a:pPr>
            <a:r>
              <a:rPr lang="en" dirty="0"/>
              <a:t>This is where we need a diode</a:t>
            </a:r>
            <a:endParaRPr dirty="0"/>
          </a:p>
          <a:p>
            <a:pPr marL="914400" lvl="1" indent="-317500" algn="l" rtl="0">
              <a:spcBef>
                <a:spcPts val="0"/>
              </a:spcBef>
              <a:spcAft>
                <a:spcPts val="0"/>
              </a:spcAft>
              <a:buSzPts val="1400"/>
              <a:buChar char="○"/>
            </a:pPr>
            <a:r>
              <a:rPr lang="en" dirty="0"/>
              <a:t>Diodes only allow current to flow in one direction</a:t>
            </a:r>
            <a:endParaRPr dirty="0"/>
          </a:p>
          <a:p>
            <a:pPr lvl="1">
              <a:spcBef>
                <a:spcPts val="0"/>
              </a:spcBef>
            </a:pPr>
            <a:r>
              <a:rPr lang="en" dirty="0"/>
              <a:t>By placing it on the mortar the reverse voltage cannot exceed the forward voltage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we know why each part is there, lets wire a circuit</a:t>
            </a:r>
            <a:endParaRPr/>
          </a:p>
        </p:txBody>
      </p:sp>
      <p:pic>
        <p:nvPicPr>
          <p:cNvPr id="910" name="Google Shape;910;p39"/>
          <p:cNvPicPr preferRelativeResize="0"/>
          <p:nvPr/>
        </p:nvPicPr>
        <p:blipFill rotWithShape="1">
          <a:blip r:embed="rId3">
            <a:alphaModFix/>
          </a:blip>
          <a:srcRect l="5799" r="5799"/>
          <a:stretch/>
        </p:blipFill>
        <p:spPr>
          <a:xfrm>
            <a:off x="2963200" y="1347900"/>
            <a:ext cx="3512325" cy="3512324"/>
          </a:xfrm>
          <a:prstGeom prst="rect">
            <a:avLst/>
          </a:prstGeom>
          <a:noFill/>
          <a:ln>
            <a:noFill/>
          </a:ln>
        </p:spPr>
      </p:pic>
      <p:sp>
        <p:nvSpPr>
          <p:cNvPr id="911" name="Google Shape;911;p39"/>
          <p:cNvSpPr txBox="1"/>
          <p:nvPr/>
        </p:nvSpPr>
        <p:spPr>
          <a:xfrm>
            <a:off x="6818525" y="1850150"/>
            <a:ext cx="198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Merriweather"/>
                <a:ea typeface="Merriweather"/>
                <a:cs typeface="Merriweather"/>
                <a:sym typeface="Merriweather"/>
              </a:rPr>
              <a:t>Adding tape as a “flag” to the rotating shaft will let you visually see the rotation	</a:t>
            </a:r>
            <a:endParaRPr>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35FC46-D6CC-44D4-B6CF-AC75693D4025}">
  <ds:schemaRefs>
    <ds:schemaRef ds:uri="http://schemas.microsoft.com/sharepoint/v3/contenttype/forms"/>
  </ds:schemaRefs>
</ds:datastoreItem>
</file>

<file path=customXml/itemProps2.xml><?xml version="1.0" encoding="utf-8"?>
<ds:datastoreItem xmlns:ds="http://schemas.openxmlformats.org/officeDocument/2006/customXml" ds:itemID="{E0BD9D1A-D20A-4E74-9F07-E24B51959E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0FD9346-746D-4952-90F1-49123A7F4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38</Slides>
  <Notes>38</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Electronic Circuit Style CV by Slidesgo</vt:lpstr>
      <vt:lpstr>Arduino Workshop #4</vt:lpstr>
      <vt:lpstr>Warning</vt:lpstr>
      <vt:lpstr>What is a “DC Motor”?</vt:lpstr>
      <vt:lpstr>Handling High current inductive loads</vt:lpstr>
      <vt:lpstr>Schematic</vt:lpstr>
      <vt:lpstr>Using transistors as a switch</vt:lpstr>
      <vt:lpstr>Labeled transistor Pic</vt:lpstr>
      <vt:lpstr>Protection Diodes</vt:lpstr>
      <vt:lpstr>Now we know why each part is there, lets wire a circuit</vt:lpstr>
      <vt:lpstr>And the code to make it run</vt:lpstr>
      <vt:lpstr>Let's add to it</vt:lpstr>
      <vt:lpstr>Wire it up</vt:lpstr>
      <vt:lpstr>Change the code a bit</vt:lpstr>
      <vt:lpstr>Using an h bridge to control direction</vt:lpstr>
      <vt:lpstr>Whats an H-Bridge?</vt:lpstr>
      <vt:lpstr>How does it work?</vt:lpstr>
      <vt:lpstr>Warning</vt:lpstr>
      <vt:lpstr>H-bridge Pinout and function table</vt:lpstr>
      <vt:lpstr>How to understand the H-Bridge</vt:lpstr>
      <vt:lpstr>Lets wire it up</vt:lpstr>
      <vt:lpstr>The new function to run the motor</vt:lpstr>
      <vt:lpstr>The main loop of our program</vt:lpstr>
      <vt:lpstr>We can now combined the previous sudo codes</vt:lpstr>
      <vt:lpstr>Finished code</vt:lpstr>
      <vt:lpstr>Driving servos</vt:lpstr>
      <vt:lpstr>Servos</vt:lpstr>
      <vt:lpstr>How servos work</vt:lpstr>
      <vt:lpstr>A diagram to clarify</vt:lpstr>
      <vt:lpstr>Servos can run on 5 V but need more current</vt:lpstr>
      <vt:lpstr>Linear regulator schematic</vt:lpstr>
      <vt:lpstr>Lets wire up a servo (and regulator)</vt:lpstr>
      <vt:lpstr>Controlling a servo</vt:lpstr>
      <vt:lpstr>Building a distance sensor</vt:lpstr>
      <vt:lpstr>Use the knowledge gained from the past</vt:lpstr>
      <vt:lpstr>Lets build it</vt:lpstr>
      <vt:lpstr>Diagram to follow</vt:lpstr>
      <vt:lpstr>The code should</vt:lpstr>
      <vt:lpstr>One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Workshop #4</dc:title>
  <cp:revision>75</cp:revision>
  <dcterms:modified xsi:type="dcterms:W3CDTF">2021-12-08T17:14:46Z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