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4"/>
  </p:sldMasterIdLst>
  <p:notesMasterIdLst>
    <p:notesMasterId r:id="rId4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x="9144000" cy="5143500" type="screen16x9"/>
  <p:notesSz cx="6858000" cy="9144000"/>
  <p:embeddedFontLst>
    <p:embeddedFont>
      <p:font typeface="Josefin Slab Thin" pitchFamily="2" charset="0"/>
      <p:regular r:id="rId44"/>
      <p:bold r:id="rId45"/>
      <p:italic r:id="rId46"/>
      <p:boldItalic r:id="rId47"/>
    </p:embeddedFont>
    <p:embeddedFont>
      <p:font typeface="Lato" panose="020F0502020204030203" pitchFamily="34" charset="0"/>
      <p:regular r:id="rId48"/>
      <p:bold r:id="rId49"/>
    </p:embeddedFont>
    <p:embeddedFont>
      <p:font typeface="Montserrat" panose="02000505000000020004" pitchFamily="2" charset="0"/>
      <p:regular r:id="rId50"/>
      <p:bold r:id="rId51"/>
      <p:italic r:id="rId52"/>
      <p:boldItalic r:id="rId53"/>
    </p:embeddedFont>
    <p:embeddedFont>
      <p:font typeface="Raleway" pitchFamily="2" charset="0"/>
      <p:regular r:id="rId54"/>
      <p:bold r:id="rId55"/>
      <p:italic r:id="rId56"/>
      <p:boldItalic r:id="rId57"/>
    </p:embeddedFont>
    <p:embeddedFont>
      <p:font typeface="Source Sans Pro" panose="020B0503030403020204" pitchFamily="34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409E01-AA35-4824-8B5C-00D96E7DF72B}" v="10" dt="2021-12-08T22:17:40.048"/>
    <p1510:client id="{D97AEF86-9827-411F-B9E5-B8A599C2E39B}" v="3" dt="2021-12-08T22:18:26.709"/>
    <p1510:client id="{DEC285C7-542D-40B0-B63D-65ADA8AD73B0}" v="1" dt="2021-08-27T16:13:18.576"/>
  </p1510:revLst>
</p1510:revInfo>
</file>

<file path=ppt/tableStyles.xml><?xml version="1.0" encoding="utf-8"?>
<a:tblStyleLst xmlns:a="http://schemas.openxmlformats.org/drawingml/2006/main" def="{600EECED-2B3E-4B58-B7BF-F203AC3E70DD}">
  <a:tblStyle styleId="{600EECED-2B3E-4B58-B7BF-F203AC3E70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66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font" Target="fonts/font18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8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3.fntdata"/><Relationship Id="rId59" Type="http://schemas.openxmlformats.org/officeDocument/2006/relationships/font" Target="fonts/font16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11.fntdata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font" Target="fonts/font17.fntdata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24 – Arduino Uno</a:t>
            </a:r>
          </a:p>
          <a:p>
            <a:pPr marL="0" indent="0">
              <a:buNone/>
            </a:pPr>
            <a:r>
              <a:rPr lang="en-US"/>
              <a:t>24 – USB cable</a:t>
            </a:r>
          </a:p>
          <a:p>
            <a:pPr marL="0" indent="0">
              <a:buNone/>
            </a:pPr>
            <a:r>
              <a:rPr lang="en-US"/>
              <a:t>24 – LED</a:t>
            </a:r>
          </a:p>
          <a:p>
            <a:pPr marL="0" indent="0">
              <a:buNone/>
            </a:pPr>
            <a:r>
              <a:rPr lang="en-US"/>
              <a:t>24 – RGB LED (common cathode)</a:t>
            </a:r>
          </a:p>
          <a:p>
            <a:pPr marL="0" indent="0">
              <a:buNone/>
            </a:pPr>
            <a:r>
              <a:rPr lang="en-US"/>
              <a:t>24 – 150 Ω resistor</a:t>
            </a:r>
          </a:p>
          <a:p>
            <a:pPr marL="0" indent="0">
              <a:buNone/>
            </a:pPr>
            <a:r>
              <a:rPr lang="en-US"/>
              <a:t>72 – 220 </a:t>
            </a:r>
            <a:r>
              <a:rPr lang="en-US" err="1"/>
              <a:t>kΩ</a:t>
            </a:r>
            <a:r>
              <a:rPr lang="en-US"/>
              <a:t> resistor</a:t>
            </a:r>
          </a:p>
          <a:p>
            <a:pPr marL="0" indent="0">
              <a:buNone/>
            </a:pPr>
            <a:r>
              <a:rPr lang="en-US"/>
              <a:t>48 – 10 </a:t>
            </a:r>
            <a:r>
              <a:rPr lang="en-US" err="1"/>
              <a:t>kΩ</a:t>
            </a:r>
            <a:r>
              <a:rPr lang="en-US"/>
              <a:t> resistor</a:t>
            </a:r>
          </a:p>
          <a:p>
            <a:pPr marL="0" indent="0">
              <a:buNone/>
            </a:pPr>
            <a:r>
              <a:rPr lang="en-US"/>
              <a:t>24 – Jumper wire sets</a:t>
            </a:r>
          </a:p>
          <a:p>
            <a:pPr marL="0" indent="0">
              <a:buNone/>
            </a:pPr>
            <a:r>
              <a:rPr lang="en-US"/>
              <a:t>24 – Breadboards</a:t>
            </a:r>
          </a:p>
          <a:p>
            <a:pPr marL="0" indent="0">
              <a:buNone/>
            </a:pPr>
            <a:r>
              <a:rPr lang="en-US"/>
              <a:t>24 – Potentiometers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eb7a59fbba_0_1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eb7a59fbba_0_1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eb7a59fbba_0_1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eb7a59fbba_0_1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eb7a59fbba_0_1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eb7a59fbba_0_1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eb7a59fbba_0_1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eb7a59fbba_0_1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eb7a59fbba_0_1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eb7a59fbba_0_1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eb7a59fbba_0_1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eb7a59fbba_0_1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eb7a59fbba_0_1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eb7a59fbba_0_1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eb7a59fbba_0_17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eb7a59fbba_0_17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eb7a59fbba_0_1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eb7a59fbba_0_1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eb7a59fbba_0_1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eb7a59fbba_0_1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eb7a59fbba_0_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eb7a59fbba_0_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eb7a59fbba_0_1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eb7a59fbba_0_1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eb7a59fbba_0_18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eb7a59fbba_0_18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eb7a59fbba_0_1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eb7a59fbba_0_1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eb7a59fbba_0_1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eb7a59fbba_0_1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eb7a59fbba_0_1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eb7a59fbba_0_1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eb7a59fbba_0_1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eb7a59fbba_0_1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eb7a59fbba_0_1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eb7a59fbba_0_1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eb7a59fbba_0_1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eb7a59fbba_0_1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eb7a59fbba_0_1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eb7a59fbba_0_1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eb7a59fbba_0_1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eb7a59fbba_0_1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eb7a59fbba_0_1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eb7a59fbba_0_1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eb7a59fbba_0_1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eb7a59fbba_0_1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eb7a59fbba_0_18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eb7a59fbba_0_18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eb7a59fbba_0_18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eb7a59fbba_0_18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eb7a59fbba_0_18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eb7a59fbba_0_18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eb7a59fbba_0_18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eb7a59fbba_0_18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eb7a59fbba_0_1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eb7a59fbba_0_1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eb7a59fbba_0_1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eb7a59fbba_0_1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eb7a59fbba_0_1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eb7a59fbba_0_19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eb7a59fbba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eb7a59fbba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eb7a59fbba_0_1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eb7a59fbba_0_1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eb7a59fbba_0_1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eb7a59fbba_0_1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eb7a59fbba_0_1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eb7a59fbba_0_1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eb7a59fbba_0_1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eb7a59fbba_0_17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eb7a59fbba_0_1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eb7a59fbba_0_1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eb7a59fbba_0_1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eb7a59fbba_0_1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8285739" y="2145759"/>
            <a:ext cx="289868" cy="852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7513631" y="-475160"/>
            <a:ext cx="482550" cy="1505350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8388256" y="-475160"/>
            <a:ext cx="474200" cy="1505350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19138" y="4268208"/>
            <a:ext cx="1129225" cy="143925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713779" y="4534879"/>
            <a:ext cx="920275" cy="1078300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29766" y="-247490"/>
            <a:ext cx="2181860" cy="892524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7892346" y="4268208"/>
            <a:ext cx="1129225" cy="143925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72000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72000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352185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352185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632370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632370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713288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2704760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2704760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6687713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4696235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7480661" y="-165192"/>
            <a:ext cx="2014791" cy="71973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7870685" y="112474"/>
            <a:ext cx="2014791" cy="4691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519445" y="4310943"/>
            <a:ext cx="2014791" cy="473128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719975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719975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3512851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3512850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719975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719975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3512851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3512850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6305728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6305725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6305728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6305725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7895789" y="-867371"/>
            <a:ext cx="1368260" cy="1078296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8380489" y="-105375"/>
            <a:ext cx="1129225" cy="143925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8142568" y="-638771"/>
            <a:ext cx="1368260" cy="1078296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49468" y="-695771"/>
            <a:ext cx="1368260" cy="1078296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97311" y="-467171"/>
            <a:ext cx="1368260" cy="1078296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609048" y="-238571"/>
            <a:ext cx="1368260" cy="1078296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6850" y="4601725"/>
            <a:ext cx="8517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707991" y="-472343"/>
            <a:ext cx="920275" cy="1078300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8479270" y="-223284"/>
            <a:ext cx="1368260" cy="1078296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1774800" y="539700"/>
            <a:ext cx="55944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519445" y="4548261"/>
            <a:ext cx="2014791" cy="473128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_1_1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7503134" y="4535967"/>
            <a:ext cx="920275" cy="1078300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7997084" y="4251217"/>
            <a:ext cx="1129225" cy="143925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8527088" y="4255494"/>
            <a:ext cx="2240950" cy="1657325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256133" y="715243"/>
            <a:ext cx="2014791" cy="473128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179939" y="967068"/>
            <a:ext cx="2014791" cy="473128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87588" y="-482281"/>
            <a:ext cx="482550" cy="1505350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999825" y="-467301"/>
            <a:ext cx="929375" cy="1078300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296925" y="-1076901"/>
            <a:ext cx="1138350" cy="143925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8582213" y="-482281"/>
            <a:ext cx="474200" cy="1505350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7270475" y="-467301"/>
            <a:ext cx="920275" cy="1078300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7764425" y="-1076901"/>
            <a:ext cx="1129225" cy="143925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220287" y="-761576"/>
            <a:ext cx="2249325" cy="1657325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8123338" y="-761576"/>
            <a:ext cx="2240950" cy="1657325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2926213" y="-467301"/>
            <a:ext cx="929375" cy="1078300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3535813" y="-695901"/>
            <a:ext cx="929375" cy="1078300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096600" y="262546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775750" y="385376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775750" y="347456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3781200" y="272451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3460350" y="395281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3460350" y="357361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6465800" y="272451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6144950" y="395281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6144950" y="357361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4852625" y="-1035569"/>
            <a:ext cx="1138350" cy="143925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38041" y="-247490"/>
            <a:ext cx="2181860" cy="892524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6888680" y="-997823"/>
            <a:ext cx="1994692" cy="2439924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713250" y="1342250"/>
            <a:ext cx="7717500" cy="3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7239830" y="4310943"/>
            <a:ext cx="2014791" cy="473128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81" name="Google Shape;681;p25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370205" y="1727864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411812" y="3924763"/>
            <a:ext cx="2961179" cy="2085654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7393917" y="159663"/>
            <a:ext cx="2014791" cy="464410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7393917" y="480896"/>
            <a:ext cx="2014791" cy="473128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713325" y="565547"/>
            <a:ext cx="4069500" cy="12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713325" y="1736300"/>
            <a:ext cx="35835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713325" y="3571950"/>
            <a:ext cx="33288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8125138" y="1179072"/>
            <a:ext cx="39607" cy="39607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7136201" y="4054216"/>
            <a:ext cx="2074949" cy="962378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7691206" y="833500"/>
            <a:ext cx="2649775" cy="3476500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5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371600" lvl="2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Raleway"/>
              <a:buChar char="■"/>
              <a:defRPr sz="1300"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/>
            </a:lvl4pPr>
            <a:lvl5pPr marL="2286000" lvl="4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aleway"/>
              <a:buChar char="○"/>
              <a:defRPr sz="1100"/>
            </a:lvl5pPr>
            <a:lvl6pPr marL="2743200" lvl="5" indent="-2921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aleway"/>
              <a:buChar char="■"/>
              <a:defRPr sz="1000"/>
            </a:lvl6pPr>
            <a:lvl7pPr marL="3200400" lvl="6" indent="-2857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/>
            </a:lvl7pPr>
            <a:lvl8pPr marL="3657600" lvl="7" indent="-279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Raleway"/>
              <a:buChar char="○"/>
              <a:defRPr sz="800"/>
            </a:lvl8pPr>
            <a:lvl9pPr marL="4114800" lvl="8" indent="-2730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700"/>
              <a:buFont typeface="Raleway"/>
              <a:buChar char="■"/>
              <a:defRPr sz="700"/>
            </a:lvl9pPr>
          </a:lstStyle>
          <a:p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4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260351" y="2145759"/>
            <a:ext cx="289868" cy="852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7870685" y="4684474"/>
            <a:ext cx="2014791" cy="4691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41150" y="4095000"/>
            <a:ext cx="9226200" cy="508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ssing.org/download?processing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1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Workshop #6</a:t>
            </a:r>
            <a:endParaRPr/>
          </a:p>
        </p:txBody>
      </p:sp>
      <p:sp>
        <p:nvSpPr>
          <p:cNvPr id="861" name="Google Shape;861;p31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USB and Serial Communication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40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modify the previous code to format the data</a:t>
            </a:r>
            <a:endParaRPr/>
          </a:p>
        </p:txBody>
      </p:sp>
      <p:sp>
        <p:nvSpPr>
          <p:cNvPr id="918" name="Google Shape;918;p40"/>
          <p:cNvSpPr txBox="1">
            <a:spLocks noGrp="1"/>
          </p:cNvSpPr>
          <p:nvPr>
            <p:ph type="body" idx="1"/>
          </p:nvPr>
        </p:nvSpPr>
        <p:spPr>
          <a:xfrm>
            <a:off x="849875" y="3914200"/>
            <a:ext cx="30120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code</a:t>
            </a:r>
            <a:endParaRPr/>
          </a:p>
        </p:txBody>
      </p:sp>
      <p:sp>
        <p:nvSpPr>
          <p:cNvPr id="919" name="Google Shape;919;p40"/>
          <p:cNvSpPr txBox="1">
            <a:spLocks noGrp="1"/>
          </p:cNvSpPr>
          <p:nvPr>
            <p:ph type="body" idx="1"/>
          </p:nvPr>
        </p:nvSpPr>
        <p:spPr>
          <a:xfrm>
            <a:off x="4520125" y="3914200"/>
            <a:ext cx="33168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you should see</a:t>
            </a:r>
            <a:endParaRPr/>
          </a:p>
        </p:txBody>
      </p:sp>
      <p:pic>
        <p:nvPicPr>
          <p:cNvPr id="920" name="Google Shape;92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875" y="1229288"/>
            <a:ext cx="3012075" cy="2684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" name="Google Shape;92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0137" y="1191125"/>
            <a:ext cx="3316736" cy="2761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41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data type representations</a:t>
            </a:r>
            <a:endParaRPr/>
          </a:p>
        </p:txBody>
      </p:sp>
      <p:sp>
        <p:nvSpPr>
          <p:cNvPr id="927" name="Google Shape;927;p41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16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Serial.print() and Serial.prinln()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 intelligent when it comes to printing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 change the format of the data presented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Hexadecimal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Octal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Binary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Decimal-coded ASCII is the default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928" name="Google Shape;928;p41"/>
          <p:cNvGraphicFramePr/>
          <p:nvPr/>
        </p:nvGraphicFramePr>
        <p:xfrm>
          <a:off x="813950" y="2883575"/>
          <a:ext cx="6801750" cy="2057250"/>
        </p:xfrm>
        <a:graphic>
          <a:graphicData uri="http://schemas.openxmlformats.org/drawingml/2006/table">
            <a:tbl>
              <a:tblPr>
                <a:noFill/>
                <a:tableStyleId>{600EECED-2B3E-4B58-B7BF-F203AC3E70DD}</a:tableStyleId>
              </a:tblPr>
              <a:tblGrid>
                <a:gridCol w="1669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Data type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Example code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Serial output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Decimal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Serial.println(23);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23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Hexadecimal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Serial.println(23, HEX);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17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Octal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Serial.println(23, OCT);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27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Binary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Serial.println(23, BIN);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00010111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4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Talking to the Arduino</a:t>
            </a:r>
            <a:endParaRPr/>
          </a:p>
        </p:txBody>
      </p:sp>
      <p:sp>
        <p:nvSpPr>
          <p:cNvPr id="934" name="Google Shape;934;p42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No conversation should be “one sided”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may have noticed the Arduino IDe has a text entry field at the top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Take a look at yours if you haven't seen it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First make sure the drop-down is set to “Newline”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drop down menu determines what (if anything) you append to the end of your code when sent to the arduino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The serial monitor send the whole command string at one time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you press enter (or the send button)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 the baud rate you specify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contrast to other terminals	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PuTTy</a:t>
            </a:r>
            <a:endParaRPr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Sends characters as you type them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43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note</a:t>
            </a:r>
            <a:endParaRPr/>
          </a:p>
        </p:txBody>
      </p:sp>
      <p:sp>
        <p:nvSpPr>
          <p:cNvPr id="940" name="Google Shape;940;p43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You will learn how to send multiple commands at once and how to build GUI to send commands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serial port does have a buffer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You can send several bytes at once and they will be queued and processed in order of the content of your sketch</a:t>
            </a:r>
            <a:endParaRPr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No need to worry about being faster than your loop time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If you send to much data and overflow the buffer some information will be lost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4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- echo incoming data</a:t>
            </a:r>
            <a:endParaRPr/>
          </a:p>
        </p:txBody>
      </p:sp>
      <p:sp>
        <p:nvSpPr>
          <p:cNvPr id="946" name="Google Shape;946;p4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Simplest thing to do is have the arduino echo what you send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You need two new commands for this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Serial.availible()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Returns the number of bytes stored in the incoming buffer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Whenever its more than 0 you will read the characters and echo them back to the computer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Serial.read()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Reads and returns the next character that is available in the buffer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400"/>
              <a:t>Serial.read() only retuirns 1 byte, so you need to call it for as long as Serial.availible() is greater than 0</a:t>
            </a:r>
            <a:endParaRPr sz="140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Serial.read() removes the read byte from the buffer as it reads it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45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that knowledge lets code</a:t>
            </a:r>
            <a:endParaRPr/>
          </a:p>
        </p:txBody>
      </p:sp>
      <p:sp>
        <p:nvSpPr>
          <p:cNvPr id="952" name="Google Shape;952;p45"/>
          <p:cNvSpPr txBox="1">
            <a:spLocks noGrp="1"/>
          </p:cNvSpPr>
          <p:nvPr>
            <p:ph type="body" idx="1"/>
          </p:nvPr>
        </p:nvSpPr>
        <p:spPr>
          <a:xfrm>
            <a:off x="162300" y="1170000"/>
            <a:ext cx="4780200" cy="33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300"/>
              <a:t>Launch the serial</a:t>
            </a:r>
            <a:endParaRPr sz="13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Type anything you want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Press send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Whatever you typed should be echoed back and displayed in the serial monitor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Note:</a:t>
            </a:r>
            <a:endParaRPr sz="120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You should already have selected  to append a “newline” </a:t>
            </a:r>
            <a:endParaRPr sz="1100"/>
          </a:p>
          <a:p>
            <a:pPr marL="1828800" lvl="3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This is why Serial.print() not Serial.println() is used</a:t>
            </a:r>
            <a:endParaRPr sz="1000"/>
          </a:p>
        </p:txBody>
      </p:sp>
      <p:pic>
        <p:nvPicPr>
          <p:cNvPr id="953" name="Google Shape;95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4625" y="1170000"/>
            <a:ext cx="384810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46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 vs Ints</a:t>
            </a:r>
            <a:endParaRPr/>
          </a:p>
        </p:txBody>
      </p:sp>
      <p:sp>
        <p:nvSpPr>
          <p:cNvPr id="959" name="Google Shape;959;p46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you send a alphanumeric character via the serial monitor, you arent actually passing a “5” or an “A”. 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You are sending a byte that the computer interprets as a character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Serial communication uses ASCII character sets to represent all letters, numbers, symbols, and special commands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ASCII is a 7-bit set (128 unique characters or commands)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Data therefore when read must be read as a </a:t>
            </a:r>
            <a:r>
              <a:rPr lang="en" i="1"/>
              <a:t>char</a:t>
            </a:r>
            <a:r>
              <a:rPr lang="en"/>
              <a:t> type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modify the code to declare </a:t>
            </a:r>
            <a:r>
              <a:rPr lang="en" i="1"/>
              <a:t>data</a:t>
            </a:r>
            <a:r>
              <a:rPr lang="en"/>
              <a:t> as an </a:t>
            </a:r>
            <a:r>
              <a:rPr lang="en" i="1"/>
              <a:t>int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Sending “5” would return “53”</a:t>
            </a:r>
            <a:endParaRPr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53 is the ASCII representation of 5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47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ASCII table for reference</a:t>
            </a:r>
            <a:endParaRPr/>
          </a:p>
        </p:txBody>
      </p:sp>
      <p:sp>
        <p:nvSpPr>
          <p:cNvPr id="965" name="Google Shape;965;p47"/>
          <p:cNvSpPr txBox="1">
            <a:spLocks noGrp="1"/>
          </p:cNvSpPr>
          <p:nvPr>
            <p:ph type="body" idx="1"/>
          </p:nvPr>
        </p:nvSpPr>
        <p:spPr>
          <a:xfrm>
            <a:off x="4572000" y="1271400"/>
            <a:ext cx="3125700" cy="26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If you have ever seen (or read) “The Martian”, ASCII is how NASA “talked” to Mark on Mars (using camera angles as hexadecimal)</a:t>
            </a:r>
            <a:endParaRPr/>
          </a:p>
        </p:txBody>
      </p:sp>
      <p:pic>
        <p:nvPicPr>
          <p:cNvPr id="966" name="Google Shape;96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000" y="1017600"/>
            <a:ext cx="3676225" cy="393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48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how do you send numeric values?</a:t>
            </a:r>
            <a:endParaRPr/>
          </a:p>
        </p:txBody>
      </p:sp>
      <p:sp>
        <p:nvSpPr>
          <p:cNvPr id="972" name="Google Shape;972;p48"/>
          <p:cNvSpPr txBox="1">
            <a:spLocks noGrp="1"/>
          </p:cNvSpPr>
          <p:nvPr>
            <p:ph type="body" idx="1"/>
          </p:nvPr>
        </p:nvSpPr>
        <p:spPr>
          <a:xfrm>
            <a:off x="774150" y="117192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say you want to turn an LED on when you send 1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could compare the character value like this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if(Serial.read() == ’1’)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Single quotes around the 1 means it should be treated as a char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You could also treat each byte as an incoming integer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 val = Serial.read() - ‘0’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Doesnt work very well as numbers greater than 9 are double digits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Arduino IDE includes a function to parse integers from data streams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parseInt()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49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a character to control an LED</a:t>
            </a:r>
            <a:endParaRPr/>
          </a:p>
        </p:txBody>
      </p:sp>
      <p:sp>
        <p:nvSpPr>
          <p:cNvPr id="978" name="Google Shape;978;p49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Before we parse large strings of multiple digits let's start by writing a sketch to turn on an LED when we send it the value 1 and turn off when we send it 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Arduino’s Serial Communication Capabilities</a:t>
            </a:r>
            <a:endParaRPr/>
          </a:p>
        </p:txBody>
      </p:sp>
      <p:sp>
        <p:nvSpPr>
          <p:cNvPr id="867" name="Google Shape;867;p32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Different Arduino boards offer different serial implementations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Serial vs USB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Serial ports (RS-232) have largely been replaced by the USB standard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The ATMega328P has one serial hardware port</a:t>
            </a:r>
            <a:endParaRPr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Includes a transmit (TX) and receive (RX) pin that can be accessed on digital pin 0 and 1</a:t>
            </a:r>
            <a:endParaRPr/>
          </a:p>
          <a:p>
            <a:pPr marL="2286000" lvl="4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These pins are multiplexed (connected to more than one function)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directly compatible with each other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Two options to connect them</a:t>
            </a:r>
            <a:endParaRPr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Use a secondary integrated Circuit (IC) that facilitates this connection</a:t>
            </a:r>
            <a:endParaRPr/>
          </a:p>
          <a:p>
            <a:pPr marL="2286000" lvl="4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Type of interface present on the uno</a:t>
            </a:r>
            <a:endParaRPr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Use a microcontroller that has a usb controller built in</a:t>
            </a:r>
            <a:endParaRPr/>
          </a:p>
          <a:p>
            <a:pPr marL="2286000" lvl="4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Arduino Leonardo’s 32U4 MCU for example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50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 Diagram</a:t>
            </a:r>
            <a:endParaRPr/>
          </a:p>
        </p:txBody>
      </p:sp>
      <p:pic>
        <p:nvPicPr>
          <p:cNvPr id="984" name="Google Shape;98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2225" y="1017600"/>
            <a:ext cx="3139550" cy="404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51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</a:t>
            </a:r>
            <a:endParaRPr/>
          </a:p>
        </p:txBody>
      </p:sp>
      <p:sp>
        <p:nvSpPr>
          <p:cNvPr id="990" name="Google Shape;990;p51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3503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else if used instead of else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clears the buffer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Serial.read() will 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read the newline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see its not a ‘1’ or ‘0’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Overwrite it the next time serial.read() is called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else() would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Turn off the LED if ‘0’ or ‘\n’ were used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It would turn on with ‘1’ and immediately turn off</a:t>
            </a:r>
            <a:endParaRPr/>
          </a:p>
        </p:txBody>
      </p:sp>
      <p:pic>
        <p:nvPicPr>
          <p:cNvPr id="991" name="Google Shape;99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85050"/>
            <a:ext cx="2958477" cy="38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5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lists of values</a:t>
            </a:r>
            <a:endParaRPr/>
          </a:p>
        </p:txBody>
      </p:sp>
      <p:sp>
        <p:nvSpPr>
          <p:cNvPr id="997" name="Google Shape;997;p52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color led is fine and good but what if I want to control a RGB LED?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I would need to send three separate 8-bit values (0-225) to set the brightness of each color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white -- 255,255,255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Green -- 0,255,0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Etc.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Our sketch needs to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differentiate between numbers and commas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Turn thos sequence into </a:t>
            </a:r>
            <a:r>
              <a:rPr lang="en" i="1"/>
              <a:t>int</a:t>
            </a:r>
            <a:r>
              <a:rPr lang="en"/>
              <a:t> and pass it to analogWrite()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Handle the fact values could be 1,2 or 3 digits loing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We will use the function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Serial.parseInt()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53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 up a RGB led</a:t>
            </a:r>
            <a:endParaRPr/>
          </a:p>
        </p:txBody>
      </p:sp>
      <p:pic>
        <p:nvPicPr>
          <p:cNvPr id="1003" name="Google Shape;100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376" y="1017600"/>
            <a:ext cx="3373625" cy="399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54"/>
          <p:cNvSpPr txBox="1">
            <a:spLocks noGrp="1"/>
          </p:cNvSpPr>
          <p:nvPr>
            <p:ph type="title"/>
          </p:nvPr>
        </p:nvSpPr>
        <p:spPr>
          <a:xfrm>
            <a:off x="720000" y="39275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look at the code</a:t>
            </a:r>
            <a:endParaRPr/>
          </a:p>
        </p:txBody>
      </p:sp>
      <p:sp>
        <p:nvSpPr>
          <p:cNvPr id="1009" name="Google Shape;1009;p54"/>
          <p:cNvSpPr txBox="1">
            <a:spLocks noGrp="1"/>
          </p:cNvSpPr>
          <p:nvPr>
            <p:ph type="body" idx="1"/>
          </p:nvPr>
        </p:nvSpPr>
        <p:spPr>
          <a:xfrm>
            <a:off x="3851800" y="1079125"/>
            <a:ext cx="3156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 doing?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The program looks for 3 integer values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When a new line is detected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values it read are used to set the brightness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use this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Open the serial monitor and enter 3 values (0 to 255) separated by commas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Try different combos to see what colors you make</a:t>
            </a:r>
            <a:endParaRPr/>
          </a:p>
        </p:txBody>
      </p:sp>
      <p:pic>
        <p:nvPicPr>
          <p:cNvPr id="1010" name="Google Shape;101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870650"/>
            <a:ext cx="2578701" cy="41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55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56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Talking to the desktop</a:t>
            </a:r>
            <a:endParaRPr/>
          </a:p>
        </p:txBody>
      </p:sp>
      <p:sp>
        <p:nvSpPr>
          <p:cNvPr id="1021" name="Google Shape;1021;p56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Eventually you will get bored with the serial monitor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Just about any desktop programming language has a library that allow it to interface with the serial port on your computer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use Processing as our language of choice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The arduino language is based on Processing</a:t>
            </a:r>
            <a:endParaRPr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Other languages that have well documented serial communications libraries</a:t>
            </a:r>
            <a:endParaRPr/>
          </a:p>
          <a:p>
            <a:pPr marL="2286000" lvl="4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Python</a:t>
            </a:r>
            <a:endParaRPr/>
          </a:p>
          <a:p>
            <a:pPr marL="2286000" lvl="4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PHP</a:t>
            </a:r>
            <a:endParaRPr/>
          </a:p>
          <a:p>
            <a:pPr marL="2286000" lvl="4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Visual Basic</a:t>
            </a:r>
            <a:endParaRPr/>
          </a:p>
          <a:p>
            <a:pPr marL="2286000" lvl="4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</a:t>
            </a:r>
            <a:endParaRPr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 computer programming adage</a:t>
            </a:r>
            <a:endParaRPr/>
          </a:p>
          <a:p>
            <a:pPr marL="2286000" lvl="4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 takes a year to learn your first computer language and a month to learn your second</a:t>
            </a:r>
            <a:endParaRPr/>
          </a:p>
          <a:p>
            <a:pPr marL="2743200" lvl="5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/>
              <a:t>If this is the first language, it may take some practice but you will get good… dont fear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first learn how to read the serial data in Processing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 we will learn how to use Processing to create a simple graphical user interface (GUI) to send commands to the arduino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57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Processing</a:t>
            </a:r>
            <a:endParaRPr/>
          </a:p>
        </p:txBody>
      </p:sp>
      <p:sp>
        <p:nvSpPr>
          <p:cNvPr id="1027" name="Google Shape;1027;p57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should be installed on the computers for this session, but if you want to install it on your own device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https://processing.org/download?processing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Download the compressed file from the link above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Unzip it to your preferred location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Run the application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When you start it it looks like the Arduino IDE (not a coincident as Arduino is based on Processing)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58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our first experiment</a:t>
            </a:r>
            <a:endParaRPr/>
          </a:p>
        </p:txBody>
      </p:sp>
      <p:sp>
        <p:nvSpPr>
          <p:cNvPr id="1033" name="Google Shape;1033;p58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are going to use a potentiometer to control the color of the window on the computer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59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 up the arduino</a:t>
            </a:r>
            <a:endParaRPr/>
          </a:p>
        </p:txBody>
      </p:sp>
      <p:pic>
        <p:nvPicPr>
          <p:cNvPr id="1039" name="Google Shape;103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9650" y="1017600"/>
            <a:ext cx="3215375" cy="403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3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boards w/ internal (or external) FTDI USB-to-Serial Converters</a:t>
            </a:r>
            <a:endParaRPr/>
          </a:p>
        </p:txBody>
      </p:sp>
      <p:sp>
        <p:nvSpPr>
          <p:cNvPr id="873" name="Google Shape;873;p33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explained Arduino boards (and their clones) use a secondary IC to facilitate USB-to-Serial conversion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“FTDI” chip is popular chip with that sole function (the Arduino Nano has an integrated FTDI chip)</a:t>
            </a:r>
            <a:endParaRPr/>
          </a:p>
        </p:txBody>
      </p:sp>
      <p:pic>
        <p:nvPicPr>
          <p:cNvPr id="874" name="Google Shape;8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925" y="2299723"/>
            <a:ext cx="5359975" cy="27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60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arduino code</a:t>
            </a:r>
            <a:endParaRPr/>
          </a:p>
        </p:txBody>
      </p:sp>
      <p:pic>
        <p:nvPicPr>
          <p:cNvPr id="1045" name="Google Shape;104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088" y="1320275"/>
            <a:ext cx="6905625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61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to Processing</a:t>
            </a:r>
            <a:endParaRPr/>
          </a:p>
        </p:txBody>
      </p:sp>
      <p:sp>
        <p:nvSpPr>
          <p:cNvPr id="1051" name="Google Shape;1051;p61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3349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note: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Replace “com 3” with the name from the arduino IDE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After you load the code into your Processing IDE and set the serial port properly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CLOSE ARDUINO IDE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Only one program can access the port at a time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Click run - you should see a small window pop up and turn from black to blue as you turn the potentiometer</a:t>
            </a:r>
            <a:endParaRPr/>
          </a:p>
        </p:txBody>
      </p:sp>
      <p:pic>
        <p:nvPicPr>
          <p:cNvPr id="1052" name="Google Shape;105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1600" y="1170000"/>
            <a:ext cx="4769999" cy="3239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6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data from Processing to Arduino</a:t>
            </a:r>
            <a:endParaRPr/>
          </a:p>
        </p:txBody>
      </p:sp>
      <p:sp>
        <p:nvSpPr>
          <p:cNvPr id="1058" name="Google Shape;1058;p62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316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next obvious step is to send data from processing to the arduino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Wire up a RGB LED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Load the same program from earlier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Instead of sending a string of three values we will use a “color picker”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code for Processing remember to change the port as needed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Processing sketch atom,aticall loads a collateral file from “data”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Download the hsv.jpg and place it in the “data” file in the processing directory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The image in the data file will serve as the color selector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63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 the arduino</a:t>
            </a:r>
            <a:endParaRPr/>
          </a:p>
        </p:txBody>
      </p:sp>
      <p:pic>
        <p:nvPicPr>
          <p:cNvPr id="1064" name="Google Shape;106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376" y="1017600"/>
            <a:ext cx="3373625" cy="399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6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Arduino code</a:t>
            </a:r>
            <a:endParaRPr dirty="0"/>
          </a:p>
        </p:txBody>
      </p:sp>
      <p:pic>
        <p:nvPicPr>
          <p:cNvPr id="1070" name="Google Shape;107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4850" y="980625"/>
            <a:ext cx="2578701" cy="41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65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Processing Code</a:t>
            </a:r>
            <a:endParaRPr/>
          </a:p>
        </p:txBody>
      </p:sp>
      <p:pic>
        <p:nvPicPr>
          <p:cNvPr id="1076" name="Google Shape;107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700" y="1017600"/>
            <a:ext cx="6841270" cy="38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66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should see</a:t>
            </a:r>
            <a:endParaRPr/>
          </a:p>
        </p:txBody>
      </p:sp>
      <p:sp>
        <p:nvSpPr>
          <p:cNvPr id="1082" name="Google Shape;1082;p66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You should see a pop up of colors that when selected change the LED to that color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The serial console will also display the commands being sent (to help with de bugging)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is this working?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The serial library is imported and an object called port is created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A PImage object called img is also created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displays the background image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In setup()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serial port is initialized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display window is set to the size of the image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image is imported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67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it working?</a:t>
            </a:r>
            <a:endParaRPr/>
          </a:p>
        </p:txBody>
      </p:sp>
      <p:sp>
        <p:nvSpPr>
          <p:cNvPr id="1088" name="Google Shape;1088;p67"/>
          <p:cNvSpPr txBox="1">
            <a:spLocks noGrp="1"/>
          </p:cNvSpPr>
          <p:nvPr>
            <p:ph type="body" idx="1"/>
          </p:nvPr>
        </p:nvSpPr>
        <p:spPr>
          <a:xfrm>
            <a:off x="550800" y="119585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The serial library is imported and an object called port is created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A </a:t>
            </a:r>
            <a:r>
              <a:rPr lang="en" dirty="0" err="1"/>
              <a:t>PImage</a:t>
            </a:r>
            <a:r>
              <a:rPr lang="en" dirty="0"/>
              <a:t> object called </a:t>
            </a:r>
            <a:r>
              <a:rPr lang="en" dirty="0" err="1"/>
              <a:t>img</a:t>
            </a:r>
            <a:r>
              <a:rPr lang="en" dirty="0"/>
              <a:t> is also created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displays the background image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In setup()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serial port is initialized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display window is set to the size of the image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image is imported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draw()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Image is loaded with </a:t>
            </a:r>
            <a:r>
              <a:rPr lang="en" i="1" dirty="0"/>
              <a:t>image(img,0,0)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 err="1"/>
              <a:t>Img</a:t>
            </a:r>
            <a:r>
              <a:rPr lang="en" dirty="0"/>
              <a:t> is the image you want to draw on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0,0 is the starting coordinates of the image (top left)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 err="1"/>
              <a:t>Everytime</a:t>
            </a:r>
            <a:r>
              <a:rPr lang="en" dirty="0"/>
              <a:t> the mouse is pressed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 err="1"/>
              <a:t>mousePressed</a:t>
            </a:r>
            <a:r>
              <a:rPr lang="en" i="1" dirty="0"/>
              <a:t>()</a:t>
            </a:r>
            <a:r>
              <a:rPr lang="en" dirty="0"/>
              <a:t> is called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color of the pixel chosen is saved as a </a:t>
            </a:r>
            <a:r>
              <a:rPr lang="en" i="1" dirty="0"/>
              <a:t>color </a:t>
            </a:r>
            <a:r>
              <a:rPr lang="en" dirty="0"/>
              <a:t>object named </a:t>
            </a:r>
            <a:r>
              <a:rPr lang="en" i="1" dirty="0"/>
              <a:t>c</a:t>
            </a:r>
            <a:endParaRPr i="1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i="1" dirty="0"/>
              <a:t>get()</a:t>
            </a:r>
            <a:r>
              <a:rPr lang="en" dirty="0"/>
              <a:t> tells the mouse was (x and y coordinates)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is converted into a string that is sent to the Arduino and converted to RGB as earlier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68"/>
          <p:cNvSpPr txBox="1">
            <a:spLocks noGrp="1"/>
          </p:cNvSpPr>
          <p:nvPr>
            <p:ph type="ctrTitle"/>
          </p:nvPr>
        </p:nvSpPr>
        <p:spPr>
          <a:xfrm>
            <a:off x="929225" y="1472125"/>
            <a:ext cx="7572900" cy="22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around the image and watch the LED change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3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options</a:t>
            </a:r>
            <a:endParaRPr/>
          </a:p>
        </p:txBody>
      </p:sp>
      <p:sp>
        <p:nvSpPr>
          <p:cNvPr id="880" name="Google Shape;880;p3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Removable FTDI programmers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Great if you dont need to use USB to connect to a computer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Reduces cost over multiple devices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Smaller form factor of finished product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Use a board with a secondary USB-capapble ATMEga MCU emulating serial converter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Arduino uno was the first to introduce the use of ID to handle USB to serial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Located on the uno directly behind the USB-B receptacle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16U2 on newer chips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5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boards abilities</a:t>
            </a:r>
            <a:endParaRPr/>
          </a:p>
        </p:txBody>
      </p:sp>
      <p:sp>
        <p:nvSpPr>
          <p:cNvPr id="886" name="Google Shape;886;p35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Somee arduino boards can as a host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Allowing you to connect a usb device to them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Naturally there must be the appropriate drives to support the device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Arduino Due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Arduino Mega ADK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6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Listening to the Arduino</a:t>
            </a:r>
            <a:endParaRPr/>
          </a:p>
        </p:txBody>
      </p:sp>
      <p:sp>
        <p:nvSpPr>
          <p:cNvPr id="892" name="Google Shape;892;p36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The most common serial function is to print to the computer terminal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have already done this in several previous sessions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process is the same for all arduinos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To print data, you utalize 3 functions</a:t>
            </a:r>
            <a:endParaRPr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Serial.begin(“baud_rate”)</a:t>
            </a:r>
            <a:endParaRPr/>
          </a:p>
          <a:p>
            <a:pPr marL="2286000" lvl="4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Must be called once the program starts</a:t>
            </a:r>
            <a:endParaRPr/>
          </a:p>
          <a:p>
            <a:pPr marL="2743200" lvl="5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/>
              <a:t>In the setup()</a:t>
            </a:r>
            <a:endParaRPr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Serial.print(“message”)</a:t>
            </a:r>
            <a:endParaRPr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Serial.println(“message”)</a:t>
            </a:r>
            <a:endParaRPr/>
          </a:p>
          <a:p>
            <a:pPr marL="2286000" lvl="4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Adds a carriage return (so the next thing printed is on the next line)</a:t>
            </a:r>
            <a:endParaRPr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“Baud_rate” and “message” are variables you define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7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is a better teacher here</a:t>
            </a:r>
            <a:endParaRPr/>
          </a:p>
        </p:txBody>
      </p:sp>
      <p:pic>
        <p:nvPicPr>
          <p:cNvPr id="898" name="Google Shape;89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200" y="1118050"/>
            <a:ext cx="3044702" cy="3821102"/>
          </a:xfrm>
          <a:prstGeom prst="rect">
            <a:avLst/>
          </a:prstGeom>
          <a:noFill/>
          <a:ln>
            <a:noFill/>
          </a:ln>
        </p:spPr>
      </p:pic>
      <p:sp>
        <p:nvSpPr>
          <p:cNvPr id="899" name="Google Shape;899;p37"/>
          <p:cNvSpPr txBox="1"/>
          <p:nvPr/>
        </p:nvSpPr>
        <p:spPr>
          <a:xfrm>
            <a:off x="1134350" y="1298875"/>
            <a:ext cx="2277300" cy="17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Wire a potentiometer as shown</a:t>
            </a:r>
            <a:endParaRPr sz="15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will use this to read the value and display it both “raw” and as a percentage</a:t>
            </a:r>
            <a:endParaRPr sz="15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38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</a:t>
            </a:r>
            <a:endParaRPr/>
          </a:p>
        </p:txBody>
      </p:sp>
      <p:sp>
        <p:nvSpPr>
          <p:cNvPr id="905" name="Google Shape;905;p38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32025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Ensure the baud rate is set to 9600 on the arduino IDE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should see the values printing out once per second as you turn the potentiometer</a:t>
            </a:r>
            <a:endParaRPr/>
          </a:p>
        </p:txBody>
      </p:sp>
      <p:pic>
        <p:nvPicPr>
          <p:cNvPr id="906" name="Google Shape;90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900" y="1170000"/>
            <a:ext cx="4916701" cy="325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39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characters</a:t>
            </a:r>
            <a:endParaRPr/>
          </a:p>
        </p:txBody>
      </p:sp>
      <p:sp>
        <p:nvSpPr>
          <p:cNvPr id="912" name="Google Shape;912;p39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You can format the serial data to be more useful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Special characters are indicated with a backslash (\)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Two of great interest to us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\n</a:t>
            </a:r>
            <a:endParaRPr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Insert a new line in a string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\t</a:t>
            </a:r>
            <a:endParaRPr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Insert a tab spacing in a string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FBA346412254ABD495A3D02137635" ma:contentTypeVersion="10" ma:contentTypeDescription="Create a new document." ma:contentTypeScope="" ma:versionID="15cfca688345c699a4fb691aefe7e420">
  <xsd:schema xmlns:xsd="http://www.w3.org/2001/XMLSchema" xmlns:xs="http://www.w3.org/2001/XMLSchema" xmlns:p="http://schemas.microsoft.com/office/2006/metadata/properties" xmlns:ns2="4187ec63-6cff-4486-abd9-1357d75c1c00" targetNamespace="http://schemas.microsoft.com/office/2006/metadata/properties" ma:root="true" ma:fieldsID="a6d7f068502babee8fb6afd5146615ed" ns2:_="">
    <xsd:import namespace="4187ec63-6cff-4486-abd9-1357d75c1c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7ec63-6cff-4486-abd9-1357d75c1c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C54599-D65A-4CF2-8AED-ED80813333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4D5969-1C49-4B4A-84E1-1285B7AC4738}">
  <ds:schemaRefs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4187ec63-6cff-4486-abd9-1357d75c1c00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FD70E73-164E-4C4D-B4CC-50E8DB760A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87ec63-6cff-4486-abd9-1357d75c1c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2154</Words>
  <Application>Microsoft Office PowerPoint</Application>
  <PresentationFormat>On-screen Show (16:9)</PresentationFormat>
  <Paragraphs>263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Lato</vt:lpstr>
      <vt:lpstr>Montserrat</vt:lpstr>
      <vt:lpstr>Raleway</vt:lpstr>
      <vt:lpstr>Source Sans Pro</vt:lpstr>
      <vt:lpstr>Bebas Neue</vt:lpstr>
      <vt:lpstr>Arial</vt:lpstr>
      <vt:lpstr>Josefin Slab Thin</vt:lpstr>
      <vt:lpstr>Electronic Circuit Style CV by Slidesgo</vt:lpstr>
      <vt:lpstr>Arduino Workshop #6</vt:lpstr>
      <vt:lpstr>Understanding the Arduino’s Serial Communication Capabilities</vt:lpstr>
      <vt:lpstr>Arduino boards w/ internal (or external) FTDI USB-to-Serial Converters</vt:lpstr>
      <vt:lpstr>Other options</vt:lpstr>
      <vt:lpstr>Other boards abilities</vt:lpstr>
      <vt:lpstr>Listening to the Arduino</vt:lpstr>
      <vt:lpstr>Hands on is a better teacher here</vt:lpstr>
      <vt:lpstr>The code</vt:lpstr>
      <vt:lpstr>Special characters</vt:lpstr>
      <vt:lpstr>Lets modify the previous code to format the data</vt:lpstr>
      <vt:lpstr>Changing data type representations</vt:lpstr>
      <vt:lpstr>Talking to the Arduino</vt:lpstr>
      <vt:lpstr>Things to note</vt:lpstr>
      <vt:lpstr>Arduino - echo incoming data</vt:lpstr>
      <vt:lpstr>With that knowledge lets code</vt:lpstr>
      <vt:lpstr>Char vs Ints</vt:lpstr>
      <vt:lpstr>An ASCII table for reference</vt:lpstr>
      <vt:lpstr>So how do you send numeric values?</vt:lpstr>
      <vt:lpstr>Send a character to control an LED</vt:lpstr>
      <vt:lpstr>Wire Diagram</vt:lpstr>
      <vt:lpstr>The code</vt:lpstr>
      <vt:lpstr>Sending lists of values</vt:lpstr>
      <vt:lpstr>Wire up a RGB led</vt:lpstr>
      <vt:lpstr>Let's look at the code</vt:lpstr>
      <vt:lpstr>User Interface</vt:lpstr>
      <vt:lpstr>Talking to the desktop</vt:lpstr>
      <vt:lpstr>Installing Processing</vt:lpstr>
      <vt:lpstr>For our first experiment</vt:lpstr>
      <vt:lpstr>Wire up the arduino</vt:lpstr>
      <vt:lpstr>The arduino code</vt:lpstr>
      <vt:lpstr>Now to Processing</vt:lpstr>
      <vt:lpstr>Send data from Processing to Arduino</vt:lpstr>
      <vt:lpstr>Wire the arduino</vt:lpstr>
      <vt:lpstr>The Arduino code</vt:lpstr>
      <vt:lpstr>The Processing Code</vt:lpstr>
      <vt:lpstr>What you should see</vt:lpstr>
      <vt:lpstr>How is it working?</vt:lpstr>
      <vt:lpstr>Click around the image and watch the LED change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Workshop #6</dc:title>
  <dc:creator>Kelley, Todd W</dc:creator>
  <cp:lastModifiedBy>Kelley, Todd W</cp:lastModifiedBy>
  <cp:revision>9</cp:revision>
  <dcterms:modified xsi:type="dcterms:W3CDTF">2021-12-08T22:18:29Z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0x0101002D6FBA346412254ABD495A3D02137635</vt:lpwstr>
  </property>
</Properties>
</file>