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30"/>
  </p:notesMasterIdLst>
  <p:sldIdLst>
    <p:sldId id="256" r:id="rId5"/>
    <p:sldId id="29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96" r:id="rId2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1"/>
    </p:embeddedFont>
    <p:embeddedFont>
      <p:font typeface="Josefin Slab Thin" pitchFamily="2" charset="0"/>
      <p:regular r:id="rId32"/>
      <p:bold r:id="rId33"/>
      <p:italic r:id="rId34"/>
      <p:boldItalic r:id="rId35"/>
    </p:embeddedFont>
    <p:embeddedFont>
      <p:font typeface="Lato" panose="020F0502020204030203" pitchFamily="34" charset="0"/>
      <p:regular r:id="rId36"/>
      <p:bold r:id="rId37"/>
    </p:embeddedFont>
    <p:embeddedFont>
      <p:font typeface="Merriweather" panose="00000500000000000000" pitchFamily="2" charset="0"/>
      <p:regular r:id="rId38"/>
      <p:bold r:id="rId39"/>
      <p:italic r:id="rId40"/>
      <p:boldItalic r:id="rId41"/>
    </p:embeddedFont>
    <p:embeddedFont>
      <p:font typeface="Montserrat" panose="02000505000000020004" pitchFamily="2" charset="0"/>
      <p:regular r:id="rId42"/>
      <p:bold r:id="rId43"/>
      <p:italic r:id="rId44"/>
      <p:boldItalic r:id="rId45"/>
    </p:embeddedFont>
    <p:embeddedFont>
      <p:font typeface="Raleway" pitchFamily="2" charset="0"/>
      <p:regular r:id="rId46"/>
      <p:bold r:id="rId47"/>
      <p:italic r:id="rId48"/>
      <p:boldItalic r:id="rId49"/>
    </p:embeddedFont>
    <p:embeddedFont>
      <p:font typeface="Source Sans Pro" panose="020B050303040302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51BD5-966E-4E98-AD88-9744799F7B39}" v="1" dt="2022-08-09T18:58:50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9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21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15751BD5-966E-4E98-AD88-9744799F7B39}"/>
    <pc:docChg chg="custSel addSld modSld">
      <pc:chgData name="Kelley, Todd W" userId="d27d4cb4-89b9-4445-97de-d6d70d6b1c5d" providerId="ADAL" clId="{15751BD5-966E-4E98-AD88-9744799F7B39}" dt="2022-08-31T16:11:20.279" v="132" actId="20577"/>
      <pc:docMkLst>
        <pc:docMk/>
      </pc:docMkLst>
      <pc:sldChg chg="modSp mod">
        <pc:chgData name="Kelley, Todd W" userId="d27d4cb4-89b9-4445-97de-d6d70d6b1c5d" providerId="ADAL" clId="{15751BD5-966E-4E98-AD88-9744799F7B39}" dt="2022-08-31T16:07:48.698" v="102" actId="14100"/>
        <pc:sldMkLst>
          <pc:docMk/>
          <pc:sldMk cId="0" sldId="263"/>
        </pc:sldMkLst>
        <pc:spChg chg="mod">
          <ac:chgData name="Kelley, Todd W" userId="d27d4cb4-89b9-4445-97de-d6d70d6b1c5d" providerId="ADAL" clId="{15751BD5-966E-4E98-AD88-9744799F7B39}" dt="2022-08-31T16:07:48.698" v="102" actId="14100"/>
          <ac:spMkLst>
            <pc:docMk/>
            <pc:sldMk cId="0" sldId="263"/>
            <ac:spMk id="904" creationId="{00000000-0000-0000-0000-000000000000}"/>
          </ac:spMkLst>
        </pc:spChg>
      </pc:sldChg>
      <pc:sldChg chg="modSp mod">
        <pc:chgData name="Kelley, Todd W" userId="d27d4cb4-89b9-4445-97de-d6d70d6b1c5d" providerId="ADAL" clId="{15751BD5-966E-4E98-AD88-9744799F7B39}" dt="2022-08-31T16:10:29.352" v="130" actId="20577"/>
        <pc:sldMkLst>
          <pc:docMk/>
          <pc:sldMk cId="0" sldId="264"/>
        </pc:sldMkLst>
        <pc:spChg chg="mod">
          <ac:chgData name="Kelley, Todd W" userId="d27d4cb4-89b9-4445-97de-d6d70d6b1c5d" providerId="ADAL" clId="{15751BD5-966E-4E98-AD88-9744799F7B39}" dt="2022-08-31T16:10:29.352" v="130" actId="20577"/>
          <ac:spMkLst>
            <pc:docMk/>
            <pc:sldMk cId="0" sldId="264"/>
            <ac:spMk id="910" creationId="{00000000-0000-0000-0000-000000000000}"/>
          </ac:spMkLst>
        </pc:spChg>
      </pc:sldChg>
      <pc:sldChg chg="modSp mod">
        <pc:chgData name="Kelley, Todd W" userId="d27d4cb4-89b9-4445-97de-d6d70d6b1c5d" providerId="ADAL" clId="{15751BD5-966E-4E98-AD88-9744799F7B39}" dt="2022-08-31T16:11:20.279" v="132" actId="20577"/>
        <pc:sldMkLst>
          <pc:docMk/>
          <pc:sldMk cId="0" sldId="265"/>
        </pc:sldMkLst>
        <pc:spChg chg="mod">
          <ac:chgData name="Kelley, Todd W" userId="d27d4cb4-89b9-4445-97de-d6d70d6b1c5d" providerId="ADAL" clId="{15751BD5-966E-4E98-AD88-9744799F7B39}" dt="2022-08-31T16:11:20.279" v="132" actId="20577"/>
          <ac:spMkLst>
            <pc:docMk/>
            <pc:sldMk cId="0" sldId="265"/>
            <ac:spMk id="917" creationId="{00000000-0000-0000-0000-000000000000}"/>
          </ac:spMkLst>
        </pc:spChg>
      </pc:sldChg>
      <pc:sldChg chg="modSp mod">
        <pc:chgData name="Kelley, Todd W" userId="d27d4cb4-89b9-4445-97de-d6d70d6b1c5d" providerId="ADAL" clId="{15751BD5-966E-4E98-AD88-9744799F7B39}" dt="2022-08-31T16:04:47.557" v="99" actId="20577"/>
        <pc:sldMkLst>
          <pc:docMk/>
          <pc:sldMk cId="0" sldId="271"/>
        </pc:sldMkLst>
        <pc:spChg chg="mod">
          <ac:chgData name="Kelley, Todd W" userId="d27d4cb4-89b9-4445-97de-d6d70d6b1c5d" providerId="ADAL" clId="{15751BD5-966E-4E98-AD88-9744799F7B39}" dt="2022-08-31T16:04:47.557" v="99" actId="20577"/>
          <ac:spMkLst>
            <pc:docMk/>
            <pc:sldMk cId="0" sldId="271"/>
            <ac:spMk id="957" creationId="{00000000-0000-0000-0000-000000000000}"/>
          </ac:spMkLst>
        </pc:spChg>
      </pc:sldChg>
      <pc:sldChg chg="modSp mod">
        <pc:chgData name="Kelley, Todd W" userId="d27d4cb4-89b9-4445-97de-d6d70d6b1c5d" providerId="ADAL" clId="{15751BD5-966E-4E98-AD88-9744799F7B39}" dt="2022-08-31T16:03:02.547" v="96" actId="14100"/>
        <pc:sldMkLst>
          <pc:docMk/>
          <pc:sldMk cId="0" sldId="274"/>
        </pc:sldMkLst>
        <pc:spChg chg="mod">
          <ac:chgData name="Kelley, Todd W" userId="d27d4cb4-89b9-4445-97de-d6d70d6b1c5d" providerId="ADAL" clId="{15751BD5-966E-4E98-AD88-9744799F7B39}" dt="2022-08-31T16:02:57.084" v="94" actId="1076"/>
          <ac:spMkLst>
            <pc:docMk/>
            <pc:sldMk cId="0" sldId="274"/>
            <ac:spMk id="974" creationId="{00000000-0000-0000-0000-000000000000}"/>
          </ac:spMkLst>
        </pc:spChg>
        <pc:picChg chg="mod">
          <ac:chgData name="Kelley, Todd W" userId="d27d4cb4-89b9-4445-97de-d6d70d6b1c5d" providerId="ADAL" clId="{15751BD5-966E-4E98-AD88-9744799F7B39}" dt="2022-08-31T16:03:02.547" v="96" actId="14100"/>
          <ac:picMkLst>
            <pc:docMk/>
            <pc:sldMk cId="0" sldId="274"/>
            <ac:picMk id="975" creationId="{00000000-0000-0000-0000-000000000000}"/>
          </ac:picMkLst>
        </pc:picChg>
      </pc:sldChg>
      <pc:sldChg chg="modSp add mod">
        <pc:chgData name="Kelley, Todd W" userId="d27d4cb4-89b9-4445-97de-d6d70d6b1c5d" providerId="ADAL" clId="{15751BD5-966E-4E98-AD88-9744799F7B39}" dt="2022-08-09T19:05:11.060" v="93" actId="20577"/>
        <pc:sldMkLst>
          <pc:docMk/>
          <pc:sldMk cId="0" sldId="296"/>
        </pc:sldMkLst>
        <pc:spChg chg="mod">
          <ac:chgData name="Kelley, Todd W" userId="d27d4cb4-89b9-4445-97de-d6d70d6b1c5d" providerId="ADAL" clId="{15751BD5-966E-4E98-AD88-9744799F7B39}" dt="2022-08-09T19:05:11.060" v="93" actId="20577"/>
          <ac:spMkLst>
            <pc:docMk/>
            <pc:sldMk cId="0" sldId="296"/>
            <ac:spMk id="102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24 – Arduino Uno</a:t>
            </a:r>
          </a:p>
          <a:p>
            <a:pPr marL="0" indent="0">
              <a:buNone/>
            </a:pPr>
            <a:r>
              <a:rPr lang="en-US" dirty="0"/>
              <a:t>24 – USB Cable</a:t>
            </a:r>
          </a:p>
          <a:p>
            <a:pPr marL="0" indent="0">
              <a:buNone/>
            </a:pPr>
            <a:r>
              <a:rPr lang="en-US" dirty="0"/>
              <a:t>24 – Red LED</a:t>
            </a:r>
          </a:p>
          <a:p>
            <a:pPr marL="0" indent="0">
              <a:buNone/>
            </a:pPr>
            <a:r>
              <a:rPr lang="en-US" dirty="0"/>
              <a:t>72 – Yellow LED</a:t>
            </a:r>
          </a:p>
          <a:p>
            <a:pPr marL="0" indent="0">
              <a:buNone/>
            </a:pPr>
            <a:r>
              <a:rPr lang="en-US" dirty="0"/>
              <a:t>96 – Green LED</a:t>
            </a:r>
          </a:p>
          <a:p>
            <a:pPr marL="0" indent="0">
              <a:buNone/>
            </a:pPr>
            <a:r>
              <a:rPr lang="en-US" dirty="0"/>
              <a:t>192 – 220 Ω resistor</a:t>
            </a:r>
          </a:p>
          <a:p>
            <a:pPr marL="0" indent="0">
              <a:buNone/>
            </a:pPr>
            <a:r>
              <a:rPr lang="en-US" dirty="0"/>
              <a:t>48 – 4.7 </a:t>
            </a:r>
            <a:r>
              <a:rPr lang="en-US" dirty="0" err="1"/>
              <a:t>kΩ</a:t>
            </a:r>
            <a:r>
              <a:rPr lang="en-US" dirty="0"/>
              <a:t> resistor</a:t>
            </a:r>
          </a:p>
          <a:p>
            <a:pPr marL="0" indent="0">
              <a:buNone/>
            </a:pPr>
            <a:r>
              <a:rPr lang="en-US" dirty="0"/>
              <a:t>24 – SN74HC595N shift register DIP IC</a:t>
            </a:r>
          </a:p>
          <a:p>
            <a:pPr marL="0" indent="0">
              <a:buNone/>
            </a:pPr>
            <a:r>
              <a:rPr lang="en-US"/>
              <a:t>24 – TC74A0-5.0V AT I2C Temperature sensor</a:t>
            </a:r>
          </a:p>
          <a:p>
            <a:pPr marL="0" indent="0">
              <a:buNone/>
            </a:pPr>
            <a:r>
              <a:rPr lang="en-US"/>
              <a:t>24 – Jumper Wire sets</a:t>
            </a:r>
          </a:p>
          <a:p>
            <a:pPr marL="0" indent="0">
              <a:buNone/>
            </a:pPr>
            <a:r>
              <a:rPr lang="en-US"/>
              <a:t>24 – Breadboards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c2156496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c2156496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c21564961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c21564961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ec21564961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ec21564961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ec21564961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ec21564961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ec21564961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ec21564961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ec21564961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ec21564961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ec21564961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ec21564961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ec21564961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ec21564961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ec21564961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ec21564961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ec21564961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ec21564961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c215649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c215649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ec21564961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ec21564961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ec21564961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ec21564961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ec21564961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ec21564961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ec21564961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ec21564961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c2156496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c2156496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ec2156496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ec2156496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ec21564961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ec21564961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ec2156496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ec21564961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c2156496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c2156496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ec2156496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ec2156496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ec21564961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ec21564961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5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aleway"/>
              <a:buChar char="■"/>
              <a:defRPr sz="13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aleway"/>
              <a:buChar char="○"/>
              <a:defRPr sz="1100"/>
            </a:lvl5pPr>
            <a:lvl6pPr marL="2743200" lvl="5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/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/>
            </a:lvl7pPr>
            <a:lvl8pPr marL="3657600" lvl="7" indent="-279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Raleway"/>
              <a:buChar char="○"/>
              <a:defRPr sz="800"/>
            </a:lvl8pPr>
            <a:lvl9pPr marL="4114800" lvl="8" indent="-2730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Raleway"/>
              <a:buChar char="■"/>
              <a:defRPr sz="700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LabMan/Arduino-8-I2C-Bus/blob/main/read_temp/read_temp.in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LabMan/Arduino-8-I2C-Bus/blob/main/temp_unit/temp_unit.ino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LabMan/Arduino-8-I2C-Bus/tree/main/display_tem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Workshop #6</a:t>
            </a:r>
            <a:endParaRPr dirty="0"/>
          </a:p>
        </p:txBody>
      </p:sp>
      <p:sp>
        <p:nvSpPr>
          <p:cNvPr id="861" name="Google Shape;861;p31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</a:t>
            </a:r>
            <a:r>
              <a:rPr lang="en" baseline="30000"/>
              <a:t>2</a:t>
            </a:r>
            <a:r>
              <a:rPr lang="en"/>
              <a:t>C bus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selectable I</a:t>
            </a:r>
            <a:r>
              <a:rPr lang="en" baseline="30000"/>
              <a:t>2</a:t>
            </a:r>
            <a:r>
              <a:rPr lang="en"/>
              <a:t>C</a:t>
            </a:r>
            <a:endParaRPr/>
          </a:p>
        </p:txBody>
      </p:sp>
      <p:sp>
        <p:nvSpPr>
          <p:cNvPr id="910" name="Google Shape;910;p39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Some chips (AD7414 and AD 7415) have address select (AS) pins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Allows you to configure the address of the device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Below we see AD7414 has an “AS” pin with  3 possible ID numbers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Depending on whether “AS” pin is left disconnected, is tied to VCC, or grounded</a:t>
            </a:r>
            <a:endParaRPr dirty="0"/>
          </a:p>
        </p:txBody>
      </p:sp>
      <p:pic>
        <p:nvPicPr>
          <p:cNvPr id="4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51E3B347-370C-44C7-995B-265B4169A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193" y="2358629"/>
            <a:ext cx="2352675" cy="1724025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2479B931-C2D7-4D63-8914-9A7A25C5C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869" y="2401344"/>
            <a:ext cx="2743200" cy="21267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Communicating with I</a:t>
            </a:r>
            <a:r>
              <a:rPr lang="en" baseline="30000"/>
              <a:t>2</a:t>
            </a:r>
            <a:r>
              <a:rPr lang="en"/>
              <a:t>C temp probe</a:t>
            </a:r>
            <a:endParaRPr/>
          </a:p>
        </p:txBody>
      </p:sp>
      <p:sp>
        <p:nvSpPr>
          <p:cNvPr id="917" name="Google Shape;917;p40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vary for different chips (with different requirements for different devices)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Thankfully Arduino I</a:t>
            </a:r>
            <a:r>
              <a:rPr lang="en" baseline="30000" dirty="0"/>
              <a:t>2</a:t>
            </a:r>
            <a:r>
              <a:rPr lang="en" dirty="0"/>
              <a:t>C library can be used to abstract away most of the difficult timing work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Basic steps though are:</a:t>
            </a:r>
            <a:endParaRPr dirty="0"/>
          </a:p>
          <a:p>
            <a:pPr marL="457200" lvl="0" indent="-328295" algn="l" rtl="0">
              <a:spcBef>
                <a:spcPts val="1600"/>
              </a:spcBef>
              <a:spcAft>
                <a:spcPts val="0"/>
              </a:spcAft>
              <a:buSzPct val="113333"/>
              <a:buAutoNum type="arabicPeriod"/>
            </a:pPr>
            <a:r>
              <a:rPr lang="en" dirty="0"/>
              <a:t>Master sends a start bit</a:t>
            </a:r>
            <a:endParaRPr dirty="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13333"/>
              <a:buAutoNum type="arabicPeriod"/>
            </a:pPr>
            <a:r>
              <a:rPr lang="en" dirty="0"/>
              <a:t>Master sends 7-bit slave address of device it wants to talk to</a:t>
            </a:r>
            <a:endParaRPr dirty="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13333"/>
              <a:buAutoNum type="arabicPeriod"/>
            </a:pPr>
            <a:r>
              <a:rPr lang="en" dirty="0"/>
              <a:t>Master sends read (1) or write (0) bit</a:t>
            </a:r>
            <a:endParaRPr dirty="0"/>
          </a:p>
          <a:p>
            <a:pPr lvl="1" indent="-310515">
              <a:spcBef>
                <a:spcPts val="0"/>
              </a:spcBef>
              <a:buSzPct val="100000"/>
              <a:buAutoNum type="alphaLcPeriod"/>
            </a:pPr>
            <a:r>
              <a:rPr lang="en" dirty="0"/>
              <a:t>Depending on the desired action </a:t>
            </a:r>
            <a:endParaRPr dirty="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13333"/>
              <a:buAutoNum type="arabicPeriod"/>
            </a:pPr>
            <a:r>
              <a:rPr lang="en" dirty="0"/>
              <a:t>Slave responds with an “acknowledge” or ACK bit (a logic low)</a:t>
            </a:r>
            <a:endParaRPr dirty="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13333"/>
              <a:buAutoNum type="arabicPeriod"/>
            </a:pPr>
            <a:r>
              <a:rPr lang="en" dirty="0"/>
              <a:t>Data </a:t>
            </a:r>
            <a:r>
              <a:rPr lang="en"/>
              <a:t>is handled</a:t>
            </a:r>
            <a:endParaRPr dirty="0"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dirty="0"/>
              <a:t>In write mode</a:t>
            </a:r>
            <a:endParaRPr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dirty="0"/>
              <a:t>Master sends 1 byte of info at a time</a:t>
            </a:r>
            <a:endParaRPr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dirty="0"/>
              <a:t>Slave responds ACK</a:t>
            </a:r>
            <a:endParaRPr dirty="0"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dirty="0"/>
              <a:t>In Read mode</a:t>
            </a:r>
            <a:endParaRPr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dirty="0"/>
              <a:t>Master receives 1 byte of info at a time</a:t>
            </a:r>
            <a:endParaRPr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dirty="0"/>
              <a:t>Responds to slave with ACK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it up</a:t>
            </a:r>
            <a:endParaRPr/>
          </a:p>
        </p:txBody>
      </p:sp>
      <p:pic>
        <p:nvPicPr>
          <p:cNvPr id="923" name="Google Shape;9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700" y="1017600"/>
            <a:ext cx="2994593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note</a:t>
            </a:r>
            <a:endParaRPr/>
          </a:p>
        </p:txBody>
      </p:sp>
      <p:sp>
        <p:nvSpPr>
          <p:cNvPr id="929" name="Google Shape;929;p4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can use the serial to print out temps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Its a digital signal 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no conversion needed to see the data as a degrees reading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SDA and SCL are wired to pins a4 and a5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They carry data and clock signal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Recall A4 and A5 are multiplexed pins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Between ADC and hardware I</a:t>
            </a:r>
            <a:r>
              <a:rPr lang="en" baseline="30000"/>
              <a:t>2</a:t>
            </a:r>
            <a:r>
              <a:rPr lang="en"/>
              <a:t>C 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When you initialize the wire library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Those pins connect to the ATMega’s I</a:t>
            </a:r>
            <a:r>
              <a:rPr lang="en" baseline="30000"/>
              <a:t>2</a:t>
            </a:r>
            <a:r>
              <a:rPr lang="en"/>
              <a:t>C controller</a:t>
            </a:r>
            <a:endParaRPr/>
          </a:p>
          <a:p>
            <a:pPr marL="2743200" lvl="5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/>
              <a:t>Enabling with the </a:t>
            </a:r>
            <a:r>
              <a:rPr lang="en" i="1"/>
              <a:t>Wire</a:t>
            </a:r>
            <a:r>
              <a:rPr lang="en"/>
              <a:t> object to I</a:t>
            </a:r>
            <a:r>
              <a:rPr lang="en" baseline="30000"/>
              <a:t>2</a:t>
            </a:r>
            <a:r>
              <a:rPr lang="en"/>
              <a:t>C device via those pins</a:t>
            </a:r>
            <a:endParaRPr/>
          </a:p>
          <a:p>
            <a:pPr marL="228600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you can't use these pins as analog inputs and use the wire directory</a:t>
            </a:r>
            <a:endParaRPr/>
          </a:p>
          <a:p>
            <a:pPr marL="2743200" lvl="5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/>
              <a:t>They are reserved for communication with I</a:t>
            </a:r>
            <a:r>
              <a:rPr lang="en" baseline="30000"/>
              <a:t>2</a:t>
            </a:r>
            <a:r>
              <a:rPr lang="en"/>
              <a:t>C devices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can code an 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 baseline="30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 device</a:t>
            </a:r>
            <a:endParaRPr/>
          </a:p>
        </p:txBody>
      </p:sp>
      <p:sp>
        <p:nvSpPr>
          <p:cNvPr id="935" name="Google Shape;935;p4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need to know the communication scheme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need to know how to read the datasheet to determine this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what you already know about how I</a:t>
            </a:r>
            <a:r>
              <a:rPr lang="en" baseline="30000"/>
              <a:t>2</a:t>
            </a:r>
            <a:r>
              <a:rPr lang="en"/>
              <a:t>C works</a:t>
            </a:r>
            <a:endParaRPr/>
          </a:p>
        </p:txBody>
      </p:sp>
      <p:pic>
        <p:nvPicPr>
          <p:cNvPr id="936" name="Google Shape;9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97" y="2086900"/>
            <a:ext cx="4294575" cy="27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125" y="2124075"/>
            <a:ext cx="29908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takeaway from those two tables</a:t>
            </a:r>
            <a:endParaRPr/>
          </a:p>
        </p:txBody>
      </p:sp>
      <p:sp>
        <p:nvSpPr>
          <p:cNvPr id="943" name="Google Shape;943;p4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533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can both read and write to this I</a:t>
            </a:r>
            <a:r>
              <a:rPr lang="en" baseline="30000"/>
              <a:t>2</a:t>
            </a:r>
            <a:r>
              <a:rPr lang="en"/>
              <a:t>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shown in the first table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TC74 has 2 registers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temp (in </a:t>
            </a:r>
            <a:r>
              <a:rPr lang="en" baseline="30000"/>
              <a:t>0</a:t>
            </a:r>
            <a:r>
              <a:rPr lang="en"/>
              <a:t>C)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configurable info about the chip (inc. standby state and data ready state)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In order to read the temp we can look at table 4-3 and 4-4</a:t>
            </a:r>
            <a:endParaRPr/>
          </a:p>
        </p:txBody>
      </p:sp>
      <p:pic>
        <p:nvPicPr>
          <p:cNvPr id="944" name="Google Shape;9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638" y="3091300"/>
            <a:ext cx="32861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975" y="1187400"/>
            <a:ext cx="2899638" cy="36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setup of our code</a:t>
            </a:r>
            <a:endParaRPr/>
          </a:p>
        </p:txBody>
      </p:sp>
      <p:sp>
        <p:nvSpPr>
          <p:cNvPr id="951" name="Google Shape;951;p45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read byte section earlier outlines the process we should follow to read the temperature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Send to the device’s address in write mode and write “0” to indicate you want to read from the register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Send to the device’s address in read mode and request 8 bits (1 bite) of information from the device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Wait to receive all 8 bits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in doubt about how to properly code a device - google is your friend (search for code examples that show what you need)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sp>
        <p:nvSpPr>
          <p:cNvPr id="957" name="Google Shape;957;p46"/>
          <p:cNvSpPr txBox="1">
            <a:spLocks noGrp="1"/>
          </p:cNvSpPr>
          <p:nvPr>
            <p:ph type="body" idx="1"/>
          </p:nvPr>
        </p:nvSpPr>
        <p:spPr>
          <a:xfrm>
            <a:off x="3604325" y="339436"/>
            <a:ext cx="4819800" cy="4603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Download read_temp.ino from </a:t>
            </a:r>
            <a:r>
              <a:rPr lang="en" dirty="0">
                <a:hlinkClick r:id="rId3"/>
              </a:rPr>
              <a:t>GitHub</a:t>
            </a:r>
            <a:r>
              <a:rPr lang="en" dirty="0"/>
              <a:t>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Wire.beginTransmission()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starts communication w/ a slave with the given ID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Wire.write()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sends </a:t>
            </a:r>
            <a:r>
              <a:rPr lang="en" i="1" dirty="0"/>
              <a:t>0</a:t>
            </a:r>
            <a:r>
              <a:rPr lang="en" dirty="0"/>
              <a:t> indicating you want to read from the temperature registry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Wire.endTransmission()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sends the stop bit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wire.requestFrom()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prepares the master to receive 1 byte of data from the slave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Wire.available() [within the while loop]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blocks the program from executing the rest of the code until data is available on the I</a:t>
            </a:r>
            <a:r>
              <a:rPr lang="en" baseline="30000" dirty="0"/>
              <a:t>2</a:t>
            </a:r>
            <a:r>
              <a:rPr lang="en" dirty="0"/>
              <a:t>C line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Wire.read()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8 bit value is read as an integer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The last section converts the temp into freedom units</a:t>
            </a:r>
            <a:endParaRPr dirty="0"/>
          </a:p>
        </p:txBody>
      </p:sp>
      <p:pic>
        <p:nvPicPr>
          <p:cNvPr id="958" name="Google Shape;958;p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017600"/>
            <a:ext cx="2692750" cy="406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should see</a:t>
            </a:r>
            <a:endParaRPr/>
          </a:p>
        </p:txBody>
      </p:sp>
      <p:pic>
        <p:nvPicPr>
          <p:cNvPr id="964" name="Google Shape;9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150" y="1139075"/>
            <a:ext cx="6024335" cy="38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52509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 monitoring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72" y="1372642"/>
            <a:ext cx="5601656" cy="6168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463" y="2168753"/>
            <a:ext cx="4125600" cy="4197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2323462" y="2925991"/>
            <a:ext cx="4728501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400" dirty="0"/>
              <a:t>Go To Repositories and find Arduino 6 I2C bus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9"/>
          <p:cNvSpPr txBox="1">
            <a:spLocks noGrp="1"/>
          </p:cNvSpPr>
          <p:nvPr>
            <p:ph type="title"/>
          </p:nvPr>
        </p:nvSpPr>
        <p:spPr>
          <a:xfrm>
            <a:off x="650727" y="130991"/>
            <a:ext cx="770400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Wire the arduino</a:t>
            </a:r>
            <a:endParaRPr dirty="0"/>
          </a:p>
        </p:txBody>
      </p:sp>
      <p:pic>
        <p:nvPicPr>
          <p:cNvPr id="975" name="Google Shape;9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382" y="713510"/>
            <a:ext cx="4350327" cy="442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Minor modification of previous program</a:t>
            </a:r>
            <a:endParaRPr/>
          </a:p>
        </p:txBody>
      </p:sp>
      <p:sp>
        <p:nvSpPr>
          <p:cNvPr id="981" name="Google Shape;981;p50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print statements should read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Serial.print(c);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Serial.print(“C,”);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Serial.print(f);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Serial.print(“F.”);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This allows you to easily parse the temps by the delimiting character (“,” and “.” respectively)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Next we need to add a shift register code (from last session)and mao the LEDs to the appropriate levels (the code given chose 24</a:t>
            </a:r>
            <a:r>
              <a:rPr lang="en" baseline="30000"/>
              <a:t>0</a:t>
            </a:r>
            <a:r>
              <a:rPr lang="en"/>
              <a:t>C to 31</a:t>
            </a:r>
            <a:r>
              <a:rPr lang="en" baseline="30000"/>
              <a:t>0</a:t>
            </a:r>
            <a:r>
              <a:rPr lang="en"/>
              <a:t>C but you can choose any level that works best for the room)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5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pic>
        <p:nvPicPr>
          <p:cNvPr id="987" name="Google Shape;987;p5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100" y="1017600"/>
            <a:ext cx="3219875" cy="33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51"/>
          <p:cNvSpPr txBox="1"/>
          <p:nvPr/>
        </p:nvSpPr>
        <p:spPr>
          <a:xfrm>
            <a:off x="1291038" y="43191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Part 1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89" name="Google Shape;989;p51">
            <a:hlinkClick r:id="rId3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7100" y="1017600"/>
            <a:ext cx="3159784" cy="3301551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51"/>
          <p:cNvSpPr txBox="1"/>
          <p:nvPr/>
        </p:nvSpPr>
        <p:spPr>
          <a:xfrm>
            <a:off x="5176975" y="43191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Part 2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8FECB0-25AC-4F3C-856C-332E14FB4585}"/>
              </a:ext>
            </a:extLst>
          </p:cNvPr>
          <p:cNvSpPr txBox="1"/>
          <p:nvPr/>
        </p:nvSpPr>
        <p:spPr>
          <a:xfrm>
            <a:off x="2791037" y="4797050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Download </a:t>
            </a:r>
            <a:r>
              <a:rPr lang="en-US" dirty="0" err="1">
                <a:solidFill>
                  <a:schemeClr val="tx1"/>
                </a:solidFill>
              </a:rPr>
              <a:t>temp_unit.ino</a:t>
            </a:r>
            <a:r>
              <a:rPr lang="en-US" dirty="0">
                <a:solidFill>
                  <a:schemeClr val="tx1"/>
                </a:solidFill>
              </a:rPr>
              <a:t> from 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see</a:t>
            </a:r>
            <a:endParaRPr/>
          </a:p>
        </p:txBody>
      </p:sp>
      <p:sp>
        <p:nvSpPr>
          <p:cNvPr id="996" name="Google Shape;996;p5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LEDs light up and if you squeeze the temp sensor with your fingers making the temp go up, the LED’s should respond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5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Process sketch</a:t>
            </a:r>
            <a:endParaRPr/>
          </a:p>
        </p:txBody>
      </p:sp>
      <p:sp>
        <p:nvSpPr>
          <p:cNvPr id="1002" name="Google Shape;1002;p53"/>
          <p:cNvSpPr txBox="1">
            <a:spLocks noGrp="1"/>
          </p:cNvSpPr>
          <p:nvPr>
            <p:ph type="body" idx="1"/>
          </p:nvPr>
        </p:nvSpPr>
        <p:spPr>
          <a:xfrm>
            <a:off x="4484450" y="1187400"/>
            <a:ext cx="460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from </a:t>
            </a:r>
            <a:r>
              <a:rPr lang="en" dirty="0">
                <a:hlinkClick r:id="rId3"/>
              </a:rPr>
              <a:t>GitHub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Things to change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The com port needs to match the computer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Pick a font you enjoy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Pick a font size that you want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Arduino Serial Monitor must be closed</a:t>
            </a:r>
            <a:endParaRPr dirty="0"/>
          </a:p>
        </p:txBody>
      </p:sp>
      <p:pic>
        <p:nvPicPr>
          <p:cNvPr id="1003" name="Google Shape;1003;p5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225" y="1069450"/>
            <a:ext cx="3643221" cy="38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2327475" y="1829125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2327463" y="2561613"/>
            <a:ext cx="3759012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Arduino 7 will cover the SPI bus.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We’ll  wire two </a:t>
            </a:r>
            <a:r>
              <a:rPr lang="en-US"/>
              <a:t>Digital Potentiometers!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Standardizing Integrated Circuits</a:t>
            </a:r>
            <a:endParaRPr/>
          </a:p>
        </p:txBody>
      </p:sp>
      <p:sp>
        <p:nvSpPr>
          <p:cNvPr id="867" name="Google Shape;867;p3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We will look at the common I</a:t>
            </a:r>
            <a:r>
              <a:rPr lang="en" baseline="30000" dirty="0"/>
              <a:t>2</a:t>
            </a:r>
            <a:r>
              <a:rPr lang="en" dirty="0"/>
              <a:t>C protocol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Pronounced “eye squared see” or “eye two see”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Invented in the 1980’s by Philips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Allowed relatively low speed communications for various IC’s\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Standardized in the 90’s 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Other companies adopted and released compatible chips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Generally known as “two wire”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Because two wires lines are used for communications\</a:t>
            </a:r>
            <a:endParaRPr dirty="0"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A data and a clock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I</a:t>
            </a:r>
            <a:r>
              <a:rPr lang="en" baseline="30000" dirty="0"/>
              <a:t>2</a:t>
            </a:r>
            <a:r>
              <a:rPr lang="en" dirty="0"/>
              <a:t>C  is a trademarked name</a:t>
            </a:r>
            <a:endParaRPr dirty="0"/>
          </a:p>
          <a:p>
            <a:pPr lvl="3">
              <a:spcBef>
                <a:spcPts val="0"/>
              </a:spcBef>
            </a:pPr>
            <a:r>
              <a:rPr lang="en" dirty="0"/>
              <a:t>Think Kleenex  vs Tissues 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If an electronic item says “two wire compatible” it will be fairly certain to be I</a:t>
            </a:r>
            <a:r>
              <a:rPr lang="en" baseline="30000" dirty="0"/>
              <a:t>2</a:t>
            </a:r>
            <a:r>
              <a:rPr lang="en" dirty="0"/>
              <a:t>C compatible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 baseline="30000"/>
              <a:t>2</a:t>
            </a:r>
            <a:r>
              <a:rPr lang="en"/>
              <a:t>C Hardware Design</a:t>
            </a:r>
            <a:endParaRPr/>
          </a:p>
        </p:txBody>
      </p:sp>
      <p:sp>
        <p:nvSpPr>
          <p:cNvPr id="873" name="Google Shape;873;p3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</a:t>
            </a:r>
            <a:r>
              <a:rPr lang="en" baseline="30000"/>
              <a:t>2</a:t>
            </a:r>
            <a:r>
              <a:rPr lang="en"/>
              <a:t>C is unique in that it can handle multiple devices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share the same communication lines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A clock signal (SCL)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Bidirectional data line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Used to send data back and forth between the master and slave (SDA)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Notice  that the I</a:t>
            </a:r>
            <a:r>
              <a:rPr lang="en" baseline="30000"/>
              <a:t>2</a:t>
            </a:r>
            <a:r>
              <a:rPr lang="en"/>
              <a:t>C bus requires pull-up resistors on both data lines</a:t>
            </a:r>
            <a:endParaRPr/>
          </a:p>
        </p:txBody>
      </p:sp>
      <p:pic>
        <p:nvPicPr>
          <p:cNvPr id="874" name="Google Shape;8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25" y="2571750"/>
            <a:ext cx="51911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pull up resistors</a:t>
            </a:r>
            <a:endParaRPr/>
          </a:p>
        </p:txBody>
      </p:sp>
      <p:sp>
        <p:nvSpPr>
          <p:cNvPr id="880" name="Google Shape;880;p3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value of the needed pull up resistors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Depends on the slave devices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Number attached and individual needs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Specified on Data sheet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4.7 ㏀ is fairly standard (and what we will be using)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Scheme and ID numbers</a:t>
            </a:r>
            <a:endParaRPr/>
          </a:p>
        </p:txBody>
      </p:sp>
      <p:sp>
        <p:nvSpPr>
          <p:cNvPr id="886" name="Google Shape;886;p35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700" dirty="0"/>
              <a:t>I</a:t>
            </a:r>
            <a:r>
              <a:rPr lang="en" sz="1700" baseline="30000" dirty="0"/>
              <a:t>2</a:t>
            </a:r>
            <a:r>
              <a:rPr lang="en" sz="1700" dirty="0"/>
              <a:t>C can have multiple devices to share communication lines with a single “master” device</a:t>
            </a:r>
            <a:endParaRPr sz="17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The Arduino will act as the master device</a:t>
            </a:r>
            <a:endParaRPr sz="1600" dirty="0"/>
          </a:p>
          <a:p>
            <a:pPr marL="137160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 dirty="0"/>
              <a:t>Responsible for initiating all communications</a:t>
            </a:r>
            <a:endParaRPr sz="1500" dirty="0"/>
          </a:p>
          <a:p>
            <a: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Slave devices can not initiate communication only respond to requests from the master</a:t>
            </a:r>
            <a:endParaRPr sz="1400" dirty="0"/>
          </a:p>
          <a:p>
            <a:pPr marL="2286000" lvl="4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If not -- the communication line would be overwhelmed and data would drop</a:t>
            </a:r>
            <a:endParaRPr sz="1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and communication</a:t>
            </a:r>
            <a:endParaRPr/>
          </a:p>
        </p:txBody>
      </p:sp>
      <p:sp>
        <p:nvSpPr>
          <p:cNvPr id="892" name="Google Shape;892;p36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Each slave device has a unique 7-bit address (ID)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Some I</a:t>
            </a:r>
            <a:r>
              <a:rPr lang="en" baseline="30000" dirty="0"/>
              <a:t>2</a:t>
            </a:r>
            <a:r>
              <a:rPr lang="en" dirty="0"/>
              <a:t>C devices have selectable addresses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Some I</a:t>
            </a:r>
            <a:r>
              <a:rPr lang="en" baseline="30000" dirty="0"/>
              <a:t>2</a:t>
            </a:r>
            <a:r>
              <a:rPr lang="en" dirty="0"/>
              <a:t>C devices have a fixed address (from the factory)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Temperature sensors are commonly preprogrammed with various IDs (to facilitate more than 1 sensor on a single bus)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When communication is initiate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 ID is transmitted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The slave device reacts to data on the bus only when it’s directed at their ID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>
            <a:spLocks noGrp="1"/>
          </p:cNvSpPr>
          <p:nvPr>
            <p:ph type="title"/>
          </p:nvPr>
        </p:nvSpPr>
        <p:spPr>
          <a:xfrm>
            <a:off x="631050" y="593075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TC74 temperature sensor</a:t>
            </a:r>
            <a:endParaRPr/>
          </a:p>
        </p:txBody>
      </p:sp>
      <p:pic>
        <p:nvPicPr>
          <p:cNvPr id="2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7245DFC-0AC0-4A6D-A7D5-1816B97D7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94" y="1169763"/>
            <a:ext cx="7071121" cy="37743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notice from the Data sheet</a:t>
            </a:r>
            <a:endParaRPr/>
          </a:p>
        </p:txBody>
      </p:sp>
      <p:sp>
        <p:nvSpPr>
          <p:cNvPr id="904" name="Google Shape;904;p38"/>
          <p:cNvSpPr txBox="1">
            <a:spLocks noGrp="1"/>
          </p:cNvSpPr>
          <p:nvPr>
            <p:ph type="body" idx="1"/>
          </p:nvPr>
        </p:nvSpPr>
        <p:spPr>
          <a:xfrm>
            <a:off x="719999" y="1187400"/>
            <a:ext cx="795987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Notice from this manufacture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can purchase eight different ID numbers </a:t>
            </a:r>
            <a:endParaRPr dirty="0"/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You could put 8 of them on 1 I</a:t>
            </a:r>
            <a:r>
              <a:rPr lang="en" baseline="30000" dirty="0"/>
              <a:t>2</a:t>
            </a:r>
            <a:r>
              <a:rPr lang="en" dirty="0"/>
              <a:t>C chip and read them independently</a:t>
            </a:r>
            <a:endParaRPr dirty="0"/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As you are writing the program to interface w/ your temp sensor later… </a:t>
            </a:r>
            <a:r>
              <a:rPr lang="en" b="1" u="sng" dirty="0"/>
              <a:t>be aware of its ID</a:t>
            </a:r>
            <a:endParaRPr b="1" u="sng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7D4667-D552-4A99-8622-A988A092252E}">
  <ds:schemaRefs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4187ec63-6cff-4486-abd9-1357d75c1c00"/>
  </ds:schemaRefs>
</ds:datastoreItem>
</file>

<file path=customXml/itemProps2.xml><?xml version="1.0" encoding="utf-8"?>
<ds:datastoreItem xmlns:ds="http://schemas.openxmlformats.org/officeDocument/2006/customXml" ds:itemID="{9EDB9E25-B79E-4D15-9859-248B1A73FE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7ec63-6cff-4486-abd9-1357d75c1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E9934B-7869-42F5-B08E-348F1AEBA3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1252</Words>
  <Application>Microsoft Office PowerPoint</Application>
  <PresentationFormat>On-screen Show (16:9)</PresentationFormat>
  <Paragraphs>160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Merriweather</vt:lpstr>
      <vt:lpstr>Josefin Slab Thin</vt:lpstr>
      <vt:lpstr>Source Sans Pro</vt:lpstr>
      <vt:lpstr>Lato</vt:lpstr>
      <vt:lpstr>Montserrat</vt:lpstr>
      <vt:lpstr>Raleway</vt:lpstr>
      <vt:lpstr>Bebas Neue</vt:lpstr>
      <vt:lpstr>Electronic Circuit Style CV by Slidesgo</vt:lpstr>
      <vt:lpstr>Arduino Workshop #6</vt:lpstr>
      <vt:lpstr>PowerPoint and Code</vt:lpstr>
      <vt:lpstr>Standardizing Integrated Circuits</vt:lpstr>
      <vt:lpstr>I2C Hardware Design</vt:lpstr>
      <vt:lpstr>Hardware and pull up resistors</vt:lpstr>
      <vt:lpstr>Communication Scheme and ID numbers</vt:lpstr>
      <vt:lpstr>Naming and communication</vt:lpstr>
      <vt:lpstr>TC74 temperature sensor</vt:lpstr>
      <vt:lpstr>Things to notice from the Data sheet</vt:lpstr>
      <vt:lpstr>Address selectable I2C</vt:lpstr>
      <vt:lpstr>Communicating with I2C temp probe</vt:lpstr>
      <vt:lpstr>Wire it up</vt:lpstr>
      <vt:lpstr>Things to note</vt:lpstr>
      <vt:lpstr>Before you can code an I2C device</vt:lpstr>
      <vt:lpstr>The takeaway from those two tables</vt:lpstr>
      <vt:lpstr>The setup of our code</vt:lpstr>
      <vt:lpstr>The Code</vt:lpstr>
      <vt:lpstr>What you should see</vt:lpstr>
      <vt:lpstr>Temp monitoring system</vt:lpstr>
      <vt:lpstr>Wire the arduino</vt:lpstr>
      <vt:lpstr>Minor modification of previous program</vt:lpstr>
      <vt:lpstr>The Code</vt:lpstr>
      <vt:lpstr>You should see</vt:lpstr>
      <vt:lpstr>Writing a Process sketch</vt:lpstr>
      <vt:lpstr>Stay tuned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 #8</dc:title>
  <dc:creator>Kelley, Todd W</dc:creator>
  <cp:lastModifiedBy>Kelley, Todd W</cp:lastModifiedBy>
  <cp:revision>49</cp:revision>
  <dcterms:modified xsi:type="dcterms:W3CDTF">2022-08-31T16:11:29Z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