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1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67" r:id="rId18"/>
    <p:sldId id="269" r:id="rId19"/>
    <p:sldId id="270" r:id="rId20"/>
    <p:sldId id="297" r:id="rId21"/>
    <p:sldId id="298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96" r:id="rId3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2"/>
    </p:embeddedFon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Josefin Slab Thin" pitchFamily="2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</p:embeddedFont>
    <p:embeddedFont>
      <p:font typeface="Montserrat" panose="02000505000000020004" pitchFamily="2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  <p:embeddedFont>
      <p:font typeface="Source Sans Pro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51BD5-966E-4E98-AD88-9744799F7B39}" v="1" dt="2022-08-09T18:58:50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99" autoAdjust="0"/>
  </p:normalViewPr>
  <p:slideViewPr>
    <p:cSldViewPr snapToGrid="0">
      <p:cViewPr varScale="1">
        <p:scale>
          <a:sx n="117" d="100"/>
          <a:sy n="117" d="100"/>
        </p:scale>
        <p:origin x="135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8.fntdata"/><Relationship Id="rId21" Type="http://schemas.openxmlformats.org/officeDocument/2006/relationships/slide" Target="slides/slide17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font" Target="fonts/font16.fntdata"/><Relationship Id="rId50" Type="http://schemas.openxmlformats.org/officeDocument/2006/relationships/font" Target="fonts/font19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font" Target="fonts/font14.fntdata"/><Relationship Id="rId53" Type="http://schemas.openxmlformats.org/officeDocument/2006/relationships/font" Target="fonts/font22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48" Type="http://schemas.openxmlformats.org/officeDocument/2006/relationships/font" Target="fonts/font17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20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font" Target="fonts/font15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10.fntdata"/><Relationship Id="rId54" Type="http://schemas.openxmlformats.org/officeDocument/2006/relationships/font" Target="fonts/font2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5.fntdata"/><Relationship Id="rId49" Type="http://schemas.openxmlformats.org/officeDocument/2006/relationships/font" Target="fonts/font18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3.fntdata"/><Relationship Id="rId52" Type="http://schemas.openxmlformats.org/officeDocument/2006/relationships/font" Target="fonts/font21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15751BD5-966E-4E98-AD88-9744799F7B39}"/>
    <pc:docChg chg="custSel addSld modSld">
      <pc:chgData name="Kelley, Todd W" userId="d27d4cb4-89b9-4445-97de-d6d70d6b1c5d" providerId="ADAL" clId="{15751BD5-966E-4E98-AD88-9744799F7B39}" dt="2022-08-31T16:11:20.279" v="132" actId="20577"/>
      <pc:docMkLst>
        <pc:docMk/>
      </pc:docMkLst>
      <pc:sldChg chg="modSp mod">
        <pc:chgData name="Kelley, Todd W" userId="d27d4cb4-89b9-4445-97de-d6d70d6b1c5d" providerId="ADAL" clId="{15751BD5-966E-4E98-AD88-9744799F7B39}" dt="2022-08-31T16:07:48.698" v="102" actId="14100"/>
        <pc:sldMkLst>
          <pc:docMk/>
          <pc:sldMk cId="0" sldId="263"/>
        </pc:sldMkLst>
        <pc:spChg chg="mod">
          <ac:chgData name="Kelley, Todd W" userId="d27d4cb4-89b9-4445-97de-d6d70d6b1c5d" providerId="ADAL" clId="{15751BD5-966E-4E98-AD88-9744799F7B39}" dt="2022-08-31T16:07:48.698" v="102" actId="14100"/>
          <ac:spMkLst>
            <pc:docMk/>
            <pc:sldMk cId="0" sldId="263"/>
            <ac:spMk id="904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10:29.352" v="130" actId="20577"/>
        <pc:sldMkLst>
          <pc:docMk/>
          <pc:sldMk cId="0" sldId="264"/>
        </pc:sldMkLst>
        <pc:spChg chg="mod">
          <ac:chgData name="Kelley, Todd W" userId="d27d4cb4-89b9-4445-97de-d6d70d6b1c5d" providerId="ADAL" clId="{15751BD5-966E-4E98-AD88-9744799F7B39}" dt="2022-08-31T16:10:29.352" v="130" actId="20577"/>
          <ac:spMkLst>
            <pc:docMk/>
            <pc:sldMk cId="0" sldId="264"/>
            <ac:spMk id="910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11:20.279" v="132" actId="20577"/>
        <pc:sldMkLst>
          <pc:docMk/>
          <pc:sldMk cId="0" sldId="265"/>
        </pc:sldMkLst>
        <pc:spChg chg="mod">
          <ac:chgData name="Kelley, Todd W" userId="d27d4cb4-89b9-4445-97de-d6d70d6b1c5d" providerId="ADAL" clId="{15751BD5-966E-4E98-AD88-9744799F7B39}" dt="2022-08-31T16:11:20.279" v="132" actId="20577"/>
          <ac:spMkLst>
            <pc:docMk/>
            <pc:sldMk cId="0" sldId="265"/>
            <ac:spMk id="917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04:47.557" v="99" actId="20577"/>
        <pc:sldMkLst>
          <pc:docMk/>
          <pc:sldMk cId="0" sldId="271"/>
        </pc:sldMkLst>
        <pc:spChg chg="mod">
          <ac:chgData name="Kelley, Todd W" userId="d27d4cb4-89b9-4445-97de-d6d70d6b1c5d" providerId="ADAL" clId="{15751BD5-966E-4E98-AD88-9744799F7B39}" dt="2022-08-31T16:04:47.557" v="99" actId="20577"/>
          <ac:spMkLst>
            <pc:docMk/>
            <pc:sldMk cId="0" sldId="271"/>
            <ac:spMk id="957" creationId="{00000000-0000-0000-0000-000000000000}"/>
          </ac:spMkLst>
        </pc:spChg>
      </pc:sldChg>
      <pc:sldChg chg="modSp mod">
        <pc:chgData name="Kelley, Todd W" userId="d27d4cb4-89b9-4445-97de-d6d70d6b1c5d" providerId="ADAL" clId="{15751BD5-966E-4E98-AD88-9744799F7B39}" dt="2022-08-31T16:03:02.547" v="96" actId="14100"/>
        <pc:sldMkLst>
          <pc:docMk/>
          <pc:sldMk cId="0" sldId="274"/>
        </pc:sldMkLst>
        <pc:spChg chg="mod">
          <ac:chgData name="Kelley, Todd W" userId="d27d4cb4-89b9-4445-97de-d6d70d6b1c5d" providerId="ADAL" clId="{15751BD5-966E-4E98-AD88-9744799F7B39}" dt="2022-08-31T16:02:57.084" v="94" actId="1076"/>
          <ac:spMkLst>
            <pc:docMk/>
            <pc:sldMk cId="0" sldId="274"/>
            <ac:spMk id="974" creationId="{00000000-0000-0000-0000-000000000000}"/>
          </ac:spMkLst>
        </pc:spChg>
        <pc:picChg chg="mod">
          <ac:chgData name="Kelley, Todd W" userId="d27d4cb4-89b9-4445-97de-d6d70d6b1c5d" providerId="ADAL" clId="{15751BD5-966E-4E98-AD88-9744799F7B39}" dt="2022-08-31T16:03:02.547" v="96" actId="14100"/>
          <ac:picMkLst>
            <pc:docMk/>
            <pc:sldMk cId="0" sldId="274"/>
            <ac:picMk id="975" creationId="{00000000-0000-0000-0000-000000000000}"/>
          </ac:picMkLst>
        </pc:picChg>
      </pc:sldChg>
      <pc:sldChg chg="modSp add mod">
        <pc:chgData name="Kelley, Todd W" userId="d27d4cb4-89b9-4445-97de-d6d70d6b1c5d" providerId="ADAL" clId="{15751BD5-966E-4E98-AD88-9744799F7B39}" dt="2022-08-09T19:05:11.060" v="93" actId="20577"/>
        <pc:sldMkLst>
          <pc:docMk/>
          <pc:sldMk cId="0" sldId="296"/>
        </pc:sldMkLst>
        <pc:spChg chg="mod">
          <ac:chgData name="Kelley, Todd W" userId="d27d4cb4-89b9-4445-97de-d6d70d6b1c5d" providerId="ADAL" clId="{15751BD5-966E-4E98-AD88-9744799F7B39}" dt="2022-08-09T19:05:11.060" v="93" actId="20577"/>
          <ac:spMkLst>
            <pc:docMk/>
            <pc:sldMk cId="0" sldId="296"/>
            <ac:spMk id="102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24 – Arduino Uno</a:t>
            </a:r>
          </a:p>
          <a:p>
            <a:pPr marL="0" indent="0">
              <a:buNone/>
            </a:pPr>
            <a:r>
              <a:rPr lang="en-US" dirty="0"/>
              <a:t>24 – USB Cable</a:t>
            </a:r>
          </a:p>
          <a:p>
            <a:pPr marL="0" indent="0">
              <a:buNone/>
            </a:pPr>
            <a:r>
              <a:rPr lang="en-US" dirty="0"/>
              <a:t>24 – Red LED</a:t>
            </a:r>
          </a:p>
          <a:p>
            <a:pPr marL="0" indent="0">
              <a:buNone/>
            </a:pPr>
            <a:r>
              <a:rPr lang="en-US" dirty="0"/>
              <a:t>72 – Yellow LED</a:t>
            </a:r>
          </a:p>
          <a:p>
            <a:pPr marL="0" indent="0">
              <a:buNone/>
            </a:pPr>
            <a:r>
              <a:rPr lang="en-US" dirty="0"/>
              <a:t>96 – Green LED</a:t>
            </a:r>
          </a:p>
          <a:p>
            <a:pPr marL="0" indent="0">
              <a:buNone/>
            </a:pPr>
            <a:r>
              <a:rPr lang="en-US" dirty="0"/>
              <a:t>192 – 220 Ω resistor</a:t>
            </a:r>
          </a:p>
          <a:p>
            <a:pPr marL="0" indent="0">
              <a:buNone/>
            </a:pPr>
            <a:r>
              <a:rPr lang="en-US" dirty="0"/>
              <a:t>48 – 4.7 </a:t>
            </a:r>
            <a:r>
              <a:rPr lang="en-US" dirty="0" err="1"/>
              <a:t>kΩ</a:t>
            </a:r>
            <a:r>
              <a:rPr lang="en-US" dirty="0"/>
              <a:t> resistor</a:t>
            </a:r>
          </a:p>
          <a:p>
            <a:pPr marL="0" indent="0">
              <a:buNone/>
            </a:pPr>
            <a:r>
              <a:rPr lang="en-US" dirty="0"/>
              <a:t>24 – SN74HC595N shift register DIP IC</a:t>
            </a:r>
          </a:p>
          <a:p>
            <a:pPr marL="0" indent="0">
              <a:buNone/>
            </a:pPr>
            <a:r>
              <a:rPr lang="en-US"/>
              <a:t>24 – TC74A0-5.0V AT I2C Temperature sensor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ec21564961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ec21564961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c21564961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c21564961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Steps vary for different chips (with different requirements for different devices)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Thankfully Arduino I</a:t>
            </a:r>
            <a:r>
              <a:rPr lang="en-US" baseline="30000" dirty="0"/>
              <a:t>2</a:t>
            </a:r>
            <a:r>
              <a:rPr lang="en-US" dirty="0"/>
              <a:t>C library can be used to abstract away most of the difficult timing work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Basic steps though are:</a:t>
            </a:r>
          </a:p>
          <a:p>
            <a:pPr marL="457200" lvl="0" indent="-328295" algn="l" rtl="0">
              <a:spcBef>
                <a:spcPts val="1600"/>
              </a:spcBef>
              <a:spcAft>
                <a:spcPts val="0"/>
              </a:spcAft>
              <a:buSzPct val="113333"/>
              <a:buAutoNum type="arabicPeriod"/>
            </a:pPr>
            <a:r>
              <a:rPr lang="en-US" dirty="0"/>
              <a:t>Master sends a start bit</a:t>
            </a:r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-US" dirty="0"/>
              <a:t>Master sends 7-bit slave address of device it wants to talk to</a:t>
            </a:r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-US" dirty="0"/>
              <a:t>Master sends read (1) or write (0) bit</a:t>
            </a:r>
          </a:p>
          <a:p>
            <a:pPr lvl="1" indent="-310515">
              <a:spcBef>
                <a:spcPts val="0"/>
              </a:spcBef>
              <a:buSzPct val="100000"/>
              <a:buAutoNum type="alphaLcPeriod"/>
            </a:pPr>
            <a:r>
              <a:rPr lang="en-US" dirty="0"/>
              <a:t>Depending on the desired action </a:t>
            </a:r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-US" dirty="0"/>
              <a:t>Slave responds with an “acknowledge” or ACK bit (a logic low)</a:t>
            </a:r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AutoNum type="arabicPeriod"/>
            </a:pPr>
            <a:r>
              <a:rPr lang="en-US" dirty="0"/>
              <a:t>Data is handled</a:t>
            </a:r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dirty="0"/>
              <a:t>In write mode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dirty="0"/>
              <a:t>Master sends 1 byte of info at a time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dirty="0"/>
              <a:t>Slave responds ACK</a:t>
            </a:r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-US" dirty="0"/>
              <a:t>In Read mode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dirty="0"/>
              <a:t>Master receives 1 byte of info at a time</a:t>
            </a: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-US" dirty="0"/>
              <a:t>Responds to slave with ACK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ec21564961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ec21564961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21564961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21564961_2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ec21564961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0" name="Google Shape;940;gec21564961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2’s compliment  - We need to base the code as an 8 bit 2’s compliment integer to read the sensor correctly.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c2156496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c2156496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c2156496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c2156496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8455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ec21564961_2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ec21564961_2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4394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ec21564961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ec21564961_2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 the circuit chiller to test the negative numbers.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gec21564961_2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7" name="Google Shape;967;gec21564961_2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215649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215649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c21564961_2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c21564961_2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c21564961_2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c21564961_2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ec21564961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ec21564961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Click to open file</a:t>
            </a: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c21564961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c21564961_2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ec21564961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ec21564961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2156496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2156496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c21564961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c21564961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c2156496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c2156496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21564961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21564961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21564961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21564961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21564961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21564961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21564961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21564961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blob/main/temp_unit/temp_unit.in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hyperlink" Target="https://github.com/EELabMan/Arduino-6-I2C-bus/blob/main/temp_unit/temp_unit.ino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8-I2C-Bus/tree/main/display_tem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#6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</a:t>
            </a:r>
            <a:r>
              <a:rPr lang="en" baseline="30000"/>
              <a:t>2</a:t>
            </a:r>
            <a:r>
              <a:rPr lang="en"/>
              <a:t>C bus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Address selectable I</a:t>
            </a:r>
            <a:r>
              <a:rPr lang="en" baseline="30000" dirty="0"/>
              <a:t>2</a:t>
            </a:r>
            <a:r>
              <a:rPr lang="en" dirty="0"/>
              <a:t>C devices</a:t>
            </a:r>
            <a:endParaRPr dirty="0"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Some chips (AD7414 and AD 7415) have address select (AS) pins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you to configure the address of the device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Below we see AD7414 has an “AS” pin with  3 possible ID numbers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Depending on whether “AS” pin is left disconnected, is tied to VCC, or grounded</a:t>
            </a:r>
            <a:endParaRPr dirty="0"/>
          </a:p>
        </p:txBody>
      </p:sp>
      <p:pic>
        <p:nvPicPr>
          <p:cNvPr id="4" name="Picture 4" descr="Diagram, text&#10;&#10;Description automatically generated">
            <a:extLst>
              <a:ext uri="{FF2B5EF4-FFF2-40B4-BE49-F238E27FC236}">
                <a16:creationId xmlns:a16="http://schemas.microsoft.com/office/drawing/2014/main" id="{51E3B347-370C-44C7-995B-265B4169A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93" y="2358629"/>
            <a:ext cx="2352675" cy="1724025"/>
          </a:xfrm>
          <a:prstGeom prst="rect">
            <a:avLst/>
          </a:prstGeom>
        </p:spPr>
      </p:pic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2479B931-C2D7-4D63-8914-9A7A25C5C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4318" y="2358629"/>
            <a:ext cx="2743200" cy="2126751"/>
          </a:xfrm>
          <a:prstGeom prst="rect">
            <a:avLst/>
          </a:prstGeom>
        </p:spPr>
      </p:pic>
      <p:pic>
        <p:nvPicPr>
          <p:cNvPr id="1028" name="Picture 4" descr="Analog Devices AD7414ARMZ-0 Enlarged Image">
            <a:extLst>
              <a:ext uri="{FF2B5EF4-FFF2-40B4-BE49-F238E27FC236}">
                <a16:creationId xmlns:a16="http://schemas.microsoft.com/office/drawing/2014/main" id="{D5BF4B52-4447-CF21-1C51-9AD5C5B1C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432" y="2367288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47CDDF-141E-A5E8-8B4A-186FCED55CE7}"/>
              </a:ext>
            </a:extLst>
          </p:cNvPr>
          <p:cNvSpPr txBox="1"/>
          <p:nvPr/>
        </p:nvSpPr>
        <p:spPr>
          <a:xfrm>
            <a:off x="1691450" y="4511990"/>
            <a:ext cx="50257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Board Mount Temperature Sensors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SMBus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12C 10-bit digital temp sensor I.C.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Communicating with I</a:t>
            </a:r>
            <a:r>
              <a:rPr lang="en" baseline="30000"/>
              <a:t>2</a:t>
            </a:r>
            <a:r>
              <a:rPr lang="en"/>
              <a:t>C temp probe</a:t>
            </a:r>
            <a:endParaRPr/>
          </a:p>
        </p:txBody>
      </p:sp>
      <p:sp>
        <p:nvSpPr>
          <p:cNvPr id="917" name="Google Shape;917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can code an 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</a:t>
            </a:r>
            <a:r>
              <a:rPr lang="en" baseline="30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r>
            <a:r>
              <a:rPr lang="en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 device</a:t>
            </a:r>
            <a:endParaRPr/>
          </a:p>
        </p:txBody>
      </p:sp>
      <p:sp>
        <p:nvSpPr>
          <p:cNvPr id="935" name="Google Shape;935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need to know the communication scheme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need to know how to read the datasheet to determine this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what you already know about how I</a:t>
            </a:r>
            <a:r>
              <a:rPr lang="en" baseline="30000"/>
              <a:t>2</a:t>
            </a:r>
            <a:r>
              <a:rPr lang="en"/>
              <a:t>C works</a:t>
            </a:r>
            <a:endParaRPr/>
          </a:p>
        </p:txBody>
      </p:sp>
      <p:pic>
        <p:nvPicPr>
          <p:cNvPr id="936" name="Google Shape;9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97" y="2086900"/>
            <a:ext cx="4294575" cy="276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9125" y="2124075"/>
            <a:ext cx="299085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4700" y="1017600"/>
            <a:ext cx="2994593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You can use the serial to print out temps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It’s a digital signal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no conversion needed to see the data as a degree Celsius reading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SDA and SCL are wired to pins a4 and a5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They carry data and clock signal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Recall A4 and A5 are multiplexed pins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Between ADC and hardware I</a:t>
            </a:r>
            <a:r>
              <a:rPr lang="en" baseline="30000" dirty="0"/>
              <a:t>2</a:t>
            </a:r>
            <a:r>
              <a:rPr lang="en" dirty="0"/>
              <a:t>C 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When you initialize the wire library. Those pins connect to the ATMega’s I</a:t>
            </a:r>
            <a:r>
              <a:rPr lang="en" baseline="30000" dirty="0"/>
              <a:t>2</a:t>
            </a:r>
            <a:r>
              <a:rPr lang="en" dirty="0"/>
              <a:t>C controller. Enabling with the </a:t>
            </a:r>
            <a:r>
              <a:rPr lang="en" i="1" dirty="0"/>
              <a:t>Wire</a:t>
            </a:r>
            <a:r>
              <a:rPr lang="en" dirty="0"/>
              <a:t> object to I</a:t>
            </a:r>
            <a:r>
              <a:rPr lang="en" baseline="30000" dirty="0"/>
              <a:t>2</a:t>
            </a:r>
            <a:r>
              <a:rPr lang="en" dirty="0"/>
              <a:t>C device via those pins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takeaway from those two tables</a:t>
            </a:r>
            <a:endParaRPr/>
          </a:p>
        </p:txBody>
      </p:sp>
      <p:sp>
        <p:nvSpPr>
          <p:cNvPr id="943" name="Google Shape;943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533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both read and write to this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shown in the first table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TC74 has 2 registers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temp (in </a:t>
            </a:r>
            <a:r>
              <a:rPr lang="en" baseline="30000"/>
              <a:t>0</a:t>
            </a:r>
            <a:r>
              <a:rPr lang="en"/>
              <a:t>C)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Contains configurable info about the chip (inc. standby state and data ready state)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In order to read the temp we can look at table 4-3 and 4-4</a:t>
            </a:r>
            <a:endParaRPr/>
          </a:p>
        </p:txBody>
      </p:sp>
      <p:pic>
        <p:nvPicPr>
          <p:cNvPr id="944" name="Google Shape;9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638" y="3091300"/>
            <a:ext cx="328612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3975" y="1187400"/>
            <a:ext cx="2899638" cy="365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 the read_temp.ino</a:t>
            </a:r>
            <a:endParaRPr dirty="0"/>
          </a:p>
        </p:txBody>
      </p:sp>
      <p:sp>
        <p:nvSpPr>
          <p:cNvPr id="951" name="Google Shape;951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Wire.h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temp_address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 //1001000 written as decimal number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b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//Start serial communication at 9600 baud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9600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//Create a Wire object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read_temp.ino Main Loop</a:t>
            </a:r>
            <a:endParaRPr dirty="0"/>
          </a:p>
        </p:txBody>
      </p:sp>
      <p:sp>
        <p:nvSpPr>
          <p:cNvPr id="951" name="Google Shape;951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{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//Send a request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//Start talking to the device at the specified address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beginTransmission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temp_address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//Send a bit asking for register zero, the data register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//Complete Transmission 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endTransmission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//Read the temperature from the device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//Request 1 Byte from the specified address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requestFrom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temp_address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//wait for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7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read_temp.ino Main Loop cont.</a:t>
            </a:r>
            <a:endParaRPr dirty="0"/>
          </a:p>
        </p:txBody>
      </p:sp>
      <p:sp>
        <p:nvSpPr>
          <p:cNvPr id="951" name="Google Shape;951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547886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available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 Get the temp and read it into a variable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c =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Wire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//Do some math to convert the Celsius to Fahrenheit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979D"/>
                </a:solidFill>
                <a:effectLst/>
                <a:latin typeface="Consolas" panose="020B0609020204030204" pitchFamily="49" charset="0"/>
              </a:rPr>
              <a:t>int8_t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f =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c*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9.0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32.0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  //Send the temperature in degrees C and F to the serial monitor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"C "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"F"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20650" indent="0">
              <a:buNone/>
            </a:pPr>
            <a:r>
              <a:rPr lang="en-US" b="0" dirty="0">
                <a:solidFill>
                  <a:srgbClr val="434F5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426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you should see in the Serial Monitor</a:t>
            </a:r>
            <a:endParaRPr dirty="0"/>
          </a:p>
        </p:txBody>
      </p:sp>
      <p:pic>
        <p:nvPicPr>
          <p:cNvPr id="964" name="Google Shape;9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3150" y="1139075"/>
            <a:ext cx="6024335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2" y="2925991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6 I2C bus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52509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 monitoring system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650727" y="130991"/>
            <a:ext cx="77040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Wire the arduino</a:t>
            </a:r>
            <a:endParaRPr dirty="0"/>
          </a:p>
        </p:txBody>
      </p:sp>
      <p:pic>
        <p:nvPicPr>
          <p:cNvPr id="975" name="Google Shape;9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382" y="713510"/>
            <a:ext cx="4350327" cy="442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Minor modification of previous program</a:t>
            </a:r>
            <a:endParaRPr/>
          </a:p>
        </p:txBody>
      </p:sp>
      <p:sp>
        <p:nvSpPr>
          <p:cNvPr id="981" name="Google Shape;981;p5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print statements should read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Serial.print(c);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Serial.print(“C,”);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Serial.print(f);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Serial.print(“F.”);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This allows you to easily parse the temps by the delimiting character (“,” and “.” respectively)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Next we need to add a shift register code (from last session)and mao the LEDs to the appropriate levels (the code given chose 24</a:t>
            </a:r>
            <a:r>
              <a:rPr lang="en" baseline="30000"/>
              <a:t>0</a:t>
            </a:r>
            <a:r>
              <a:rPr lang="en"/>
              <a:t>C to 31</a:t>
            </a:r>
            <a:r>
              <a:rPr lang="en" baseline="30000"/>
              <a:t>0</a:t>
            </a:r>
            <a:r>
              <a:rPr lang="en"/>
              <a:t>C but you can choose any level that works best for the room)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temp_unit.ino</a:t>
            </a:r>
            <a:r>
              <a:rPr lang="en-US" dirty="0">
                <a:solidFill>
                  <a:schemeClr val="tx1"/>
                </a:solidFill>
              </a:rPr>
              <a:t> from </a:t>
            </a:r>
            <a:r>
              <a:rPr lang="en-US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hlinkClick r:id="rId4"/>
            <a:extLst>
              <a:ext uri="{FF2B5EF4-FFF2-40B4-BE49-F238E27FC236}">
                <a16:creationId xmlns:a16="http://schemas.microsoft.com/office/drawing/2014/main" id="{C8C80BEC-8568-3332-28BA-C7782A2C5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967" y="1143000"/>
            <a:ext cx="5053704" cy="379931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see</a:t>
            </a:r>
            <a:endParaRPr/>
          </a:p>
        </p:txBody>
      </p:sp>
      <p:sp>
        <p:nvSpPr>
          <p:cNvPr id="996" name="Google Shape;996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LEDs light up and if you squeeze the temp sensor with your fingers making the temp go up, the LED’s should respond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Process sketch</a:t>
            </a:r>
            <a:endParaRPr/>
          </a:p>
        </p:txBody>
      </p:sp>
      <p:sp>
        <p:nvSpPr>
          <p:cNvPr id="1002" name="Google Shape;1002;p53"/>
          <p:cNvSpPr txBox="1">
            <a:spLocks noGrp="1"/>
          </p:cNvSpPr>
          <p:nvPr>
            <p:ph type="body" idx="1"/>
          </p:nvPr>
        </p:nvSpPr>
        <p:spPr>
          <a:xfrm>
            <a:off x="4484450" y="1187400"/>
            <a:ext cx="460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from </a:t>
            </a:r>
            <a:r>
              <a:rPr lang="en" dirty="0">
                <a:hlinkClick r:id="rId3"/>
              </a:rPr>
              <a:t>GitHub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Things to change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com port needs to match the computer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Pick a font you enjoy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Pick a font size that you want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Arduino Serial Monitor must be closed</a:t>
            </a:r>
            <a:endParaRPr dirty="0"/>
          </a:p>
        </p:txBody>
      </p:sp>
      <p:pic>
        <p:nvPicPr>
          <p:cNvPr id="1003" name="Google Shape;1003;p5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225" y="1069450"/>
            <a:ext cx="3643221" cy="382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7 will cover the SPI bus.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wire two </a:t>
            </a:r>
            <a:r>
              <a:rPr lang="en-US"/>
              <a:t>Digital Potentiometers!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Standardizing Integrated Circuits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look at the common I</a:t>
            </a:r>
            <a:r>
              <a:rPr lang="en" baseline="30000" dirty="0"/>
              <a:t>2</a:t>
            </a:r>
            <a:r>
              <a:rPr lang="en" dirty="0"/>
              <a:t>C protocol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Pronounced “eye squared see” or “eye two see”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Invented in the 1980’s by Philips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Allowed relatively low speed communications for various IC’s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Standardized in the 90’s 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companies adopted and released compatible chips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Generally known as “two wire”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Because two wires lines are used for communications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Data and a clock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I</a:t>
            </a:r>
            <a:r>
              <a:rPr lang="en" baseline="30000" dirty="0"/>
              <a:t>2</a:t>
            </a:r>
            <a:r>
              <a:rPr lang="en" dirty="0"/>
              <a:t>C  is a trademarked name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Think Kleenex  vs Tissues 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If an electronic item says “two wire compatible” it will be fairly certain to be I</a:t>
            </a:r>
            <a:r>
              <a:rPr lang="en" baseline="30000" dirty="0"/>
              <a:t>2</a:t>
            </a:r>
            <a:r>
              <a:rPr lang="en" dirty="0"/>
              <a:t>C compatible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Hardware Design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I</a:t>
            </a:r>
            <a:r>
              <a:rPr lang="en" baseline="30000"/>
              <a:t>2</a:t>
            </a:r>
            <a:r>
              <a:rPr lang="en"/>
              <a:t>C is unique in that it can handle multiple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share the same communication lines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A clock signal (SCL)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Bidirectional data line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to send data back and forth between the master and slave (SDA)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Notice  that the I</a:t>
            </a:r>
            <a:r>
              <a:rPr lang="en" baseline="30000"/>
              <a:t>2</a:t>
            </a:r>
            <a:r>
              <a:rPr lang="en"/>
              <a:t>C bus requires pull-up resistors on both data lines</a:t>
            </a:r>
            <a:endParaRPr/>
          </a:p>
        </p:txBody>
      </p:sp>
      <p:pic>
        <p:nvPicPr>
          <p:cNvPr id="874" name="Google Shape;87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6425" y="2571750"/>
            <a:ext cx="5191125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and pull up resistors</a:t>
            </a:r>
            <a:endParaRPr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value of the needed pull up resistors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Depends on the slave devices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Number attached and individual needs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Specified on Data sheet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4.7 ㏀ is fairly standard (and what we will be using)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Scheme and ID numbers</a:t>
            </a:r>
            <a:endParaRPr/>
          </a:p>
        </p:txBody>
      </p:sp>
      <p:sp>
        <p:nvSpPr>
          <p:cNvPr id="886" name="Google Shape;886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700" dirty="0"/>
              <a:t>I</a:t>
            </a:r>
            <a:r>
              <a:rPr lang="en" sz="1700" baseline="30000" dirty="0"/>
              <a:t>2</a:t>
            </a:r>
            <a:r>
              <a:rPr lang="en" sz="1700" dirty="0"/>
              <a:t>C can have multiple devices to share communication lines with a single “master” device</a:t>
            </a:r>
            <a:endParaRPr sz="1700" dirty="0"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The Arduino will act as the master device</a:t>
            </a:r>
            <a:endParaRPr sz="1600" dirty="0"/>
          </a:p>
          <a:p>
            <a:pPr marL="1371600" lvl="2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 dirty="0"/>
              <a:t>Responsible for initiating all communications</a:t>
            </a:r>
            <a:endParaRPr sz="1500" dirty="0"/>
          </a:p>
          <a:p>
            <a:pPr marL="1828800" lvl="3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 dirty="0"/>
              <a:t>Slave devices can not initiate communication only respond to requests from the master</a:t>
            </a:r>
            <a:endParaRPr sz="1400" dirty="0"/>
          </a:p>
          <a:p>
            <a:pPr marL="2286000" lvl="4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 dirty="0"/>
              <a:t>If not -- the communication line would be overwhelmed and data would drop</a:t>
            </a:r>
            <a:endParaRPr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and communication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Each slave device has a unique 7-bit address (ID)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I</a:t>
            </a:r>
            <a:r>
              <a:rPr lang="en" baseline="30000" dirty="0"/>
              <a:t>2</a:t>
            </a:r>
            <a:r>
              <a:rPr lang="en" dirty="0"/>
              <a:t>C devices have selectable addresses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I</a:t>
            </a:r>
            <a:r>
              <a:rPr lang="en" baseline="30000" dirty="0"/>
              <a:t>2</a:t>
            </a:r>
            <a:r>
              <a:rPr lang="en" dirty="0"/>
              <a:t>C devices have a fixed address (from the factory)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Temperature sensors are commonly preprogrammed with various IDs (to facilitate more than 1 sensor on a single bus)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When communication is initiated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An ID is transmitted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slave device reacts to data on the bus only when it’s directed at their ID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631050" y="593075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TC74 temperature sensor</a:t>
            </a:r>
            <a:endParaRPr/>
          </a:p>
        </p:txBody>
      </p:sp>
      <p:pic>
        <p:nvPicPr>
          <p:cNvPr id="2" name="Picture 2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47245DFC-0AC0-4A6D-A7D5-1816B97D7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94" y="1169763"/>
            <a:ext cx="7071121" cy="377433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notice from the Data sheet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19999" y="1187400"/>
            <a:ext cx="7959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Notice from this manufacture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purchase eight different ID numbers 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You could put 8 of them on 1 I</a:t>
            </a:r>
            <a:r>
              <a:rPr lang="en" baseline="30000" dirty="0"/>
              <a:t>2</a:t>
            </a:r>
            <a:r>
              <a:rPr lang="en" dirty="0"/>
              <a:t>C chip and read them independently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As you are writing the program to interface w/ your temp sensor later… </a:t>
            </a:r>
            <a:r>
              <a:rPr lang="en" b="1" u="sng" dirty="0"/>
              <a:t>be aware of its ID</a:t>
            </a:r>
            <a:endParaRPr b="1" u="sng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DB9E25-B79E-4D15-9859-248B1A73FE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E9934B-7869-42F5-B08E-348F1AEBA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7D4667-D552-4A99-8622-A988A092252E}">
  <ds:schemaRefs>
    <ds:schemaRef ds:uri="http://purl.org/dc/terms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4187ec63-6cff-4486-abd9-1357d75c1c0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7337</TotalTime>
  <Words>1345</Words>
  <Application>Microsoft Office PowerPoint</Application>
  <PresentationFormat>On-screen Show (16:9)</PresentationFormat>
  <Paragraphs>177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Bebas Neue</vt:lpstr>
      <vt:lpstr>Josefin Slab Thin</vt:lpstr>
      <vt:lpstr>Montserrat</vt:lpstr>
      <vt:lpstr>Source Sans Pro</vt:lpstr>
      <vt:lpstr>Arial</vt:lpstr>
      <vt:lpstr>Lato</vt:lpstr>
      <vt:lpstr>Consolas</vt:lpstr>
      <vt:lpstr>Raleway</vt:lpstr>
      <vt:lpstr>Electronic Circuit Style CV by Slidesgo</vt:lpstr>
      <vt:lpstr>Arduino Workshop #6</vt:lpstr>
      <vt:lpstr>PowerPoint and Code</vt:lpstr>
      <vt:lpstr>Standardizing Integrated Circuits</vt:lpstr>
      <vt:lpstr>I2C Hardware Design</vt:lpstr>
      <vt:lpstr>Hardware and pull up resistors</vt:lpstr>
      <vt:lpstr>Communication Scheme and ID numbers</vt:lpstr>
      <vt:lpstr>Naming and communication</vt:lpstr>
      <vt:lpstr>TC74 temperature sensor</vt:lpstr>
      <vt:lpstr>Things to notice from the Data sheet</vt:lpstr>
      <vt:lpstr>Address selectable I2C devices</vt:lpstr>
      <vt:lpstr>Communicating with I2C temp probe</vt:lpstr>
      <vt:lpstr>Before you can code an I2C device</vt:lpstr>
      <vt:lpstr>Wire it up</vt:lpstr>
      <vt:lpstr>Things to note</vt:lpstr>
      <vt:lpstr>The takeaway from those two tables</vt:lpstr>
      <vt:lpstr>Upload the read_temp.ino</vt:lpstr>
      <vt:lpstr>read_temp.ino Main Loop</vt:lpstr>
      <vt:lpstr>read_temp.ino Main Loop cont.</vt:lpstr>
      <vt:lpstr>What you should see in the Serial Monitor</vt:lpstr>
      <vt:lpstr>Temp monitoring system</vt:lpstr>
      <vt:lpstr>Wire the arduino</vt:lpstr>
      <vt:lpstr>Minor modification of previous program</vt:lpstr>
      <vt:lpstr>Download temp_unit.ino from GitHub</vt:lpstr>
      <vt:lpstr>You should see</vt:lpstr>
      <vt:lpstr>Writing a Process sketch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#8</dc:title>
  <dc:creator>Kelley, Todd W</dc:creator>
  <cp:lastModifiedBy>Kelley, Todd W</cp:lastModifiedBy>
  <cp:revision>50</cp:revision>
  <dcterms:modified xsi:type="dcterms:W3CDTF">2023-03-20T19:43:19Z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