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Josefin Slab Thin" pitchFamily="2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</p:embeddedFont>
    <p:embeddedFont>
      <p:font typeface="Merriweather" panose="00000500000000000000" pitchFamily="2" charset="0"/>
      <p:regular r:id="rId34"/>
      <p:bold r:id="rId35"/>
      <p:italic r:id="rId36"/>
      <p:boldItalic r:id="rId37"/>
    </p:embeddedFont>
    <p:embeddedFont>
      <p:font typeface="Merriweather Light" panose="00000400000000000000" pitchFamily="2" charset="0"/>
      <p:regular r:id="rId38"/>
      <p:bold r:id="rId39"/>
      <p:italic r:id="rId40"/>
      <p:boldItalic r:id="rId41"/>
    </p:embeddedFont>
    <p:embeddedFont>
      <p:font typeface="Montserrat" panose="02000505000000020004" pitchFamily="2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28A5C-9423-4EB8-A61F-06EE21732FBF}" v="11" dt="2021-12-14T17:09:33.803"/>
  </p1510:revLst>
</p1510:revInfo>
</file>

<file path=ppt/tableStyles.xml><?xml version="1.0" encoding="utf-8"?>
<a:tblStyleLst xmlns:a="http://schemas.openxmlformats.org/drawingml/2006/main" def="{7E3EA9BC-F99E-47DB-8E73-4FD504793B6F}">
  <a:tblStyle styleId="{7E3EA9BC-F99E-47DB-8E73-4FD504793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2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Red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Yellow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Green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Blue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96 - 100 Ω resistors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Jumper wire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Breadboards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MCP4231 Digital SPI potentiometer IC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c575d11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c575d11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c575d116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c575d116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575d11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575d11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c575d11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c575d11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575d11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575d11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ec575d116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ec575d116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c575d116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c575d116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c575d116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c575d116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c575d116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c575d116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575d116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575d116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575d1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575d1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575d116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575d116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c575d116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c575d116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c575d116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c575d116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575d11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575d11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575d11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575d11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575d11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575d11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575d11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575d11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575d11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575d11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575d116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575d116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575d11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575d11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SPI_led/SPI_led.i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LED_speaker/LED_speaker.in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#9</a:t>
            </a:r>
            <a:endParaRPr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SPI Bus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Info from data sheet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sheet answers the following questions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pin out of the IC and which pins are the control pins?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resistance of the potentiometer in my chip?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Which SPI command must be sent to control the two digital wipers?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MCP4231 Pin-Out Diagram</a:t>
            </a:r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body" idx="1"/>
          </p:nvPr>
        </p:nvSpPr>
        <p:spPr>
          <a:xfrm>
            <a:off x="4297525" y="1187400"/>
            <a:ext cx="41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P0A,P0W,P0B - 1</a:t>
            </a:r>
            <a:r>
              <a:rPr lang="en" baseline="30000" dirty="0"/>
              <a:t>st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P1A,P1W,P1B - 2</a:t>
            </a:r>
            <a:r>
              <a:rPr lang="en" baseline="30000" dirty="0"/>
              <a:t>nd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VDD - 5 V power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VSS - ground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CS - SS pi (bar above indicates its active low)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SDI, SDO - MOSI and MISO respectively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SCK - clock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SHDN, WP - shutdown and wipe protect (WP is not connected, SHDN should be connected to 5 V)</a:t>
            </a:r>
            <a:endParaRPr dirty="0"/>
          </a:p>
          <a:p>
            <a:r>
              <a:rPr lang="en" dirty="0"/>
              <a:t>Plastic Dual inline package</a:t>
            </a:r>
          </a:p>
          <a:p>
            <a:r>
              <a:rPr lang="en" dirty="0"/>
              <a:t>Small Outline IC</a:t>
            </a:r>
          </a:p>
          <a:p>
            <a:r>
              <a:rPr lang="en" dirty="0"/>
              <a:t>Thin Shrink Small Outline Package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75" y="1425138"/>
            <a:ext cx="3080975" cy="29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F9DB424-5845-4806-B31E-0834E53D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1" y="4494608"/>
            <a:ext cx="713561" cy="488157"/>
          </a:xfrm>
          <a:prstGeom prst="rect">
            <a:avLst/>
          </a:prstGeom>
        </p:spPr>
      </p:pic>
      <p:pic>
        <p:nvPicPr>
          <p:cNvPr id="3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9A8F01D-0311-4EEC-AFFD-95C270870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61" y="4562657"/>
            <a:ext cx="645509" cy="444803"/>
          </a:xfrm>
          <a:prstGeom prst="rect">
            <a:avLst/>
          </a:prstGeom>
        </p:spPr>
      </p:pic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E89DAA4-6BD9-4B8D-8581-CB67652A4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212" y="4539887"/>
            <a:ext cx="541797" cy="46778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FBA7789-A153-4355-8C2C-E211D3ED7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345" y="3542799"/>
            <a:ext cx="979696" cy="15721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SPI commands you need to send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473750" y="1187400"/>
            <a:ext cx="399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28295">
              <a:buSzPct val="113333"/>
            </a:pPr>
            <a:r>
              <a:rPr lang="en" dirty="0"/>
              <a:t>We see two command types </a:t>
            </a:r>
            <a:endParaRPr lang="en-US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increment of potentiometer with single byte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to set state of POT arbitrarily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will use 16 bit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also indicates</a:t>
            </a:r>
            <a:endParaRPr/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0 is address 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0 you transmit 00000000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1 is address 1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1 you transmit 00010000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 dirty="0"/>
          </a:p>
        </p:txBody>
      </p:sp>
      <p:pic>
        <p:nvPicPr>
          <p:cNvPr id="930" name="Google Shape;9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1397150"/>
            <a:ext cx="4625150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wire up a project</a:t>
            </a:r>
            <a:endParaRPr dirty="0"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98" y="-2148"/>
            <a:ext cx="4785601" cy="514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project will work</a:t>
            </a:r>
            <a:endParaRPr/>
          </a:p>
        </p:txBody>
      </p:sp>
      <p:sp>
        <p:nvSpPr>
          <p:cNvPr id="942" name="Google Shape;942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the wiper for the potentiometer is turned to max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wiper for the POT is low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entire potential of the POT (10 ㏀)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Even when the POT is low, the minimum resistance in series to the LED is 175 </a:t>
            </a:r>
            <a:r>
              <a:rPr lang="en" sz="1400" dirty="0"/>
              <a:t>Ω (enough to safely current limit it)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As the </a:t>
            </a:r>
            <a:r>
              <a:rPr lang="en" sz="1400" dirty="0" err="1"/>
              <a:t>digiPOT</a:t>
            </a:r>
            <a:r>
              <a:rPr lang="en" sz="1400" dirty="0"/>
              <a:t> is changed the brightness will change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This method of control is useful if you have exhausted all your PWM pins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the code</a:t>
            </a:r>
            <a:endParaRPr/>
          </a:p>
        </p:txBody>
      </p:sp>
      <p:sp>
        <p:nvSpPr>
          <p:cNvPr id="948" name="Google Shape;948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want to import the SPI library first, then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low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appropriate register/command byte to the choose the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value between 0 and 128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High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"/>
          <p:cNvSpPr txBox="1">
            <a:spLocks noGrp="1"/>
          </p:cNvSpPr>
          <p:nvPr>
            <p:ph type="title"/>
          </p:nvPr>
        </p:nvSpPr>
        <p:spPr>
          <a:xfrm>
            <a:off x="0" y="1310825"/>
            <a:ext cx="10659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1337228" y="43059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1</a:t>
            </a:r>
            <a:endParaRPr/>
          </a:p>
        </p:txBody>
      </p:sp>
      <p:pic>
        <p:nvPicPr>
          <p:cNvPr id="955" name="Google Shape;955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00" y="122150"/>
            <a:ext cx="3670775" cy="41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6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550" y="122150"/>
            <a:ext cx="3274125" cy="3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6"/>
          <p:cNvSpPr txBox="1">
            <a:spLocks noGrp="1"/>
          </p:cNvSpPr>
          <p:nvPr>
            <p:ph type="body" idx="1"/>
          </p:nvPr>
        </p:nvSpPr>
        <p:spPr>
          <a:xfrm>
            <a:off x="4974578" y="38745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6280C-15D7-4F30-8359-54A42BECA922}"/>
              </a:ext>
            </a:extLst>
          </p:cNvPr>
          <p:cNvSpPr txBox="1"/>
          <p:nvPr/>
        </p:nvSpPr>
        <p:spPr>
          <a:xfrm>
            <a:off x="2901287" y="4662055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SPI_led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Commands and what they do</a:t>
            </a:r>
            <a:endParaRPr/>
          </a:p>
        </p:txBody>
      </p:sp>
      <p:sp>
        <p:nvSpPr>
          <p:cNvPr id="963" name="Google Shape;963;p4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#include &lt;</a:t>
            </a:r>
            <a:r>
              <a:rPr lang="en" dirty="0" err="1"/>
              <a:t>SPI.h</a:t>
            </a:r>
            <a:r>
              <a:rPr lang="en" dirty="0"/>
              <a:t>&gt;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you to include the SPI library from the Arduino libraries in your sketch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Enable you to initialize the SPI interface on the hardware SPI pins for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SPI.transfer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data over the SPI BUS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Connection assignments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1 is connected to pin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2 is connected to pin 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byte registry is determined from the data sheet (as mentioned earlier)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“B” in front of a string of 1s and 0s creates a </a:t>
            </a:r>
            <a:r>
              <a:rPr lang="en" i="1" dirty="0"/>
              <a:t>byte</a:t>
            </a:r>
            <a:r>
              <a:rPr lang="en" dirty="0"/>
              <a:t> variable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Tells the Arduino it is a binary format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setLED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Accepts and CS pin number , a register byte, and a POT setting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Transmits data to appropriate chip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something a bit harder</a:t>
            </a:r>
            <a:endParaRPr/>
          </a:p>
        </p:txBody>
      </p:sp>
      <p:sp>
        <p:nvSpPr>
          <p:cNvPr id="969" name="Google Shape;969;p4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could control LED brightness with The PWM.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Something we can’t do with a PWM… make a tone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will use the SPI </a:t>
            </a:r>
            <a:r>
              <a:rPr lang="en" dirty="0" err="1"/>
              <a:t>digiPOT</a:t>
            </a:r>
            <a:r>
              <a:rPr lang="en" dirty="0"/>
              <a:t> to control the volume of a speaker dynamically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25" y="1017600"/>
            <a:ext cx="4231560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SPI Bus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Originally created by Motorola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Full-duplex communications standard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Enables simultaneous bidirectional communication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Between a master and one (or more) slave(s)</a:t>
            </a:r>
            <a:endParaRPr dirty="0"/>
          </a:p>
          <a:p>
            <a:r>
              <a:rPr lang="en" dirty="0"/>
              <a:t>No formal protocol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devices operate slightly different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Number of bits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Slave select 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minor things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subTitle" idx="3"/>
          </p:nvPr>
        </p:nvSpPr>
        <p:spPr>
          <a:xfrm>
            <a:off x="1138500" y="429674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subTitle" idx="4"/>
          </p:nvPr>
        </p:nvSpPr>
        <p:spPr>
          <a:xfrm>
            <a:off x="5216849" y="4701975"/>
            <a:ext cx="2137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982" name="Google Shape;982;p50"/>
          <p:cNvSpPr txBox="1">
            <a:spLocks noGrp="1"/>
          </p:cNvSpPr>
          <p:nvPr>
            <p:ph type="title"/>
          </p:nvPr>
        </p:nvSpPr>
        <p:spPr>
          <a:xfrm>
            <a:off x="1620150" y="167475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83" name="Google Shape;983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57" y="846775"/>
            <a:ext cx="3735459" cy="3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50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200" y="846775"/>
            <a:ext cx="3054925" cy="39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8E3AF-376E-451C-8919-80600891246D}"/>
              </a:ext>
            </a:extLst>
          </p:cNvPr>
          <p:cNvSpPr txBox="1"/>
          <p:nvPr/>
        </p:nvSpPr>
        <p:spPr>
          <a:xfrm>
            <a:off x="2429562" y="4828622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LED_speaker.ino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happen</a:t>
            </a:r>
            <a:endParaRPr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Lights should change intensity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Speaker will change volume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On each cycle it will increase in frequency from 100 Hz to 2000 Hz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starting point</a:t>
            </a:r>
            <a:endParaRPr/>
          </a:p>
        </p:txBody>
      </p:sp>
      <p:sp>
        <p:nvSpPr>
          <p:cNvPr id="996" name="Google Shape;996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Correlate the frequency and volume with sensor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IR distance senor controls frequency based on movement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Correlate LED intensity with a different metric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Temperature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Sound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Light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Add a button to allow you to dynamically choose the volume or frequency of the speaker</a:t>
            </a:r>
            <a:endParaRPr dirty="0"/>
          </a:p>
          <a:p>
            <a:r>
              <a:rPr lang="en" dirty="0"/>
              <a:t>Program the lights to match a simple musical sound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can act in 4 main ways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669225" y="1197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SPI devices are synchronous (SCLK)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transmitted is in sync with the clock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Data is shifted into the device on the rising or falling clock edge of the clock signal (</a:t>
            </a:r>
            <a:r>
              <a:rPr lang="en" sz="1200" i="1" dirty="0"/>
              <a:t>clock</a:t>
            </a:r>
            <a:r>
              <a:rPr lang="en" sz="1200" dirty="0"/>
              <a:t> </a:t>
            </a:r>
            <a:r>
              <a:rPr lang="en" sz="1200" i="1" dirty="0"/>
              <a:t>phase</a:t>
            </a:r>
            <a:r>
              <a:rPr lang="en" sz="1200" dirty="0"/>
              <a:t>)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Default state can be set either high or low (called the </a:t>
            </a:r>
            <a:r>
              <a:rPr lang="en" i="1" dirty="0"/>
              <a:t>clock polarity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74" name="Google Shape;874;p33"/>
          <p:cNvGraphicFramePr/>
          <p:nvPr/>
        </p:nvGraphicFramePr>
        <p:xfrm>
          <a:off x="1443150" y="2376430"/>
          <a:ext cx="6071550" cy="2508210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12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Mode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Polarity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Phase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1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2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3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4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SPI hardware and communications design</a:t>
            </a:r>
            <a:endParaRPr sz="260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45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 system set up is relatively simple.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Three pins are used for communication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Shared/Serial Clock (SCLK)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Out Slave IN (MOSI)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In Slave Out (MISO)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Each device has an additional slave select (SS) pin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Total number of pins is 3 + </a:t>
            </a:r>
            <a:r>
              <a:rPr lang="en" i="1" dirty="0"/>
              <a:t>n</a:t>
            </a:r>
            <a:endParaRPr i="1" dirty="0"/>
          </a:p>
          <a:p>
            <a:pPr lvl="1">
              <a:spcBef>
                <a:spcPts val="0"/>
              </a:spcBef>
            </a:pPr>
            <a:r>
              <a:rPr lang="en" i="1" dirty="0"/>
              <a:t>n</a:t>
            </a:r>
            <a:r>
              <a:rPr lang="en" dirty="0"/>
              <a:t> </a:t>
            </a:r>
            <a:r>
              <a:rPr lang="en" i="1" dirty="0"/>
              <a:t> </a:t>
            </a:r>
            <a:r>
              <a:rPr lang="en" dirty="0"/>
              <a:t>is the number of slave devices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SPI system w/ 2 slave devices</a:t>
            </a:r>
            <a:endParaRPr/>
          </a:p>
        </p:txBody>
      </p:sp>
      <p:pic>
        <p:nvPicPr>
          <p:cNvPr id="886" name="Google Shape;8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350" y="1186925"/>
            <a:ext cx="4443090" cy="382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I/O lines do and how they should be wired</a:t>
            </a:r>
            <a:endParaRPr/>
          </a:p>
        </p:txBody>
      </p:sp>
      <p:graphicFrame>
        <p:nvGraphicFramePr>
          <p:cNvPr id="892" name="Google Shape;892;p36"/>
          <p:cNvGraphicFramePr/>
          <p:nvPr>
            <p:extLst>
              <p:ext uri="{D42A27DB-BD31-4B8C-83A1-F6EECF244321}">
                <p14:modId xmlns:p14="http://schemas.microsoft.com/office/powerpoint/2010/main" val="479180710"/>
              </p:ext>
            </p:extLst>
          </p:nvPr>
        </p:nvGraphicFramePr>
        <p:xfrm>
          <a:off x="332188" y="1166785"/>
          <a:ext cx="84796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64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Communication line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MOSI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the master to a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MISO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a slave device to the master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SCLK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The signal by which the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</a:rPr>
                        <a:t> 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serial data is synchronized w/ the receiving device (so it know when to read the input)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SS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A line indicating slave selection. Pulling it low means you are speaking with that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Unlike I</a:t>
            </a:r>
            <a:r>
              <a:rPr lang="en" sz="1800" baseline="30000" dirty="0"/>
              <a:t>2</a:t>
            </a:r>
            <a:r>
              <a:rPr lang="en" sz="1800" dirty="0"/>
              <a:t>C bus </a:t>
            </a:r>
            <a:endParaRPr sz="18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pull up resistors are not required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Communication is bidirectional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wire an SPI device to the Arduino you simply need to connect the MOSI,MISO,SCLK, and SS pins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Because SPI is not a universal standard, manufacture may refer to lines differently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Slave select may be called chip select (CS)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clock could be called just clock (CLK)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MISO and MOSI are sometimes abbreviated to serial data in (SDI) and serial data out (SDO)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process is as follows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en" dirty="0"/>
              <a:t>Set Chip Select pin low (for the device you want to communicate with)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Toggle the clock line up and down at a speed less than or equal to the transmission speed supported by the device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For each clock cycle, send 1 bit on the MOSI line, and receive 1 bit on the MISO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Continue until transmitting (or receiving) is done, and stop toggling the clock line</a:t>
            </a:r>
            <a:endParaRPr dirty="0"/>
          </a:p>
          <a:p>
            <a:pPr>
              <a:buAutoNum type="arabicPeriod"/>
            </a:pPr>
            <a:r>
              <a:rPr lang="en" dirty="0"/>
              <a:t>Return Chip Select pin to high state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Note: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Every clock cycle a bit must be sent and received, but that bit does not necessarily need to mean anything (we will use this fact later… it will be more clear then)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vs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</p:txBody>
      </p:sp>
      <p:graphicFrame>
        <p:nvGraphicFramePr>
          <p:cNvPr id="910" name="Google Shape;910;p39"/>
          <p:cNvGraphicFramePr/>
          <p:nvPr/>
        </p:nvGraphicFramePr>
        <p:xfrm>
          <a:off x="1732275" y="1132935"/>
          <a:ext cx="56794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3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baseline="30000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Can operate at higher speed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Requires only two communication lines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Generally easier to work with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Hardware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No pull up resistors needed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B0007-17AF-4EB1-BA67-4D548659B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34C70-70C5-49A9-88E7-FC13F74BB124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886FB7-2185-4331-8816-486A22E26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On-screen Show (16:9)</PresentationFormat>
  <Paragraphs>187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Source Sans Pro</vt:lpstr>
      <vt:lpstr>Bebas Neue</vt:lpstr>
      <vt:lpstr>Josefin Slab Thin</vt:lpstr>
      <vt:lpstr>Merriweather Light</vt:lpstr>
      <vt:lpstr>Lato</vt:lpstr>
      <vt:lpstr>Merriweather</vt:lpstr>
      <vt:lpstr>Montserrat</vt:lpstr>
      <vt:lpstr>Arial</vt:lpstr>
      <vt:lpstr>Raleway</vt:lpstr>
      <vt:lpstr>Electronic Circuit Style CV by Slidesgo</vt:lpstr>
      <vt:lpstr>Arduino Workshop #9</vt:lpstr>
      <vt:lpstr>The SPI Bus</vt:lpstr>
      <vt:lpstr>SPI can act in 4 main ways</vt:lpstr>
      <vt:lpstr>SPI hardware and communications design</vt:lpstr>
      <vt:lpstr>An example SPI system w/ 2 slave devices</vt:lpstr>
      <vt:lpstr>What the I/O lines do and how they should be wired</vt:lpstr>
      <vt:lpstr>Notice</vt:lpstr>
      <vt:lpstr>Communication scheme</vt:lpstr>
      <vt:lpstr>SPI vs I2C</vt:lpstr>
      <vt:lpstr>Gathering Info from data sheet</vt:lpstr>
      <vt:lpstr>MCP4231 Pin-Out Diagram</vt:lpstr>
      <vt:lpstr>Understanding SPI commands you need to send</vt:lpstr>
      <vt:lpstr>Let's wire up a project</vt:lpstr>
      <vt:lpstr>How the project will work</vt:lpstr>
      <vt:lpstr>Writing the code</vt:lpstr>
      <vt:lpstr>The Code</vt:lpstr>
      <vt:lpstr>New Commands and what they do</vt:lpstr>
      <vt:lpstr>Let’s do something a bit harder</vt:lpstr>
      <vt:lpstr>Wire it up</vt:lpstr>
      <vt:lpstr>The code</vt:lpstr>
      <vt:lpstr>What should happen</vt:lpstr>
      <vt:lpstr>This is just a starting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#9</dc:title>
  <dc:creator>Kelley, Todd W</dc:creator>
  <cp:lastModifiedBy>Kelley, Todd W</cp:lastModifiedBy>
  <cp:revision>72</cp:revision>
  <dcterms:modified xsi:type="dcterms:W3CDTF">2021-12-14T17:09:37Z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