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95" r:id="rId3"/>
    <p:sldId id="296" r:id="rId4"/>
    <p:sldId id="262" r:id="rId5"/>
    <p:sldId id="282" r:id="rId6"/>
    <p:sldId id="284" r:id="rId7"/>
    <p:sldId id="281" r:id="rId8"/>
    <p:sldId id="300" r:id="rId9"/>
    <p:sldId id="283" r:id="rId10"/>
    <p:sldId id="302" r:id="rId11"/>
    <p:sldId id="298" r:id="rId12"/>
    <p:sldId id="273" r:id="rId13"/>
    <p:sldId id="274" r:id="rId14"/>
    <p:sldId id="271" r:id="rId15"/>
    <p:sldId id="285" r:id="rId16"/>
    <p:sldId id="303" r:id="rId17"/>
    <p:sldId id="304" r:id="rId18"/>
    <p:sldId id="272" r:id="rId19"/>
    <p:sldId id="270" r:id="rId20"/>
    <p:sldId id="301" r:id="rId21"/>
    <p:sldId id="299"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Todd W" initials="KTW" lastIdx="1" clrIdx="0">
    <p:extLst>
      <p:ext uri="{19B8F6BF-5375-455C-9EA6-DF929625EA0E}">
        <p15:presenceInfo xmlns:p15="http://schemas.microsoft.com/office/powerpoint/2012/main" userId="S::tige.kelley@uta.edu::d27d4cb4-89b9-4445-97de-d6d70d6b1c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879CF8-614E-4B72-B0EB-9822DFD65465}" v="16" dt="2021-12-01T20:51:33.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5" autoAdjust="0"/>
  </p:normalViewPr>
  <p:slideViewPr>
    <p:cSldViewPr snapToGrid="0">
      <p:cViewPr varScale="1">
        <p:scale>
          <a:sx n="104" d="100"/>
          <a:sy n="104"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EB879CF8-614E-4B72-B0EB-9822DFD65465}"/>
    <pc:docChg chg="undo custSel addSld modSld">
      <pc:chgData name="Kelley, Todd W" userId="d27d4cb4-89b9-4445-97de-d6d70d6b1c5d" providerId="ADAL" clId="{EB879CF8-614E-4B72-B0EB-9822DFD65465}" dt="2021-12-01T20:49:40.659" v="1352" actId="20577"/>
      <pc:docMkLst>
        <pc:docMk/>
      </pc:docMkLst>
      <pc:sldChg chg="addSp delSp modSp mod">
        <pc:chgData name="Kelley, Todd W" userId="d27d4cb4-89b9-4445-97de-d6d70d6b1c5d" providerId="ADAL" clId="{EB879CF8-614E-4B72-B0EB-9822DFD65465}" dt="2021-11-29T15:17:02.207" v="141" actId="14100"/>
        <pc:sldMkLst>
          <pc:docMk/>
          <pc:sldMk cId="3993291758" sldId="261"/>
        </pc:sldMkLst>
        <pc:spChg chg="add mod">
          <ac:chgData name="Kelley, Todd W" userId="d27d4cb4-89b9-4445-97de-d6d70d6b1c5d" providerId="ADAL" clId="{EB879CF8-614E-4B72-B0EB-9822DFD65465}" dt="2021-11-29T15:16:53.565" v="139" actId="1076"/>
          <ac:spMkLst>
            <pc:docMk/>
            <pc:sldMk cId="3993291758" sldId="261"/>
            <ac:spMk id="3" creationId="{736B6E48-3FD9-4283-8C0A-F300E55D4323}"/>
          </ac:spMkLst>
        </pc:spChg>
        <pc:spChg chg="add mod">
          <ac:chgData name="Kelley, Todd W" userId="d27d4cb4-89b9-4445-97de-d6d70d6b1c5d" providerId="ADAL" clId="{EB879CF8-614E-4B72-B0EB-9822DFD65465}" dt="2021-11-29T15:17:02.207" v="141" actId="14100"/>
          <ac:spMkLst>
            <pc:docMk/>
            <pc:sldMk cId="3993291758" sldId="261"/>
            <ac:spMk id="6" creationId="{80C3CAB1-066E-4927-8F69-6B696BA092FE}"/>
          </ac:spMkLst>
        </pc:spChg>
        <pc:picChg chg="mod ord">
          <ac:chgData name="Kelley, Todd W" userId="d27d4cb4-89b9-4445-97de-d6d70d6b1c5d" providerId="ADAL" clId="{EB879CF8-614E-4B72-B0EB-9822DFD65465}" dt="2021-11-29T15:16:41.653" v="135" actId="167"/>
          <ac:picMkLst>
            <pc:docMk/>
            <pc:sldMk cId="3993291758" sldId="261"/>
            <ac:picMk id="5" creationId="{B25C17B8-3703-4D24-8D83-AD66CB803B17}"/>
          </ac:picMkLst>
        </pc:picChg>
        <pc:picChg chg="del">
          <ac:chgData name="Kelley, Todd W" userId="d27d4cb4-89b9-4445-97de-d6d70d6b1c5d" providerId="ADAL" clId="{EB879CF8-614E-4B72-B0EB-9822DFD65465}" dt="2021-11-29T15:08:49.716" v="0" actId="478"/>
          <ac:picMkLst>
            <pc:docMk/>
            <pc:sldMk cId="3993291758" sldId="261"/>
            <ac:picMk id="7" creationId="{29068EDA-43F9-482E-84F1-623703324C64}"/>
          </ac:picMkLst>
        </pc:picChg>
        <pc:picChg chg="add mod modCrop">
          <ac:chgData name="Kelley, Todd W" userId="d27d4cb4-89b9-4445-97de-d6d70d6b1c5d" providerId="ADAL" clId="{EB879CF8-614E-4B72-B0EB-9822DFD65465}" dt="2021-11-29T15:16:17.397" v="131" actId="14100"/>
          <ac:picMkLst>
            <pc:docMk/>
            <pc:sldMk cId="3993291758" sldId="261"/>
            <ac:picMk id="8" creationId="{29B5756B-42E3-4A63-8D5E-C6E43B0FA317}"/>
          </ac:picMkLst>
        </pc:picChg>
      </pc:sldChg>
      <pc:sldChg chg="addSp modSp new mod">
        <pc:chgData name="Kelley, Todd W" userId="d27d4cb4-89b9-4445-97de-d6d70d6b1c5d" providerId="ADAL" clId="{EB879CF8-614E-4B72-B0EB-9822DFD65465}" dt="2021-11-29T15:26:42.221" v="181" actId="1076"/>
        <pc:sldMkLst>
          <pc:docMk/>
          <pc:sldMk cId="3058178357" sldId="263"/>
        </pc:sldMkLst>
        <pc:spChg chg="mod">
          <ac:chgData name="Kelley, Todd W" userId="d27d4cb4-89b9-4445-97de-d6d70d6b1c5d" providerId="ADAL" clId="{EB879CF8-614E-4B72-B0EB-9822DFD65465}" dt="2021-11-29T15:25:39.068" v="168" actId="20577"/>
          <ac:spMkLst>
            <pc:docMk/>
            <pc:sldMk cId="3058178357" sldId="263"/>
            <ac:spMk id="2" creationId="{37C66B64-9B57-4299-9CC0-9A8D415C28E1}"/>
          </ac:spMkLst>
        </pc:spChg>
        <pc:spChg chg="mod">
          <ac:chgData name="Kelley, Todd W" userId="d27d4cb4-89b9-4445-97de-d6d70d6b1c5d" providerId="ADAL" clId="{EB879CF8-614E-4B72-B0EB-9822DFD65465}" dt="2021-11-29T15:26:04.423" v="178" actId="20577"/>
          <ac:spMkLst>
            <pc:docMk/>
            <pc:sldMk cId="3058178357" sldId="263"/>
            <ac:spMk id="3" creationId="{F59B220C-0838-4AA5-8385-57C79AF87281}"/>
          </ac:spMkLst>
        </pc:spChg>
        <pc:spChg chg="add mod">
          <ac:chgData name="Kelley, Todd W" userId="d27d4cb4-89b9-4445-97de-d6d70d6b1c5d" providerId="ADAL" clId="{EB879CF8-614E-4B72-B0EB-9822DFD65465}" dt="2021-11-29T15:26:42.221" v="181" actId="1076"/>
          <ac:spMkLst>
            <pc:docMk/>
            <pc:sldMk cId="3058178357" sldId="263"/>
            <ac:spMk id="5" creationId="{BE01B58A-1606-4144-BB5B-37DD45368CD7}"/>
          </ac:spMkLst>
        </pc:spChg>
      </pc:sldChg>
      <pc:sldChg chg="addSp modSp new mod">
        <pc:chgData name="Kelley, Todd W" userId="d27d4cb4-89b9-4445-97de-d6d70d6b1c5d" providerId="ADAL" clId="{EB879CF8-614E-4B72-B0EB-9822DFD65465}" dt="2021-11-29T15:29:09.748" v="351" actId="120"/>
        <pc:sldMkLst>
          <pc:docMk/>
          <pc:sldMk cId="3455431562" sldId="264"/>
        </pc:sldMkLst>
        <pc:spChg chg="mod">
          <ac:chgData name="Kelley, Todd W" userId="d27d4cb4-89b9-4445-97de-d6d70d6b1c5d" providerId="ADAL" clId="{EB879CF8-614E-4B72-B0EB-9822DFD65465}" dt="2021-11-29T15:27:14.392" v="226" actId="20577"/>
          <ac:spMkLst>
            <pc:docMk/>
            <pc:sldMk cId="3455431562" sldId="264"/>
            <ac:spMk id="2" creationId="{FC92CD5C-7FBB-4D17-8900-86673FD4F2DD}"/>
          </ac:spMkLst>
        </pc:spChg>
        <pc:spChg chg="mod">
          <ac:chgData name="Kelley, Todd W" userId="d27d4cb4-89b9-4445-97de-d6d70d6b1c5d" providerId="ADAL" clId="{EB879CF8-614E-4B72-B0EB-9822DFD65465}" dt="2021-11-29T15:29:09.748" v="351" actId="120"/>
          <ac:spMkLst>
            <pc:docMk/>
            <pc:sldMk cId="3455431562" sldId="264"/>
            <ac:spMk id="3" creationId="{26451BE7-B836-42DC-8D25-4E26C5791C5D}"/>
          </ac:spMkLst>
        </pc:spChg>
        <pc:picChg chg="add mod">
          <ac:chgData name="Kelley, Todd W" userId="d27d4cb4-89b9-4445-97de-d6d70d6b1c5d" providerId="ADAL" clId="{EB879CF8-614E-4B72-B0EB-9822DFD65465}" dt="2021-11-29T15:29:02.128" v="349"/>
          <ac:picMkLst>
            <pc:docMk/>
            <pc:sldMk cId="3455431562" sldId="264"/>
            <ac:picMk id="4" creationId="{A7DFF6B8-16E3-4B04-87C2-9A7EC22A925D}"/>
          </ac:picMkLst>
        </pc:picChg>
      </pc:sldChg>
      <pc:sldChg chg="addSp modSp new mod">
        <pc:chgData name="Kelley, Todd W" userId="d27d4cb4-89b9-4445-97de-d6d70d6b1c5d" providerId="ADAL" clId="{EB879CF8-614E-4B72-B0EB-9822DFD65465}" dt="2021-11-30T14:43:26.785" v="363" actId="14100"/>
        <pc:sldMkLst>
          <pc:docMk/>
          <pc:sldMk cId="1271692908" sldId="265"/>
        </pc:sldMkLst>
        <pc:spChg chg="mod">
          <ac:chgData name="Kelley, Todd W" userId="d27d4cb4-89b9-4445-97de-d6d70d6b1c5d" providerId="ADAL" clId="{EB879CF8-614E-4B72-B0EB-9822DFD65465}" dt="2021-11-29T15:29:32.077" v="358" actId="20577"/>
          <ac:spMkLst>
            <pc:docMk/>
            <pc:sldMk cId="1271692908" sldId="265"/>
            <ac:spMk id="2" creationId="{E4A475C5-C977-45F8-9BF6-2394EC0A786E}"/>
          </ac:spMkLst>
        </pc:spChg>
        <pc:picChg chg="add mod">
          <ac:chgData name="Kelley, Todd W" userId="d27d4cb4-89b9-4445-97de-d6d70d6b1c5d" providerId="ADAL" clId="{EB879CF8-614E-4B72-B0EB-9822DFD65465}" dt="2021-11-30T14:43:26.785" v="363" actId="14100"/>
          <ac:picMkLst>
            <pc:docMk/>
            <pc:sldMk cId="1271692908" sldId="265"/>
            <ac:picMk id="5" creationId="{9E554E17-247C-48C2-9500-72B96083F3D7}"/>
          </ac:picMkLst>
        </pc:picChg>
      </pc:sldChg>
      <pc:sldChg chg="addSp modSp new mod">
        <pc:chgData name="Kelley, Todd W" userId="d27d4cb4-89b9-4445-97de-d6d70d6b1c5d" providerId="ADAL" clId="{EB879CF8-614E-4B72-B0EB-9822DFD65465}" dt="2021-11-30T15:09:42.624" v="613" actId="1076"/>
        <pc:sldMkLst>
          <pc:docMk/>
          <pc:sldMk cId="3327622549" sldId="266"/>
        </pc:sldMkLst>
        <pc:spChg chg="mod">
          <ac:chgData name="Kelley, Todd W" userId="d27d4cb4-89b9-4445-97de-d6d70d6b1c5d" providerId="ADAL" clId="{EB879CF8-614E-4B72-B0EB-9822DFD65465}" dt="2021-11-30T14:50:54.382" v="379" actId="20577"/>
          <ac:spMkLst>
            <pc:docMk/>
            <pc:sldMk cId="3327622549" sldId="266"/>
            <ac:spMk id="2" creationId="{D058CA7C-F173-46BF-A600-53D84955AB4B}"/>
          </ac:spMkLst>
        </pc:spChg>
        <pc:spChg chg="mod">
          <ac:chgData name="Kelley, Todd W" userId="d27d4cb4-89b9-4445-97de-d6d70d6b1c5d" providerId="ADAL" clId="{EB879CF8-614E-4B72-B0EB-9822DFD65465}" dt="2021-11-30T15:09:42.624" v="613" actId="1076"/>
          <ac:spMkLst>
            <pc:docMk/>
            <pc:sldMk cId="3327622549" sldId="266"/>
            <ac:spMk id="3" creationId="{B18B4B42-B647-4C00-B77B-D2E15584296F}"/>
          </ac:spMkLst>
        </pc:spChg>
        <pc:picChg chg="add mod">
          <ac:chgData name="Kelley, Todd W" userId="d27d4cb4-89b9-4445-97de-d6d70d6b1c5d" providerId="ADAL" clId="{EB879CF8-614E-4B72-B0EB-9822DFD65465}" dt="2021-11-30T15:09:38.434" v="611" actId="1076"/>
          <ac:picMkLst>
            <pc:docMk/>
            <pc:sldMk cId="3327622549" sldId="266"/>
            <ac:picMk id="5" creationId="{611673B0-F6F4-41B2-8DCE-BA589C895E8F}"/>
          </ac:picMkLst>
        </pc:picChg>
        <pc:picChg chg="add mod">
          <ac:chgData name="Kelley, Todd W" userId="d27d4cb4-89b9-4445-97de-d6d70d6b1c5d" providerId="ADAL" clId="{EB879CF8-614E-4B72-B0EB-9822DFD65465}" dt="2021-11-30T15:09:40.041" v="612" actId="1076"/>
          <ac:picMkLst>
            <pc:docMk/>
            <pc:sldMk cId="3327622549" sldId="266"/>
            <ac:picMk id="7" creationId="{08348BA3-7A44-48A7-8106-BDE8B99D0388}"/>
          </ac:picMkLst>
        </pc:picChg>
      </pc:sldChg>
      <pc:sldChg chg="addSp delSp modSp new mod addCm delCm modCm">
        <pc:chgData name="Kelley, Todd W" userId="d27d4cb4-89b9-4445-97de-d6d70d6b1c5d" providerId="ADAL" clId="{EB879CF8-614E-4B72-B0EB-9822DFD65465}" dt="2021-11-30T17:05:03.330" v="770" actId="1076"/>
        <pc:sldMkLst>
          <pc:docMk/>
          <pc:sldMk cId="1858244944" sldId="267"/>
        </pc:sldMkLst>
        <pc:spChg chg="mod">
          <ac:chgData name="Kelley, Todd W" userId="d27d4cb4-89b9-4445-97de-d6d70d6b1c5d" providerId="ADAL" clId="{EB879CF8-614E-4B72-B0EB-9822DFD65465}" dt="2021-11-30T17:01:18.856" v="627" actId="20577"/>
          <ac:spMkLst>
            <pc:docMk/>
            <pc:sldMk cId="1858244944" sldId="267"/>
            <ac:spMk id="2" creationId="{75154B8C-D346-45CE-AB96-148D31E3756B}"/>
          </ac:spMkLst>
        </pc:spChg>
        <pc:spChg chg="add mod">
          <ac:chgData name="Kelley, Todd W" userId="d27d4cb4-89b9-4445-97de-d6d70d6b1c5d" providerId="ADAL" clId="{EB879CF8-614E-4B72-B0EB-9822DFD65465}" dt="2021-11-30T17:04:20.923" v="764" actId="164"/>
          <ac:spMkLst>
            <pc:docMk/>
            <pc:sldMk cId="1858244944" sldId="267"/>
            <ac:spMk id="5" creationId="{933F2096-C23A-4005-848F-4C154903F1B6}"/>
          </ac:spMkLst>
        </pc:spChg>
        <pc:spChg chg="add del mod">
          <ac:chgData name="Kelley, Todd W" userId="d27d4cb4-89b9-4445-97de-d6d70d6b1c5d" providerId="ADAL" clId="{EB879CF8-614E-4B72-B0EB-9822DFD65465}" dt="2021-11-30T17:04:56.514" v="769" actId="767"/>
          <ac:spMkLst>
            <pc:docMk/>
            <pc:sldMk cId="1858244944" sldId="267"/>
            <ac:spMk id="7" creationId="{DD5916E6-A012-4A76-8993-BDB6F89AD475}"/>
          </ac:spMkLst>
        </pc:spChg>
        <pc:grpChg chg="add mod">
          <ac:chgData name="Kelley, Todd W" userId="d27d4cb4-89b9-4445-97de-d6d70d6b1c5d" providerId="ADAL" clId="{EB879CF8-614E-4B72-B0EB-9822DFD65465}" dt="2021-11-30T17:05:03.330" v="770" actId="1076"/>
          <ac:grpSpMkLst>
            <pc:docMk/>
            <pc:sldMk cId="1858244944" sldId="267"/>
            <ac:grpSpMk id="6" creationId="{15132F32-56F2-46FE-BA01-18AA2B41BEC8}"/>
          </ac:grpSpMkLst>
        </pc:grpChg>
        <pc:picChg chg="add mod modCrop">
          <ac:chgData name="Kelley, Todd W" userId="d27d4cb4-89b9-4445-97de-d6d70d6b1c5d" providerId="ADAL" clId="{EB879CF8-614E-4B72-B0EB-9822DFD65465}" dt="2021-11-30T17:04:20.923" v="764" actId="164"/>
          <ac:picMkLst>
            <pc:docMk/>
            <pc:sldMk cId="1858244944" sldId="267"/>
            <ac:picMk id="4" creationId="{473BB11A-9ECE-41F9-A608-C22FDCEB0FF6}"/>
          </ac:picMkLst>
        </pc:picChg>
      </pc:sldChg>
      <pc:sldChg chg="addSp modSp new mod">
        <pc:chgData name="Kelley, Todd W" userId="d27d4cb4-89b9-4445-97de-d6d70d6b1c5d" providerId="ADAL" clId="{EB879CF8-614E-4B72-B0EB-9822DFD65465}" dt="2021-11-30T20:49:07.366" v="1168" actId="20577"/>
        <pc:sldMkLst>
          <pc:docMk/>
          <pc:sldMk cId="2559740291" sldId="268"/>
        </pc:sldMkLst>
        <pc:spChg chg="mod">
          <ac:chgData name="Kelley, Todd W" userId="d27d4cb4-89b9-4445-97de-d6d70d6b1c5d" providerId="ADAL" clId="{EB879CF8-614E-4B72-B0EB-9822DFD65465}" dt="2021-11-30T17:16:48.910" v="781" actId="20577"/>
          <ac:spMkLst>
            <pc:docMk/>
            <pc:sldMk cId="2559740291" sldId="268"/>
            <ac:spMk id="2" creationId="{824D2E40-576A-4D51-B76A-0455876FDE1A}"/>
          </ac:spMkLst>
        </pc:spChg>
        <pc:spChg chg="mod">
          <ac:chgData name="Kelley, Todd W" userId="d27d4cb4-89b9-4445-97de-d6d70d6b1c5d" providerId="ADAL" clId="{EB879CF8-614E-4B72-B0EB-9822DFD65465}" dt="2021-11-30T20:49:07.366" v="1168" actId="20577"/>
          <ac:spMkLst>
            <pc:docMk/>
            <pc:sldMk cId="2559740291" sldId="268"/>
            <ac:spMk id="3" creationId="{A45D8148-9E56-425D-917A-9DDB10CB77B4}"/>
          </ac:spMkLst>
        </pc:spChg>
        <pc:picChg chg="add mod">
          <ac:chgData name="Kelley, Todd W" userId="d27d4cb4-89b9-4445-97de-d6d70d6b1c5d" providerId="ADAL" clId="{EB879CF8-614E-4B72-B0EB-9822DFD65465}" dt="2021-11-30T17:21:38.850" v="899" actId="1076"/>
          <ac:picMkLst>
            <pc:docMk/>
            <pc:sldMk cId="2559740291" sldId="268"/>
            <ac:picMk id="5" creationId="{7AF27ED6-1BB3-44F3-9339-BE9CB55CCC16}"/>
          </ac:picMkLst>
        </pc:picChg>
      </pc:sldChg>
      <pc:sldChg chg="addSp modSp new mod modNotesTx">
        <pc:chgData name="Kelley, Todd W" userId="d27d4cb4-89b9-4445-97de-d6d70d6b1c5d" providerId="ADAL" clId="{EB879CF8-614E-4B72-B0EB-9822DFD65465}" dt="2021-11-30T22:35:45.530" v="1192" actId="1076"/>
        <pc:sldMkLst>
          <pc:docMk/>
          <pc:sldMk cId="2939926381" sldId="269"/>
        </pc:sldMkLst>
        <pc:spChg chg="mod">
          <ac:chgData name="Kelley, Todd W" userId="d27d4cb4-89b9-4445-97de-d6d70d6b1c5d" providerId="ADAL" clId="{EB879CF8-614E-4B72-B0EB-9822DFD65465}" dt="2021-11-30T21:48:08.948" v="1184" actId="20577"/>
          <ac:spMkLst>
            <pc:docMk/>
            <pc:sldMk cId="2939926381" sldId="269"/>
            <ac:spMk id="2" creationId="{FF6F7EAC-14DC-41EF-B201-4D3EA051C62C}"/>
          </ac:spMkLst>
        </pc:spChg>
        <pc:picChg chg="add mod">
          <ac:chgData name="Kelley, Todd W" userId="d27d4cb4-89b9-4445-97de-d6d70d6b1c5d" providerId="ADAL" clId="{EB879CF8-614E-4B72-B0EB-9822DFD65465}" dt="2021-11-30T22:19:34.961" v="1189" actId="1076"/>
          <ac:picMkLst>
            <pc:docMk/>
            <pc:sldMk cId="2939926381" sldId="269"/>
            <ac:picMk id="5" creationId="{52168E87-2034-41FF-978B-2B2212031750}"/>
          </ac:picMkLst>
        </pc:picChg>
        <pc:picChg chg="add mod">
          <ac:chgData name="Kelley, Todd W" userId="d27d4cb4-89b9-4445-97de-d6d70d6b1c5d" providerId="ADAL" clId="{EB879CF8-614E-4B72-B0EB-9822DFD65465}" dt="2021-11-30T22:35:45.530" v="1192" actId="1076"/>
          <ac:picMkLst>
            <pc:docMk/>
            <pc:sldMk cId="2939926381" sldId="269"/>
            <ac:picMk id="7" creationId="{05B88B06-6BDC-4D32-BEE6-E244A8A6E14A}"/>
          </ac:picMkLst>
        </pc:picChg>
      </pc:sldChg>
      <pc:sldChg chg="modSp new mod">
        <pc:chgData name="Kelley, Todd W" userId="d27d4cb4-89b9-4445-97de-d6d70d6b1c5d" providerId="ADAL" clId="{EB879CF8-614E-4B72-B0EB-9822DFD65465}" dt="2021-12-01T20:49:40.659" v="1352" actId="20577"/>
        <pc:sldMkLst>
          <pc:docMk/>
          <pc:sldMk cId="3558692952" sldId="270"/>
        </pc:sldMkLst>
        <pc:spChg chg="mod">
          <ac:chgData name="Kelley, Todd W" userId="d27d4cb4-89b9-4445-97de-d6d70d6b1c5d" providerId="ADAL" clId="{EB879CF8-614E-4B72-B0EB-9822DFD65465}" dt="2021-12-01T20:43:55.865" v="1246" actId="20577"/>
          <ac:spMkLst>
            <pc:docMk/>
            <pc:sldMk cId="3558692952" sldId="270"/>
            <ac:spMk id="2" creationId="{4675A003-E534-4CDF-A01F-5FE3DE7F5E4F}"/>
          </ac:spMkLst>
        </pc:spChg>
        <pc:spChg chg="mod">
          <ac:chgData name="Kelley, Todd W" userId="d27d4cb4-89b9-4445-97de-d6d70d6b1c5d" providerId="ADAL" clId="{EB879CF8-614E-4B72-B0EB-9822DFD65465}" dt="2021-12-01T20:49:40.659" v="1352" actId="20577"/>
          <ac:spMkLst>
            <pc:docMk/>
            <pc:sldMk cId="3558692952" sldId="270"/>
            <ac:spMk id="3" creationId="{528104A2-0BBD-413A-BBD6-B98E51B4F0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D5357-5491-40AE-B921-8877855AD794}"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31C59-9791-42F3-8672-00FB9A573E5A}" type="slidenum">
              <a:rPr lang="en-US" smtClean="0"/>
              <a:t>‹#›</a:t>
            </a:fld>
            <a:endParaRPr lang="en-US"/>
          </a:p>
        </p:txBody>
      </p:sp>
    </p:spTree>
    <p:extLst>
      <p:ext uri="{BB962C8B-B14F-4D97-AF65-F5344CB8AC3E}">
        <p14:creationId xmlns:p14="http://schemas.microsoft.com/office/powerpoint/2010/main" val="1424668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508910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6870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2830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54042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46886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209504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136595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59603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27767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777651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2412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755334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1148005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57379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96569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15641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3071151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579147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01685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00471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88654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21561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Click to edit Master text styles</a:t>
            </a:r>
          </a:p>
        </p:txBody>
      </p:sp>
    </p:spTree>
    <p:extLst>
      <p:ext uri="{BB962C8B-B14F-4D97-AF65-F5344CB8AC3E}">
        <p14:creationId xmlns:p14="http://schemas.microsoft.com/office/powerpoint/2010/main" val="272675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18402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95891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4252009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6850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100542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380336089"/>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6.xml"/><Relationship Id="rId5" Type="http://schemas.openxmlformats.org/officeDocument/2006/relationships/image" Target="../media/image10.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76D5-6E37-4CC7-BABD-34265868D640}"/>
              </a:ext>
            </a:extLst>
          </p:cNvPr>
          <p:cNvSpPr>
            <a:spLocks noGrp="1"/>
          </p:cNvSpPr>
          <p:nvPr>
            <p:ph type="ctrTitle"/>
          </p:nvPr>
        </p:nvSpPr>
        <p:spPr/>
        <p:txBody>
          <a:bodyPr/>
          <a:lstStyle/>
          <a:p>
            <a:r>
              <a:rPr lang="en-US" dirty="0"/>
              <a:t>UTA EE LABS</a:t>
            </a:r>
          </a:p>
        </p:txBody>
      </p:sp>
      <p:sp>
        <p:nvSpPr>
          <p:cNvPr id="3" name="Subtitle 2">
            <a:extLst>
              <a:ext uri="{FF2B5EF4-FFF2-40B4-BE49-F238E27FC236}">
                <a16:creationId xmlns:a16="http://schemas.microsoft.com/office/drawing/2014/main" id="{DE1A8C49-784C-4ECE-9285-FD3884E2F993}"/>
              </a:ext>
            </a:extLst>
          </p:cNvPr>
          <p:cNvSpPr>
            <a:spLocks noGrp="1"/>
          </p:cNvSpPr>
          <p:nvPr>
            <p:ph type="subTitle" idx="1"/>
          </p:nvPr>
        </p:nvSpPr>
        <p:spPr/>
        <p:txBody>
          <a:bodyPr/>
          <a:lstStyle/>
          <a:p>
            <a:r>
              <a:rPr lang="en-US"/>
              <a:t>LoRa Radio </a:t>
            </a:r>
            <a:endParaRPr lang="en-US" dirty="0"/>
          </a:p>
        </p:txBody>
      </p:sp>
    </p:spTree>
    <p:extLst>
      <p:ext uri="{BB962C8B-B14F-4D97-AF65-F5344CB8AC3E}">
        <p14:creationId xmlns:p14="http://schemas.microsoft.com/office/powerpoint/2010/main" val="3264737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92A3-57C3-75E6-FC5C-633CE745850B}"/>
              </a:ext>
            </a:extLst>
          </p:cNvPr>
          <p:cNvSpPr>
            <a:spLocks noGrp="1"/>
          </p:cNvSpPr>
          <p:nvPr>
            <p:ph type="title"/>
          </p:nvPr>
        </p:nvSpPr>
        <p:spPr/>
        <p:txBody>
          <a:bodyPr/>
          <a:lstStyle/>
          <a:p>
            <a:r>
              <a:rPr lang="en-US" dirty="0"/>
              <a:t>LoRa TX Frame</a:t>
            </a:r>
          </a:p>
        </p:txBody>
      </p:sp>
      <p:pic>
        <p:nvPicPr>
          <p:cNvPr id="4" name="Picture 3">
            <a:extLst>
              <a:ext uri="{FF2B5EF4-FFF2-40B4-BE49-F238E27FC236}">
                <a16:creationId xmlns:a16="http://schemas.microsoft.com/office/drawing/2014/main" id="{3255054C-A2E2-2069-BD2E-C594A905DB5D}"/>
              </a:ext>
            </a:extLst>
          </p:cNvPr>
          <p:cNvPicPr>
            <a:picLocks noChangeAspect="1"/>
          </p:cNvPicPr>
          <p:nvPr/>
        </p:nvPicPr>
        <p:blipFill>
          <a:blip r:embed="rId2"/>
          <a:stretch>
            <a:fillRect/>
          </a:stretch>
        </p:blipFill>
        <p:spPr>
          <a:xfrm>
            <a:off x="691375" y="1418132"/>
            <a:ext cx="10809249" cy="5404625"/>
          </a:xfrm>
          <a:prstGeom prst="rect">
            <a:avLst/>
          </a:prstGeom>
        </p:spPr>
      </p:pic>
    </p:spTree>
    <p:extLst>
      <p:ext uri="{BB962C8B-B14F-4D97-AF65-F5344CB8AC3E}">
        <p14:creationId xmlns:p14="http://schemas.microsoft.com/office/powerpoint/2010/main" val="3833717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5A6C-2378-D623-8B8C-E297A545B002}"/>
              </a:ext>
            </a:extLst>
          </p:cNvPr>
          <p:cNvSpPr>
            <a:spLocks noGrp="1"/>
          </p:cNvSpPr>
          <p:nvPr>
            <p:ph type="title"/>
          </p:nvPr>
        </p:nvSpPr>
        <p:spPr/>
        <p:txBody>
          <a:bodyPr/>
          <a:lstStyle/>
          <a:p>
            <a:r>
              <a:rPr lang="en-US" dirty="0"/>
              <a:t>Phase Modulation</a:t>
            </a:r>
          </a:p>
        </p:txBody>
      </p:sp>
      <p:pic>
        <p:nvPicPr>
          <p:cNvPr id="2052" name="Picture 4" descr="Instantaneous Phase vs Time for Data Bits 11011000">
            <a:extLst>
              <a:ext uri="{FF2B5EF4-FFF2-40B4-BE49-F238E27FC236}">
                <a16:creationId xmlns:a16="http://schemas.microsoft.com/office/drawing/2014/main" id="{2C84D819-BFEB-6E04-28E9-C6D5C47FF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526" y="3655578"/>
            <a:ext cx="9200948" cy="30038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F980CF-BA18-4276-6721-086885A84C91}"/>
              </a:ext>
            </a:extLst>
          </p:cNvPr>
          <p:cNvSpPr txBox="1"/>
          <p:nvPr/>
        </p:nvSpPr>
        <p:spPr>
          <a:xfrm>
            <a:off x="1495526" y="2050473"/>
            <a:ext cx="6401111" cy="523220"/>
          </a:xfrm>
          <a:prstGeom prst="rect">
            <a:avLst/>
          </a:prstGeom>
          <a:noFill/>
        </p:spPr>
        <p:txBody>
          <a:bodyPr wrap="none" rtlCol="0">
            <a:spAutoFit/>
          </a:bodyPr>
          <a:lstStyle/>
          <a:p>
            <a:r>
              <a:rPr lang="en-US" dirty="0">
                <a:solidFill>
                  <a:schemeClr val="tx1"/>
                </a:solidFill>
              </a:rPr>
              <a:t>Simple Example of QPSK using a chirp signal. </a:t>
            </a:r>
          </a:p>
          <a:p>
            <a:r>
              <a:rPr lang="en-US" dirty="0">
                <a:solidFill>
                  <a:schemeClr val="tx1"/>
                </a:solidFill>
              </a:rPr>
              <a:t>LoRa work in a </a:t>
            </a:r>
            <a:r>
              <a:rPr lang="en-US" b="1" dirty="0">
                <a:solidFill>
                  <a:schemeClr val="tx1"/>
                </a:solidFill>
              </a:rPr>
              <a:t>similar</a:t>
            </a:r>
            <a:r>
              <a:rPr lang="en-US" dirty="0">
                <a:solidFill>
                  <a:schemeClr val="tx1"/>
                </a:solidFill>
              </a:rPr>
              <a:t> fashion, but more phase shifts for more bits per symbol.</a:t>
            </a:r>
          </a:p>
        </p:txBody>
      </p:sp>
    </p:spTree>
    <p:extLst>
      <p:ext uri="{BB962C8B-B14F-4D97-AF65-F5344CB8AC3E}">
        <p14:creationId xmlns:p14="http://schemas.microsoft.com/office/powerpoint/2010/main" val="395792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36FA-8DD3-4CA5-B9DF-5C3067AD753D}"/>
              </a:ext>
            </a:extLst>
          </p:cNvPr>
          <p:cNvSpPr>
            <a:spLocks noGrp="1"/>
          </p:cNvSpPr>
          <p:nvPr>
            <p:ph type="title"/>
          </p:nvPr>
        </p:nvSpPr>
        <p:spPr>
          <a:xfrm>
            <a:off x="951100" y="719600"/>
            <a:ext cx="5144900" cy="637200"/>
          </a:xfrm>
        </p:spPr>
        <p:txBody>
          <a:bodyPr/>
          <a:lstStyle/>
          <a:p>
            <a:r>
              <a:rPr lang="en-US" dirty="0"/>
              <a:t>Lora Antenna options</a:t>
            </a:r>
          </a:p>
        </p:txBody>
      </p:sp>
      <p:pic>
        <p:nvPicPr>
          <p:cNvPr id="4100" name="Picture 4" descr="Edge-Launch SMA Connector for 1.6mm / 0.062 Thick PCBs">
            <a:extLst>
              <a:ext uri="{FF2B5EF4-FFF2-40B4-BE49-F238E27FC236}">
                <a16:creationId xmlns:a16="http://schemas.microsoft.com/office/drawing/2014/main" id="{EC74F040-804E-59D9-511F-1204F250A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100" y="1676400"/>
            <a:ext cx="3452001" cy="25908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uFL SMT Antenna Connector">
            <a:extLst>
              <a:ext uri="{FF2B5EF4-FFF2-40B4-BE49-F238E27FC236}">
                <a16:creationId xmlns:a16="http://schemas.microsoft.com/office/drawing/2014/main" id="{E067BB37-A62D-CBAF-5BEC-659921F69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09" y="2404550"/>
            <a:ext cx="242401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lexible 915MHz Whip Antenna | SMA Connector | Taoglas FW.95">
            <a:extLst>
              <a:ext uri="{FF2B5EF4-FFF2-40B4-BE49-F238E27FC236}">
                <a16:creationId xmlns:a16="http://schemas.microsoft.com/office/drawing/2014/main" id="{0B05E56E-D408-1179-9A49-52FF6C6A1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979861">
            <a:off x="3514374" y="1051928"/>
            <a:ext cx="3324225" cy="33242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16C0FA-71CC-F004-BC45-8C800C641FE7}"/>
              </a:ext>
            </a:extLst>
          </p:cNvPr>
          <p:cNvSpPr txBox="1"/>
          <p:nvPr/>
        </p:nvSpPr>
        <p:spPr>
          <a:xfrm>
            <a:off x="6183409" y="4404758"/>
            <a:ext cx="2647950" cy="307777"/>
          </a:xfrm>
          <a:prstGeom prst="rect">
            <a:avLst/>
          </a:prstGeom>
          <a:noFill/>
        </p:spPr>
        <p:txBody>
          <a:bodyPr wrap="square">
            <a:spAutoFit/>
          </a:bodyPr>
          <a:lstStyle/>
          <a:p>
            <a:pPr algn="l"/>
            <a:r>
              <a:rPr lang="en-US" b="0" i="0" dirty="0" err="1">
                <a:solidFill>
                  <a:schemeClr val="tx1"/>
                </a:solidFill>
                <a:effectLst/>
                <a:latin typeface="proxima nova"/>
              </a:rPr>
              <a:t>uFL</a:t>
            </a:r>
            <a:r>
              <a:rPr lang="en-US" b="0" i="0" dirty="0">
                <a:solidFill>
                  <a:schemeClr val="tx1"/>
                </a:solidFill>
                <a:effectLst/>
                <a:latin typeface="proxima nova"/>
              </a:rPr>
              <a:t> SMT Antenna Connector</a:t>
            </a:r>
          </a:p>
        </p:txBody>
      </p:sp>
      <p:sp>
        <p:nvSpPr>
          <p:cNvPr id="12" name="TextBox 11">
            <a:extLst>
              <a:ext uri="{FF2B5EF4-FFF2-40B4-BE49-F238E27FC236}">
                <a16:creationId xmlns:a16="http://schemas.microsoft.com/office/drawing/2014/main" id="{EFAD6454-D272-580A-840E-B5E8658C69A9}"/>
              </a:ext>
            </a:extLst>
          </p:cNvPr>
          <p:cNvSpPr txBox="1"/>
          <p:nvPr/>
        </p:nvSpPr>
        <p:spPr>
          <a:xfrm>
            <a:off x="1493632" y="4341338"/>
            <a:ext cx="1730110" cy="523220"/>
          </a:xfrm>
          <a:prstGeom prst="rect">
            <a:avLst/>
          </a:prstGeom>
          <a:noFill/>
        </p:spPr>
        <p:txBody>
          <a:bodyPr wrap="square">
            <a:spAutoFit/>
          </a:bodyPr>
          <a:lstStyle/>
          <a:p>
            <a:pPr algn="l"/>
            <a:r>
              <a:rPr lang="en-US" b="0" i="0" dirty="0">
                <a:solidFill>
                  <a:schemeClr val="tx1"/>
                </a:solidFill>
                <a:effectLst/>
                <a:latin typeface="proxima nova"/>
              </a:rPr>
              <a:t>SMA Edge Antenna Connector</a:t>
            </a:r>
          </a:p>
        </p:txBody>
      </p:sp>
      <p:pic>
        <p:nvPicPr>
          <p:cNvPr id="4106" name="Picture 10" descr="RP-SMA to uFL Adapter Cable">
            <a:extLst>
              <a:ext uri="{FF2B5EF4-FFF2-40B4-BE49-F238E27FC236}">
                <a16:creationId xmlns:a16="http://schemas.microsoft.com/office/drawing/2014/main" id="{1A3C0327-3714-B554-A0AD-E69D8E00E2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3603" y="2404550"/>
            <a:ext cx="2404109" cy="180433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78586AB-932D-9281-EF49-07B60F44F87B}"/>
              </a:ext>
            </a:extLst>
          </p:cNvPr>
          <p:cNvSpPr txBox="1"/>
          <p:nvPr/>
        </p:nvSpPr>
        <p:spPr>
          <a:xfrm>
            <a:off x="712975" y="5570578"/>
            <a:ext cx="8631050" cy="923330"/>
          </a:xfrm>
          <a:prstGeom prst="rect">
            <a:avLst/>
          </a:prstGeom>
          <a:noFill/>
        </p:spPr>
        <p:txBody>
          <a:bodyPr wrap="square">
            <a:spAutoFit/>
          </a:bodyPr>
          <a:lstStyle/>
          <a:p>
            <a:r>
              <a:rPr lang="en-US" sz="1800" b="0" i="0" dirty="0">
                <a:solidFill>
                  <a:schemeClr val="tx1"/>
                </a:solidFill>
                <a:effectLst/>
                <a:latin typeface="Google Sans"/>
              </a:rPr>
              <a:t>The wire length for a 915 MHz LoRa antenna is 3 inches or 7.8 centimeters. The length of the wire depends on the frequency of the antenna. For example, the wire length for an 868 MHz antenna is 3.25 inches or 8.2 centimeters.</a:t>
            </a:r>
            <a:endParaRPr lang="en-US" sz="1800" dirty="0">
              <a:solidFill>
                <a:schemeClr val="tx1"/>
              </a:solidFill>
            </a:endParaRPr>
          </a:p>
        </p:txBody>
      </p:sp>
    </p:spTree>
    <p:extLst>
      <p:ext uri="{BB962C8B-B14F-4D97-AF65-F5344CB8AC3E}">
        <p14:creationId xmlns:p14="http://schemas.microsoft.com/office/powerpoint/2010/main" val="3348394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60CC-41A2-14E4-E17A-768DB95AC2C5}"/>
              </a:ext>
            </a:extLst>
          </p:cNvPr>
          <p:cNvSpPr>
            <a:spLocks noGrp="1"/>
          </p:cNvSpPr>
          <p:nvPr>
            <p:ph type="title"/>
          </p:nvPr>
        </p:nvSpPr>
        <p:spPr/>
        <p:txBody>
          <a:bodyPr/>
          <a:lstStyle/>
          <a:p>
            <a:r>
              <a:rPr lang="en-US" dirty="0"/>
              <a:t>DHT-11</a:t>
            </a:r>
          </a:p>
        </p:txBody>
      </p:sp>
      <p:pic>
        <p:nvPicPr>
          <p:cNvPr id="3" name="Picture 2" descr="A close-up of a black and blue electronic device&#10;&#10;Description automatically generated">
            <a:extLst>
              <a:ext uri="{FF2B5EF4-FFF2-40B4-BE49-F238E27FC236}">
                <a16:creationId xmlns:a16="http://schemas.microsoft.com/office/drawing/2014/main" id="{8DA81C3E-34FA-C771-8042-61B7D09CD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251" y="2073610"/>
            <a:ext cx="3804305" cy="3804305"/>
          </a:xfrm>
          <a:prstGeom prst="rect">
            <a:avLst/>
          </a:prstGeom>
        </p:spPr>
      </p:pic>
      <p:pic>
        <p:nvPicPr>
          <p:cNvPr id="5" name="Picture 4" descr="A close-up of a blue and black electronic device&#10;&#10;Description automatically generated">
            <a:extLst>
              <a:ext uri="{FF2B5EF4-FFF2-40B4-BE49-F238E27FC236}">
                <a16:creationId xmlns:a16="http://schemas.microsoft.com/office/drawing/2014/main" id="{FC44946F-E699-E1E1-5536-809C11D8A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44" y="2073610"/>
            <a:ext cx="3804305" cy="3804305"/>
          </a:xfrm>
          <a:prstGeom prst="rect">
            <a:avLst/>
          </a:prstGeom>
        </p:spPr>
      </p:pic>
      <p:sp>
        <p:nvSpPr>
          <p:cNvPr id="7" name="TextBox 6">
            <a:extLst>
              <a:ext uri="{FF2B5EF4-FFF2-40B4-BE49-F238E27FC236}">
                <a16:creationId xmlns:a16="http://schemas.microsoft.com/office/drawing/2014/main" id="{B37BD6C0-3AAD-C0C9-4DC5-8A752F7A4BFE}"/>
              </a:ext>
            </a:extLst>
          </p:cNvPr>
          <p:cNvSpPr txBox="1"/>
          <p:nvPr/>
        </p:nvSpPr>
        <p:spPr>
          <a:xfrm>
            <a:off x="4264750" y="2252831"/>
            <a:ext cx="3760570" cy="2462213"/>
          </a:xfrm>
          <a:prstGeom prst="rect">
            <a:avLst/>
          </a:prstGeom>
          <a:noFill/>
        </p:spPr>
        <p:txBody>
          <a:bodyPr wrap="square">
            <a:spAutoFit/>
          </a:bodyPr>
          <a:lstStyle/>
          <a:p>
            <a:r>
              <a:rPr lang="en-US" dirty="0">
                <a:solidFill>
                  <a:schemeClr val="tx1"/>
                </a:solidFill>
              </a:rPr>
              <a:t>Specification:</a:t>
            </a:r>
          </a:p>
          <a:p>
            <a:r>
              <a:rPr lang="en-US" dirty="0">
                <a:solidFill>
                  <a:schemeClr val="tx1"/>
                </a:solidFill>
              </a:rPr>
              <a:t>Power supply voltage: 3.3~5.5V DC</a:t>
            </a:r>
          </a:p>
          <a:p>
            <a:r>
              <a:rPr lang="en-US" dirty="0">
                <a:solidFill>
                  <a:schemeClr val="tx1"/>
                </a:solidFill>
              </a:rPr>
              <a:t>Output: the single bus digital signal</a:t>
            </a:r>
          </a:p>
          <a:p>
            <a:r>
              <a:rPr lang="en-US" dirty="0">
                <a:solidFill>
                  <a:schemeClr val="tx1"/>
                </a:solidFill>
              </a:rPr>
              <a:t>Measuring range: 20-90%RH humidity, temperature 0~50°</a:t>
            </a:r>
          </a:p>
          <a:p>
            <a:r>
              <a:rPr lang="en-US" dirty="0">
                <a:solidFill>
                  <a:schemeClr val="tx1"/>
                </a:solidFill>
              </a:rPr>
              <a:t>The measurement accuracy of +-5%RH: humidity, temperature +-2 °</a:t>
            </a:r>
          </a:p>
          <a:p>
            <a:r>
              <a:rPr lang="en-US" dirty="0">
                <a:solidFill>
                  <a:schemeClr val="tx1"/>
                </a:solidFill>
              </a:rPr>
              <a:t>Resolution: 1%RH humidity, temperature 1 °</a:t>
            </a:r>
          </a:p>
          <a:p>
            <a:r>
              <a:rPr lang="en-US" dirty="0">
                <a:solidFill>
                  <a:schemeClr val="tx1"/>
                </a:solidFill>
              </a:rPr>
              <a:t>Exchangeability: fully interchangeable</a:t>
            </a:r>
          </a:p>
          <a:p>
            <a:r>
              <a:rPr lang="en-US" dirty="0">
                <a:solidFill>
                  <a:schemeClr val="tx1"/>
                </a:solidFill>
              </a:rPr>
              <a:t>Long term stability: &lt;± 1%RH</a:t>
            </a:r>
          </a:p>
          <a:p>
            <a:r>
              <a:rPr lang="en-US" dirty="0">
                <a:solidFill>
                  <a:schemeClr val="tx1"/>
                </a:solidFill>
              </a:rPr>
              <a:t>Size: 28 * 12 * 7.2mm</a:t>
            </a:r>
          </a:p>
        </p:txBody>
      </p:sp>
    </p:spTree>
    <p:extLst>
      <p:ext uri="{BB962C8B-B14F-4D97-AF65-F5344CB8AC3E}">
        <p14:creationId xmlns:p14="http://schemas.microsoft.com/office/powerpoint/2010/main" val="231545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5FF4-C466-968C-45F7-CF4000A5E83E}"/>
              </a:ext>
            </a:extLst>
          </p:cNvPr>
          <p:cNvSpPr>
            <a:spLocks noGrp="1"/>
          </p:cNvSpPr>
          <p:nvPr>
            <p:ph type="title"/>
          </p:nvPr>
        </p:nvSpPr>
        <p:spPr/>
        <p:txBody>
          <a:bodyPr/>
          <a:lstStyle/>
          <a:p>
            <a:r>
              <a:rPr lang="en-US" dirty="0"/>
              <a:t>LoRa Transmitter</a:t>
            </a:r>
          </a:p>
        </p:txBody>
      </p:sp>
      <p:sp>
        <p:nvSpPr>
          <p:cNvPr id="3" name="Text Placeholder 2">
            <a:extLst>
              <a:ext uri="{FF2B5EF4-FFF2-40B4-BE49-F238E27FC236}">
                <a16:creationId xmlns:a16="http://schemas.microsoft.com/office/drawing/2014/main" id="{5C5C9783-949E-3690-6838-F00CAC11451A}"/>
              </a:ext>
            </a:extLst>
          </p:cNvPr>
          <p:cNvSpPr>
            <a:spLocks noGrp="1"/>
          </p:cNvSpPr>
          <p:nvPr>
            <p:ph type="body" idx="1"/>
          </p:nvPr>
        </p:nvSpPr>
        <p:spPr>
          <a:xfrm>
            <a:off x="200025" y="1789667"/>
            <a:ext cx="2487527" cy="4348800"/>
          </a:xfrm>
        </p:spPr>
        <p:txBody>
          <a:bodyPr/>
          <a:lstStyle/>
          <a:p>
            <a:pPr marL="186262" indent="0">
              <a:buNone/>
            </a:pPr>
            <a:r>
              <a:rPr lang="en-US" dirty="0"/>
              <a:t>Transmitter:</a:t>
            </a:r>
          </a:p>
          <a:p>
            <a:pPr marL="186262" indent="0">
              <a:buNone/>
            </a:pPr>
            <a:r>
              <a:rPr lang="en-US" dirty="0"/>
              <a:t>Try to follow the wiring exactly!</a:t>
            </a:r>
          </a:p>
          <a:p>
            <a:pPr marL="186262" indent="0">
              <a:buNone/>
            </a:pPr>
            <a:endParaRPr lang="en-US" dirty="0"/>
          </a:p>
          <a:p>
            <a:pPr marL="186262" indent="0">
              <a:buNone/>
            </a:pPr>
            <a:r>
              <a:rPr lang="en-US" dirty="0"/>
              <a:t>Use Tweezers and keep the wires flat on the breadboard!</a:t>
            </a:r>
          </a:p>
        </p:txBody>
      </p:sp>
      <p:pic>
        <p:nvPicPr>
          <p:cNvPr id="13" name="Picture 12" descr="A circuit board with wires and wires&#10;&#10;Description automatically generated">
            <a:extLst>
              <a:ext uri="{FF2B5EF4-FFF2-40B4-BE49-F238E27FC236}">
                <a16:creationId xmlns:a16="http://schemas.microsoft.com/office/drawing/2014/main" id="{4FFE31F5-A083-1992-C28C-47C223C9D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551" y="1417746"/>
            <a:ext cx="7084521" cy="5262598"/>
          </a:xfrm>
          <a:prstGeom prst="rect">
            <a:avLst/>
          </a:prstGeom>
        </p:spPr>
      </p:pic>
      <p:sp>
        <p:nvSpPr>
          <p:cNvPr id="4" name="TextBox 3">
            <a:extLst>
              <a:ext uri="{FF2B5EF4-FFF2-40B4-BE49-F238E27FC236}">
                <a16:creationId xmlns:a16="http://schemas.microsoft.com/office/drawing/2014/main" id="{F22A0694-3334-603C-0907-0CE58AB115B5}"/>
              </a:ext>
            </a:extLst>
          </p:cNvPr>
          <p:cNvSpPr txBox="1"/>
          <p:nvPr/>
        </p:nvSpPr>
        <p:spPr>
          <a:xfrm>
            <a:off x="10113818" y="1856509"/>
            <a:ext cx="1667444" cy="523220"/>
          </a:xfrm>
          <a:prstGeom prst="rect">
            <a:avLst/>
          </a:prstGeom>
          <a:noFill/>
        </p:spPr>
        <p:txBody>
          <a:bodyPr wrap="none" rtlCol="0">
            <a:spAutoFit/>
          </a:bodyPr>
          <a:lstStyle/>
          <a:p>
            <a:endParaRPr lang="en-US" dirty="0">
              <a:solidFill>
                <a:schemeClr val="tx1"/>
              </a:solidFill>
            </a:endParaRPr>
          </a:p>
          <a:p>
            <a:r>
              <a:rPr lang="en-US" dirty="0">
                <a:solidFill>
                  <a:schemeClr val="tx1"/>
                </a:solidFill>
              </a:rPr>
              <a:t>Under LoRa Radio</a:t>
            </a:r>
          </a:p>
        </p:txBody>
      </p:sp>
      <p:sp>
        <p:nvSpPr>
          <p:cNvPr id="5" name="Arrow: Left 4">
            <a:extLst>
              <a:ext uri="{FF2B5EF4-FFF2-40B4-BE49-F238E27FC236}">
                <a16:creationId xmlns:a16="http://schemas.microsoft.com/office/drawing/2014/main" id="{27F93D76-A1DF-AEA4-15C0-F109F8EE75CD}"/>
              </a:ext>
            </a:extLst>
          </p:cNvPr>
          <p:cNvSpPr/>
          <p:nvPr/>
        </p:nvSpPr>
        <p:spPr>
          <a:xfrm rot="20199390">
            <a:off x="8406692" y="2046997"/>
            <a:ext cx="1839025" cy="6372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309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Arduino Library for LoRa</a:t>
            </a:r>
          </a:p>
        </p:txBody>
      </p:sp>
      <p:pic>
        <p:nvPicPr>
          <p:cNvPr id="5" name="Picture 4">
            <a:extLst>
              <a:ext uri="{FF2B5EF4-FFF2-40B4-BE49-F238E27FC236}">
                <a16:creationId xmlns:a16="http://schemas.microsoft.com/office/drawing/2014/main" id="{57FE2107-2A3F-C86F-E2AF-FDCC3DF8499F}"/>
              </a:ext>
            </a:extLst>
          </p:cNvPr>
          <p:cNvPicPr>
            <a:picLocks noChangeAspect="1"/>
          </p:cNvPicPr>
          <p:nvPr/>
        </p:nvPicPr>
        <p:blipFill>
          <a:blip r:embed="rId2"/>
          <a:stretch>
            <a:fillRect/>
          </a:stretch>
        </p:blipFill>
        <p:spPr>
          <a:xfrm>
            <a:off x="334183" y="2901260"/>
            <a:ext cx="5588561" cy="2714921"/>
          </a:xfrm>
          <a:prstGeom prst="rect">
            <a:avLst/>
          </a:prstGeom>
        </p:spPr>
      </p:pic>
      <p:sp>
        <p:nvSpPr>
          <p:cNvPr id="10" name="TextBox 9">
            <a:extLst>
              <a:ext uri="{FF2B5EF4-FFF2-40B4-BE49-F238E27FC236}">
                <a16:creationId xmlns:a16="http://schemas.microsoft.com/office/drawing/2014/main" id="{3C1C83A7-15A0-F981-D702-A0628900D55A}"/>
              </a:ext>
            </a:extLst>
          </p:cNvPr>
          <p:cNvSpPr txBox="1"/>
          <p:nvPr/>
        </p:nvSpPr>
        <p:spPr>
          <a:xfrm>
            <a:off x="2174600" y="1801091"/>
            <a:ext cx="6800260" cy="954107"/>
          </a:xfrm>
          <a:prstGeom prst="rect">
            <a:avLst/>
          </a:prstGeom>
          <a:noFill/>
        </p:spPr>
        <p:txBody>
          <a:bodyPr wrap="none" rtlCol="0">
            <a:spAutoFit/>
          </a:bodyPr>
          <a:lstStyle/>
          <a:p>
            <a:pPr marL="285750" indent="-285750">
              <a:buClr>
                <a:schemeClr val="tx1"/>
              </a:buClr>
              <a:buFont typeface="Arial" panose="020B0604020202020204" pitchFamily="34" charset="0"/>
              <a:buChar char="•"/>
            </a:pPr>
            <a:r>
              <a:rPr lang="en-US" dirty="0">
                <a:solidFill>
                  <a:schemeClr val="tx1"/>
                </a:solidFill>
              </a:rPr>
              <a:t>Once you get the Arduino nano to connect open </a:t>
            </a:r>
            <a:r>
              <a:rPr lang="en-US" dirty="0" err="1">
                <a:solidFill>
                  <a:schemeClr val="tx1"/>
                </a:solidFill>
              </a:rPr>
              <a:t>LoRa_TX.ino</a:t>
            </a:r>
            <a:endParaRPr lang="en-US"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You will need to install a library that you downloaded and extracted from </a:t>
            </a:r>
            <a:r>
              <a:rPr lang="en-US" dirty="0" err="1">
                <a:solidFill>
                  <a:schemeClr val="tx1"/>
                </a:solidFill>
              </a:rPr>
              <a:t>Github</a:t>
            </a:r>
            <a:r>
              <a:rPr lang="en-US" dirty="0">
                <a:solidFill>
                  <a:schemeClr val="tx1"/>
                </a:solidFill>
              </a:rPr>
              <a:t>.</a:t>
            </a:r>
          </a:p>
          <a:p>
            <a:pPr marL="285750" indent="-285750">
              <a:buClr>
                <a:schemeClr val="tx1"/>
              </a:buClr>
              <a:buFont typeface="Arial" panose="020B0604020202020204" pitchFamily="34" charset="0"/>
              <a:buChar char="•"/>
            </a:pPr>
            <a:r>
              <a:rPr lang="en-US" dirty="0">
                <a:solidFill>
                  <a:schemeClr val="tx1"/>
                </a:solidFill>
              </a:rPr>
              <a:t>Select Sketch -&gt; Include Library -&gt; Add .ZIP Library.</a:t>
            </a:r>
          </a:p>
          <a:p>
            <a:pPr marL="285750" indent="-285750">
              <a:buClr>
                <a:schemeClr val="tx1"/>
              </a:buClr>
              <a:buFont typeface="Arial" panose="020B0604020202020204" pitchFamily="34" charset="0"/>
              <a:buChar char="•"/>
            </a:pPr>
            <a:r>
              <a:rPr lang="en-US" dirty="0">
                <a:solidFill>
                  <a:schemeClr val="tx1"/>
                </a:solidFill>
              </a:rPr>
              <a:t>Select Arduino-LoRa-master.ZIP</a:t>
            </a:r>
          </a:p>
        </p:txBody>
      </p:sp>
      <p:pic>
        <p:nvPicPr>
          <p:cNvPr id="4" name="Picture 3">
            <a:extLst>
              <a:ext uri="{FF2B5EF4-FFF2-40B4-BE49-F238E27FC236}">
                <a16:creationId xmlns:a16="http://schemas.microsoft.com/office/drawing/2014/main" id="{CA26E7D7-7274-02B4-F17D-60373A8BFD08}"/>
              </a:ext>
            </a:extLst>
          </p:cNvPr>
          <p:cNvPicPr>
            <a:picLocks noChangeAspect="1"/>
          </p:cNvPicPr>
          <p:nvPr/>
        </p:nvPicPr>
        <p:blipFill>
          <a:blip r:embed="rId3"/>
          <a:stretch>
            <a:fillRect/>
          </a:stretch>
        </p:blipFill>
        <p:spPr>
          <a:xfrm>
            <a:off x="6008117" y="2901260"/>
            <a:ext cx="5364876" cy="3013150"/>
          </a:xfrm>
          <a:prstGeom prst="rect">
            <a:avLst/>
          </a:prstGeom>
        </p:spPr>
      </p:pic>
    </p:spTree>
    <p:extLst>
      <p:ext uri="{BB962C8B-B14F-4D97-AF65-F5344CB8AC3E}">
        <p14:creationId xmlns:p14="http://schemas.microsoft.com/office/powerpoint/2010/main" val="160024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Arduino Library for DHT-11</a:t>
            </a:r>
          </a:p>
        </p:txBody>
      </p:sp>
      <p:sp>
        <p:nvSpPr>
          <p:cNvPr id="10" name="TextBox 9">
            <a:extLst>
              <a:ext uri="{FF2B5EF4-FFF2-40B4-BE49-F238E27FC236}">
                <a16:creationId xmlns:a16="http://schemas.microsoft.com/office/drawing/2014/main" id="{3C1C83A7-15A0-F981-D702-A0628900D55A}"/>
              </a:ext>
            </a:extLst>
          </p:cNvPr>
          <p:cNvSpPr txBox="1"/>
          <p:nvPr/>
        </p:nvSpPr>
        <p:spPr>
          <a:xfrm>
            <a:off x="2174600" y="1418824"/>
            <a:ext cx="7842800" cy="1169551"/>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dirty="0">
                <a:solidFill>
                  <a:schemeClr val="tx1"/>
                </a:solidFill>
              </a:rPr>
              <a:t>You will need to install a library from the library manager called DHT Sensor.</a:t>
            </a:r>
          </a:p>
          <a:p>
            <a:pPr marL="285750" indent="-285750">
              <a:buClr>
                <a:schemeClr val="tx1"/>
              </a:buClr>
              <a:buFont typeface="Arial" panose="020B0604020202020204" pitchFamily="34" charset="0"/>
              <a:buChar char="•"/>
            </a:pPr>
            <a:r>
              <a:rPr lang="en-US" dirty="0">
                <a:solidFill>
                  <a:schemeClr val="tx1"/>
                </a:solidFill>
              </a:rPr>
              <a:t>Open the Library manager (1), then type </a:t>
            </a:r>
            <a:r>
              <a:rPr lang="en-US" dirty="0" err="1">
                <a:solidFill>
                  <a:schemeClr val="tx1"/>
                </a:solidFill>
              </a:rPr>
              <a:t>dht</a:t>
            </a:r>
            <a:r>
              <a:rPr lang="en-US" dirty="0">
                <a:solidFill>
                  <a:schemeClr val="tx1"/>
                </a:solidFill>
              </a:rPr>
              <a:t> sensor (2) scroll down to find DHT sensor library by Adafruit and click install.</a:t>
            </a:r>
          </a:p>
          <a:p>
            <a:pPr marL="285750" indent="-285750">
              <a:buClr>
                <a:schemeClr val="tx1"/>
              </a:buClr>
              <a:buFont typeface="Arial" panose="020B0604020202020204" pitchFamily="34" charset="0"/>
              <a:buChar char="•"/>
            </a:pPr>
            <a:r>
              <a:rPr lang="en-US" dirty="0">
                <a:solidFill>
                  <a:schemeClr val="tx1"/>
                </a:solidFill>
              </a:rPr>
              <a:t>Be sure to select INSTALL ALL. This will install libraries that make the DHT-11 sensor work properly.</a:t>
            </a:r>
          </a:p>
        </p:txBody>
      </p:sp>
      <p:pic>
        <p:nvPicPr>
          <p:cNvPr id="6" name="Picture 5" descr="A screenshot of a device&#10;&#10;Description automatically generated">
            <a:extLst>
              <a:ext uri="{FF2B5EF4-FFF2-40B4-BE49-F238E27FC236}">
                <a16:creationId xmlns:a16="http://schemas.microsoft.com/office/drawing/2014/main" id="{B47F57D3-E165-2045-F790-B25D70B75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436" y="2632363"/>
            <a:ext cx="2542328" cy="406633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578B7B4C-33BD-8BF2-F389-E9A7CD1D5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005" y="3140075"/>
            <a:ext cx="5381625" cy="2000250"/>
          </a:xfrm>
          <a:prstGeom prst="rect">
            <a:avLst/>
          </a:prstGeom>
        </p:spPr>
      </p:pic>
      <p:sp>
        <p:nvSpPr>
          <p:cNvPr id="9" name="Arrow: Left 8">
            <a:extLst>
              <a:ext uri="{FF2B5EF4-FFF2-40B4-BE49-F238E27FC236}">
                <a16:creationId xmlns:a16="http://schemas.microsoft.com/office/drawing/2014/main" id="{4ED29C66-2866-6A11-DAF9-3A5BA3CF9ADE}"/>
              </a:ext>
            </a:extLst>
          </p:cNvPr>
          <p:cNvSpPr/>
          <p:nvPr/>
        </p:nvSpPr>
        <p:spPr>
          <a:xfrm rot="20199390">
            <a:off x="2108185" y="3057954"/>
            <a:ext cx="1704930" cy="275308"/>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220853F5-D615-72D1-54A0-FA8830FA5B73}"/>
              </a:ext>
            </a:extLst>
          </p:cNvPr>
          <p:cNvSpPr/>
          <p:nvPr/>
        </p:nvSpPr>
        <p:spPr>
          <a:xfrm rot="13507319">
            <a:off x="128981" y="3522125"/>
            <a:ext cx="1255670" cy="275308"/>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EEF56499-60C0-B38B-0DBE-324C490407D6}"/>
              </a:ext>
            </a:extLst>
          </p:cNvPr>
          <p:cNvSpPr/>
          <p:nvPr/>
        </p:nvSpPr>
        <p:spPr>
          <a:xfrm rot="20199390">
            <a:off x="9256934" y="4152717"/>
            <a:ext cx="1255670" cy="275308"/>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6784345-797E-BB20-9618-C40F9D0A93EB}"/>
              </a:ext>
            </a:extLst>
          </p:cNvPr>
          <p:cNvSpPr/>
          <p:nvPr/>
        </p:nvSpPr>
        <p:spPr>
          <a:xfrm>
            <a:off x="42058" y="2305838"/>
            <a:ext cx="5693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25400" dir="5400000" algn="ctr" rotWithShape="0">
                    <a:srgbClr val="6E747A">
                      <a:alpha val="43000"/>
                    </a:srgbClr>
                  </a:outerShdw>
                </a:effectLst>
              </a:rPr>
              <a:t>1</a:t>
            </a:r>
          </a:p>
        </p:txBody>
      </p:sp>
      <p:sp>
        <p:nvSpPr>
          <p:cNvPr id="14" name="Rectangle 13">
            <a:extLst>
              <a:ext uri="{FF2B5EF4-FFF2-40B4-BE49-F238E27FC236}">
                <a16:creationId xmlns:a16="http://schemas.microsoft.com/office/drawing/2014/main" id="{50DD5589-4742-467C-5512-72F7EEDD3E1F}"/>
              </a:ext>
            </a:extLst>
          </p:cNvPr>
          <p:cNvSpPr/>
          <p:nvPr/>
        </p:nvSpPr>
        <p:spPr>
          <a:xfrm>
            <a:off x="3753660" y="2305838"/>
            <a:ext cx="569388" cy="923330"/>
          </a:xfrm>
          <a:prstGeom prst="rect">
            <a:avLst/>
          </a:prstGeom>
          <a:noFill/>
        </p:spPr>
        <p:txBody>
          <a:bodyPr wrap="none" lIns="91440" tIns="45720" rIns="91440" bIns="45720">
            <a:spAutoFit/>
          </a:bodyPr>
          <a:lstStyle/>
          <a:p>
            <a:pPr algn="ctr"/>
            <a:r>
              <a:rPr lang="en-US" sz="5400" dirty="0">
                <a:ln w="0"/>
                <a:solidFill>
                  <a:schemeClr val="tx1"/>
                </a:solidFill>
                <a:effectLst>
                  <a:outerShdw blurRad="38100" dist="25400" dir="5400000" algn="ctr" rotWithShape="0">
                    <a:srgbClr val="6E747A">
                      <a:alpha val="43000"/>
                    </a:srgbClr>
                  </a:outerShdw>
                </a:effectLst>
              </a:rPr>
              <a:t>2</a:t>
            </a:r>
            <a:endParaRPr lang="en-US" sz="5400" b="0" cap="none" spc="0" dirty="0">
              <a:ln w="0"/>
              <a:solidFill>
                <a:schemeClr val="tx1"/>
              </a:solidFill>
              <a:effectLst>
                <a:outerShdw blurRad="38100" dist="25400" dir="5400000" algn="ctr" rotWithShape="0">
                  <a:srgbClr val="6E747A">
                    <a:alpha val="43000"/>
                  </a:srgbClr>
                </a:outerShdw>
              </a:effectLst>
            </a:endParaRPr>
          </a:p>
        </p:txBody>
      </p:sp>
      <p:sp>
        <p:nvSpPr>
          <p:cNvPr id="15" name="Rectangle 14">
            <a:extLst>
              <a:ext uri="{FF2B5EF4-FFF2-40B4-BE49-F238E27FC236}">
                <a16:creationId xmlns:a16="http://schemas.microsoft.com/office/drawing/2014/main" id="{71C879F4-A753-2576-FC51-5263A07EAE8B}"/>
              </a:ext>
            </a:extLst>
          </p:cNvPr>
          <p:cNvSpPr/>
          <p:nvPr/>
        </p:nvSpPr>
        <p:spPr>
          <a:xfrm>
            <a:off x="10569847" y="3275063"/>
            <a:ext cx="56938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25400" dir="5400000" algn="ctr" rotWithShape="0">
                    <a:srgbClr val="6E747A">
                      <a:alpha val="43000"/>
                    </a:srgbClr>
                  </a:outerShdw>
                </a:effectLst>
              </a:rPr>
              <a:t>3</a:t>
            </a:r>
          </a:p>
        </p:txBody>
      </p:sp>
    </p:spTree>
    <p:extLst>
      <p:ext uri="{BB962C8B-B14F-4D97-AF65-F5344CB8AC3E}">
        <p14:creationId xmlns:p14="http://schemas.microsoft.com/office/powerpoint/2010/main" val="49940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Open </a:t>
            </a:r>
            <a:r>
              <a:rPr lang="en-US" dirty="0" err="1"/>
              <a:t>LoRa_TX.ino</a:t>
            </a:r>
            <a:endParaRPr lang="en-US" dirty="0"/>
          </a:p>
        </p:txBody>
      </p:sp>
      <p:sp>
        <p:nvSpPr>
          <p:cNvPr id="10" name="TextBox 9">
            <a:extLst>
              <a:ext uri="{FF2B5EF4-FFF2-40B4-BE49-F238E27FC236}">
                <a16:creationId xmlns:a16="http://schemas.microsoft.com/office/drawing/2014/main" id="{3C1C83A7-15A0-F981-D702-A0628900D55A}"/>
              </a:ext>
            </a:extLst>
          </p:cNvPr>
          <p:cNvSpPr txBox="1"/>
          <p:nvPr/>
        </p:nvSpPr>
        <p:spPr>
          <a:xfrm>
            <a:off x="2109945" y="1717040"/>
            <a:ext cx="7842800" cy="1169551"/>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dirty="0">
                <a:solidFill>
                  <a:schemeClr val="tx1"/>
                </a:solidFill>
              </a:rPr>
              <a:t>Open the </a:t>
            </a:r>
            <a:r>
              <a:rPr lang="en-US" dirty="0" err="1">
                <a:solidFill>
                  <a:schemeClr val="tx1"/>
                </a:solidFill>
              </a:rPr>
              <a:t>LoRa_TX.ino</a:t>
            </a:r>
            <a:r>
              <a:rPr lang="en-US" dirty="0">
                <a:solidFill>
                  <a:schemeClr val="tx1"/>
                </a:solidFill>
              </a:rPr>
              <a:t> file from your extracted zip folder.</a:t>
            </a:r>
          </a:p>
          <a:p>
            <a:pPr marL="285750" indent="-285750">
              <a:buClr>
                <a:schemeClr val="tx1"/>
              </a:buClr>
              <a:buFont typeface="Arial" panose="020B0604020202020204" pitchFamily="34" charset="0"/>
              <a:buChar char="•"/>
            </a:pPr>
            <a:r>
              <a:rPr lang="en-US" dirty="0">
                <a:solidFill>
                  <a:schemeClr val="tx1"/>
                </a:solidFill>
              </a:rPr>
              <a:t>Click the check mark to compile and ensure the libraries are installed correctly.</a:t>
            </a:r>
          </a:p>
          <a:p>
            <a:pPr marL="285750" indent="-285750">
              <a:buClr>
                <a:schemeClr val="tx1"/>
              </a:buClr>
              <a:buFont typeface="Arial" panose="020B0604020202020204" pitchFamily="34" charset="0"/>
              <a:buChar char="•"/>
            </a:pPr>
            <a:r>
              <a:rPr lang="en-US" dirty="0">
                <a:solidFill>
                  <a:schemeClr val="tx1"/>
                </a:solidFill>
              </a:rPr>
              <a:t>Click the right arrow to upload the program to the Arduino Nano.</a:t>
            </a:r>
          </a:p>
          <a:p>
            <a:pPr marL="285750" indent="-285750">
              <a:buClr>
                <a:schemeClr val="tx1"/>
              </a:buClr>
              <a:buFont typeface="Arial" panose="020B0604020202020204" pitchFamily="34" charset="0"/>
              <a:buChar char="•"/>
            </a:pPr>
            <a:r>
              <a:rPr lang="en-US" dirty="0">
                <a:solidFill>
                  <a:schemeClr val="tx1"/>
                </a:solidFill>
              </a:rPr>
              <a:t>Open the serial monitor to ensure the DHT-11 and Lora radio modules are communicating with the Nano.</a:t>
            </a:r>
          </a:p>
        </p:txBody>
      </p:sp>
      <p:pic>
        <p:nvPicPr>
          <p:cNvPr id="4" name="Picture 3">
            <a:extLst>
              <a:ext uri="{FF2B5EF4-FFF2-40B4-BE49-F238E27FC236}">
                <a16:creationId xmlns:a16="http://schemas.microsoft.com/office/drawing/2014/main" id="{F66B5AA3-31F0-9CF5-A573-571F0BC03980}"/>
              </a:ext>
            </a:extLst>
          </p:cNvPr>
          <p:cNvPicPr>
            <a:picLocks noChangeAspect="1"/>
          </p:cNvPicPr>
          <p:nvPr/>
        </p:nvPicPr>
        <p:blipFill>
          <a:blip r:embed="rId2"/>
          <a:stretch>
            <a:fillRect/>
          </a:stretch>
        </p:blipFill>
        <p:spPr>
          <a:xfrm>
            <a:off x="2669310" y="2957625"/>
            <a:ext cx="6486957" cy="3649872"/>
          </a:xfrm>
          <a:prstGeom prst="rect">
            <a:avLst/>
          </a:prstGeom>
        </p:spPr>
      </p:pic>
      <p:sp>
        <p:nvSpPr>
          <p:cNvPr id="5" name="Arrow: Left 4">
            <a:extLst>
              <a:ext uri="{FF2B5EF4-FFF2-40B4-BE49-F238E27FC236}">
                <a16:creationId xmlns:a16="http://schemas.microsoft.com/office/drawing/2014/main" id="{8FE40019-010B-3512-0241-40AA60C54E58}"/>
              </a:ext>
            </a:extLst>
          </p:cNvPr>
          <p:cNvSpPr/>
          <p:nvPr/>
        </p:nvSpPr>
        <p:spPr>
          <a:xfrm rot="9183022">
            <a:off x="1546765" y="3516422"/>
            <a:ext cx="1255670" cy="275308"/>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2108D22-B13B-5D9D-E7EE-6A94DA4B0482}"/>
              </a:ext>
            </a:extLst>
          </p:cNvPr>
          <p:cNvSpPr/>
          <p:nvPr/>
        </p:nvSpPr>
        <p:spPr>
          <a:xfrm>
            <a:off x="983171" y="3674537"/>
            <a:ext cx="5693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25400" dir="5400000" algn="ctr" rotWithShape="0">
                    <a:srgbClr val="6E747A">
                      <a:alpha val="43000"/>
                    </a:srgbClr>
                  </a:outerShdw>
                </a:effectLst>
              </a:rPr>
              <a:t>1</a:t>
            </a:r>
          </a:p>
        </p:txBody>
      </p:sp>
      <p:sp>
        <p:nvSpPr>
          <p:cNvPr id="16" name="Rectangle 15">
            <a:extLst>
              <a:ext uri="{FF2B5EF4-FFF2-40B4-BE49-F238E27FC236}">
                <a16:creationId xmlns:a16="http://schemas.microsoft.com/office/drawing/2014/main" id="{972E6743-F5FE-5695-138A-141C57854ED8}"/>
              </a:ext>
            </a:extLst>
          </p:cNvPr>
          <p:cNvSpPr/>
          <p:nvPr/>
        </p:nvSpPr>
        <p:spPr>
          <a:xfrm>
            <a:off x="1815383" y="4678304"/>
            <a:ext cx="56938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25400" dir="5400000" algn="ctr" rotWithShape="0">
                    <a:srgbClr val="6E747A">
                      <a:alpha val="43000"/>
                    </a:srgbClr>
                  </a:outerShdw>
                </a:effectLst>
              </a:rPr>
              <a:t>2</a:t>
            </a:r>
          </a:p>
        </p:txBody>
      </p:sp>
      <p:sp>
        <p:nvSpPr>
          <p:cNvPr id="17" name="Arrow: Left 16">
            <a:extLst>
              <a:ext uri="{FF2B5EF4-FFF2-40B4-BE49-F238E27FC236}">
                <a16:creationId xmlns:a16="http://schemas.microsoft.com/office/drawing/2014/main" id="{746D5C25-493F-070D-7DEF-3F6B492109E5}"/>
              </a:ext>
            </a:extLst>
          </p:cNvPr>
          <p:cNvSpPr/>
          <p:nvPr/>
        </p:nvSpPr>
        <p:spPr>
          <a:xfrm rot="7149250">
            <a:off x="1849566" y="4021362"/>
            <a:ext cx="1529861" cy="275308"/>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1922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5FF4-C466-968C-45F7-CF4000A5E83E}"/>
              </a:ext>
            </a:extLst>
          </p:cNvPr>
          <p:cNvSpPr>
            <a:spLocks noGrp="1"/>
          </p:cNvSpPr>
          <p:nvPr>
            <p:ph type="title"/>
          </p:nvPr>
        </p:nvSpPr>
        <p:spPr/>
        <p:txBody>
          <a:bodyPr/>
          <a:lstStyle/>
          <a:p>
            <a:r>
              <a:rPr lang="en-US" dirty="0"/>
              <a:t>LoRa Receiver</a:t>
            </a:r>
          </a:p>
        </p:txBody>
      </p:sp>
      <p:sp>
        <p:nvSpPr>
          <p:cNvPr id="3" name="Text Placeholder 2">
            <a:extLst>
              <a:ext uri="{FF2B5EF4-FFF2-40B4-BE49-F238E27FC236}">
                <a16:creationId xmlns:a16="http://schemas.microsoft.com/office/drawing/2014/main" id="{5C5C9783-949E-3690-6838-F00CAC11451A}"/>
              </a:ext>
            </a:extLst>
          </p:cNvPr>
          <p:cNvSpPr>
            <a:spLocks noGrp="1"/>
          </p:cNvSpPr>
          <p:nvPr>
            <p:ph type="body" idx="1"/>
          </p:nvPr>
        </p:nvSpPr>
        <p:spPr/>
        <p:txBody>
          <a:bodyPr/>
          <a:lstStyle/>
          <a:p>
            <a:endParaRPr lang="en-US" dirty="0"/>
          </a:p>
        </p:txBody>
      </p:sp>
      <p:pic>
        <p:nvPicPr>
          <p:cNvPr id="9" name="Picture 8" descr="A circuit board with many wires&#10;&#10;Description automatically generated">
            <a:extLst>
              <a:ext uri="{FF2B5EF4-FFF2-40B4-BE49-F238E27FC236}">
                <a16:creationId xmlns:a16="http://schemas.microsoft.com/office/drawing/2014/main" id="{B0242C72-37FD-EB28-AA4A-314005222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945" y="1356800"/>
            <a:ext cx="6022109" cy="5438438"/>
          </a:xfrm>
          <a:prstGeom prst="rect">
            <a:avLst/>
          </a:prstGeom>
        </p:spPr>
      </p:pic>
      <p:sp>
        <p:nvSpPr>
          <p:cNvPr id="4" name="Text Placeholder 2">
            <a:extLst>
              <a:ext uri="{FF2B5EF4-FFF2-40B4-BE49-F238E27FC236}">
                <a16:creationId xmlns:a16="http://schemas.microsoft.com/office/drawing/2014/main" id="{CB07B99E-D595-E9BE-E9F4-9910605F7A58}"/>
              </a:ext>
            </a:extLst>
          </p:cNvPr>
          <p:cNvSpPr txBox="1">
            <a:spLocks/>
          </p:cNvSpPr>
          <p:nvPr/>
        </p:nvSpPr>
        <p:spPr>
          <a:xfrm>
            <a:off x="200025" y="1789667"/>
            <a:ext cx="2487527" cy="434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609585" marR="0" lvl="0" indent="-423323" algn="ctr" rtl="0" eaLnBrk="1" hangingPunct="1">
              <a:lnSpc>
                <a:spcPct val="100000"/>
              </a:lnSpc>
              <a:spcBef>
                <a:spcPts val="0"/>
              </a:spcBef>
              <a:spcAft>
                <a:spcPts val="0"/>
              </a:spcAft>
              <a:buClr>
                <a:schemeClr val="accent1"/>
              </a:buClr>
              <a:buSzPts val="1400"/>
              <a:buFont typeface="Lato"/>
              <a:buChar char="○"/>
              <a:defRPr sz="1867" b="0" i="0" u="none" strike="noStrike" cap="none">
                <a:solidFill>
                  <a:schemeClr val="dk2"/>
                </a:solidFill>
                <a:latin typeface="Source Sans Pro"/>
                <a:ea typeface="Source Sans Pro"/>
                <a:cs typeface="Source Sans Pro"/>
                <a:sym typeface="Source Sans Pro"/>
              </a:defRPr>
            </a:lvl1pPr>
            <a:lvl2pPr marL="1219170" marR="0" lvl="1"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2pPr>
            <a:lvl3pPr marL="1828754" marR="0" lvl="2"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3pPr>
            <a:lvl4pPr marL="2438339" marR="0" lvl="3"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4pPr>
            <a:lvl5pPr marL="3047924" marR="0" lvl="4"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5pPr>
            <a:lvl6pPr marL="3657509" marR="0" lvl="5"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6pPr>
            <a:lvl7pPr marL="4267093" marR="0" lvl="6"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7pPr>
            <a:lvl8pPr marL="4876678" marR="0" lvl="7" indent="-423323" algn="l" rtl="0" eaLnBrk="1" hangingPunct="1">
              <a:lnSpc>
                <a:spcPct val="100000"/>
              </a:lnSpc>
              <a:spcBef>
                <a:spcPts val="2133"/>
              </a:spcBef>
              <a:spcAft>
                <a:spcPts val="0"/>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8pPr>
            <a:lvl9pPr marL="5486263" marR="0" lvl="8" indent="-423323" algn="l" rtl="0" eaLnBrk="1" hangingPunct="1">
              <a:lnSpc>
                <a:spcPct val="100000"/>
              </a:lnSpc>
              <a:spcBef>
                <a:spcPts val="2133"/>
              </a:spcBef>
              <a:spcAft>
                <a:spcPts val="2133"/>
              </a:spcAft>
              <a:buClr>
                <a:schemeClr val="dk2"/>
              </a:buClr>
              <a:buSzPts val="1400"/>
              <a:buFont typeface="Lato"/>
              <a:buChar char="■"/>
              <a:defRPr sz="1867" b="0" i="0" u="none" strike="noStrike" cap="none">
                <a:solidFill>
                  <a:schemeClr val="dk2"/>
                </a:solidFill>
                <a:latin typeface="Source Sans Pro"/>
                <a:ea typeface="Source Sans Pro"/>
                <a:cs typeface="Source Sans Pro"/>
                <a:sym typeface="Source Sans Pro"/>
              </a:defRPr>
            </a:lvl9pPr>
          </a:lstStyle>
          <a:p>
            <a:pPr marL="186262" indent="0">
              <a:buFont typeface="Lato"/>
              <a:buNone/>
            </a:pPr>
            <a:r>
              <a:rPr lang="en-US" dirty="0"/>
              <a:t>Receiver:</a:t>
            </a:r>
          </a:p>
          <a:p>
            <a:pPr marL="186262" indent="0">
              <a:buFont typeface="Lato"/>
              <a:buNone/>
            </a:pPr>
            <a:r>
              <a:rPr lang="en-US" dirty="0"/>
              <a:t>Try to follow the wiring exactly!</a:t>
            </a:r>
          </a:p>
          <a:p>
            <a:pPr marL="186262" indent="0">
              <a:buFont typeface="Lato"/>
              <a:buNone/>
            </a:pPr>
            <a:endParaRPr lang="en-US" dirty="0"/>
          </a:p>
          <a:p>
            <a:pPr marL="186262" indent="0">
              <a:buFont typeface="Lato"/>
              <a:buNone/>
            </a:pPr>
            <a:r>
              <a:rPr lang="en-US" dirty="0"/>
              <a:t>Use Tweezers and keep the wires flat on the breadboard!</a:t>
            </a:r>
          </a:p>
        </p:txBody>
      </p:sp>
    </p:spTree>
    <p:extLst>
      <p:ext uri="{BB962C8B-B14F-4D97-AF65-F5344CB8AC3E}">
        <p14:creationId xmlns:p14="http://schemas.microsoft.com/office/powerpoint/2010/main" val="226735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Open </a:t>
            </a:r>
            <a:r>
              <a:rPr lang="en-US" dirty="0" err="1"/>
              <a:t>LoRa_RX.ino</a:t>
            </a:r>
            <a:endParaRPr lang="en-US" dirty="0"/>
          </a:p>
        </p:txBody>
      </p:sp>
      <p:sp>
        <p:nvSpPr>
          <p:cNvPr id="3" name="Text Placeholder 2">
            <a:extLst>
              <a:ext uri="{FF2B5EF4-FFF2-40B4-BE49-F238E27FC236}">
                <a16:creationId xmlns:a16="http://schemas.microsoft.com/office/drawing/2014/main" id="{528104A2-0BBD-413A-BBD6-B98E51B4F06C}"/>
              </a:ext>
            </a:extLst>
          </p:cNvPr>
          <p:cNvSpPr>
            <a:spLocks noGrp="1"/>
          </p:cNvSpPr>
          <p:nvPr>
            <p:ph type="body" idx="1"/>
          </p:nvPr>
        </p:nvSpPr>
        <p:spPr/>
        <p:txBody>
          <a:bodyPr anchor="t"/>
          <a:lstStyle/>
          <a:p>
            <a:pPr algn="l"/>
            <a:r>
              <a:rPr lang="en-US" dirty="0"/>
              <a:t>Open </a:t>
            </a:r>
            <a:r>
              <a:rPr lang="en-US" dirty="0" err="1"/>
              <a:t>LoRa_RX</a:t>
            </a:r>
            <a:r>
              <a:rPr lang="en-US" dirty="0"/>
              <a:t> in the Arduino IDE</a:t>
            </a:r>
          </a:p>
          <a:p>
            <a:pPr algn="l"/>
            <a:r>
              <a:rPr lang="en-US" dirty="0"/>
              <a:t>Make sure you select Arduino Nano</a:t>
            </a:r>
          </a:p>
          <a:p>
            <a:pPr algn="l"/>
            <a:r>
              <a:rPr lang="en-US" dirty="0"/>
              <a:t>Be sure to check the correct com port</a:t>
            </a:r>
          </a:p>
          <a:p>
            <a:pPr algn="l"/>
            <a:r>
              <a:rPr lang="en-US" dirty="0"/>
              <a:t>Open the serial monitor to check for errors and to receive data from your transmitter.</a:t>
            </a:r>
          </a:p>
        </p:txBody>
      </p:sp>
    </p:spTree>
    <p:extLst>
      <p:ext uri="{BB962C8B-B14F-4D97-AF65-F5344CB8AC3E}">
        <p14:creationId xmlns:p14="http://schemas.microsoft.com/office/powerpoint/2010/main" val="355869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2361563" y="1830189"/>
            <a:ext cx="7468875" cy="822400"/>
          </a:xfrm>
        </p:spPr>
        <p:txBody>
          <a:bodyPr/>
          <a:lstStyle/>
          <a:p>
            <a:r>
              <a:rPr lang="en-US" dirty="0"/>
              <a:t>PowerPoint and Code</a:t>
            </a:r>
          </a:p>
        </p:txBody>
      </p:sp>
      <p:sp>
        <p:nvSpPr>
          <p:cNvPr id="4" name="Subtitle 3">
            <a:extLst>
              <a:ext uri="{FF2B5EF4-FFF2-40B4-BE49-F238E27FC236}">
                <a16:creationId xmlns:a16="http://schemas.microsoft.com/office/drawing/2014/main" id="{FCE4C0B2-E775-4300-9C1C-B204E2F812E0}"/>
              </a:ext>
            </a:extLst>
          </p:cNvPr>
          <p:cNvSpPr>
            <a:spLocks noGrp="1"/>
          </p:cNvSpPr>
          <p:nvPr>
            <p:ph type="subTitle" idx="1"/>
          </p:nvPr>
        </p:nvSpPr>
        <p:spPr>
          <a:xfrm>
            <a:off x="3097951" y="2891671"/>
            <a:ext cx="5500800" cy="559600"/>
          </a:xfrm>
        </p:spPr>
        <p:txBody>
          <a:bodyPr/>
          <a:lstStyle/>
          <a:p>
            <a:r>
              <a:rPr lang="en-US" dirty="0"/>
              <a:t>Github.com/</a:t>
            </a:r>
            <a:r>
              <a:rPr lang="en-US" dirty="0" err="1"/>
              <a:t>EELabMan</a:t>
            </a:r>
            <a:endParaRPr lang="en-US" dirty="0"/>
          </a:p>
        </p:txBody>
      </p:sp>
      <p:sp>
        <p:nvSpPr>
          <p:cNvPr id="7" name="Subtitle 3">
            <a:extLst>
              <a:ext uri="{FF2B5EF4-FFF2-40B4-BE49-F238E27FC236}">
                <a16:creationId xmlns:a16="http://schemas.microsoft.com/office/drawing/2014/main" id="{613D3C9A-8239-42D6-B021-1869D97AC86F}"/>
              </a:ext>
            </a:extLst>
          </p:cNvPr>
          <p:cNvSpPr txBox="1">
            <a:spLocks/>
          </p:cNvSpPr>
          <p:nvPr/>
        </p:nvSpPr>
        <p:spPr>
          <a:xfrm>
            <a:off x="3097950" y="3901321"/>
            <a:ext cx="6304668" cy="559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1pPr>
            <a:lvl2pPr marL="914400" marR="0" lvl="1"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ctr" rtl="0" eaLnBrk="1" hangingPunct="1">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r>
              <a:rPr lang="en-US" dirty="0"/>
              <a:t>Go To Repositories and find LoRa-Radio</a:t>
            </a:r>
          </a:p>
          <a:p>
            <a:r>
              <a:rPr lang="en-US" dirty="0"/>
              <a:t>Click the green button to download the .zip file and extract it on your computer.</a:t>
            </a:r>
          </a:p>
        </p:txBody>
      </p:sp>
    </p:spTree>
    <p:extLst>
      <p:ext uri="{BB962C8B-B14F-4D97-AF65-F5344CB8AC3E}">
        <p14:creationId xmlns:p14="http://schemas.microsoft.com/office/powerpoint/2010/main" val="8668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A003-E534-4CDF-A01F-5FE3DE7F5E4F}"/>
              </a:ext>
            </a:extLst>
          </p:cNvPr>
          <p:cNvSpPr>
            <a:spLocks noGrp="1"/>
          </p:cNvSpPr>
          <p:nvPr>
            <p:ph type="title"/>
          </p:nvPr>
        </p:nvSpPr>
        <p:spPr/>
        <p:txBody>
          <a:bodyPr/>
          <a:lstStyle/>
          <a:p>
            <a:r>
              <a:rPr lang="en-US" dirty="0"/>
              <a:t>Open </a:t>
            </a:r>
            <a:r>
              <a:rPr lang="en-US" dirty="0" err="1"/>
              <a:t>LoRa_RX.ino</a:t>
            </a:r>
            <a:endParaRPr lang="en-US" dirty="0"/>
          </a:p>
        </p:txBody>
      </p:sp>
      <p:sp>
        <p:nvSpPr>
          <p:cNvPr id="3" name="Text Placeholder 2">
            <a:extLst>
              <a:ext uri="{FF2B5EF4-FFF2-40B4-BE49-F238E27FC236}">
                <a16:creationId xmlns:a16="http://schemas.microsoft.com/office/drawing/2014/main" id="{528104A2-0BBD-413A-BBD6-B98E51B4F06C}"/>
              </a:ext>
            </a:extLst>
          </p:cNvPr>
          <p:cNvSpPr>
            <a:spLocks noGrp="1"/>
          </p:cNvSpPr>
          <p:nvPr>
            <p:ph type="body" idx="1"/>
          </p:nvPr>
        </p:nvSpPr>
        <p:spPr/>
        <p:txBody>
          <a:bodyPr/>
          <a:lstStyle/>
          <a:p>
            <a:pPr algn="l"/>
            <a:r>
              <a:rPr lang="en-US" dirty="0"/>
              <a:t>Open </a:t>
            </a:r>
            <a:r>
              <a:rPr lang="en-US" dirty="0" err="1"/>
              <a:t>LoRa_RX</a:t>
            </a:r>
            <a:r>
              <a:rPr lang="en-US" dirty="0"/>
              <a:t> in the Arduino IDE and upload it to the Arduino nano.</a:t>
            </a:r>
          </a:p>
          <a:p>
            <a:pPr lvl="1"/>
            <a:r>
              <a:rPr lang="en-US" dirty="0"/>
              <a:t>Make sure you select Arduino Nano</a:t>
            </a:r>
          </a:p>
          <a:p>
            <a:pPr lvl="1"/>
            <a:r>
              <a:rPr lang="en-US" dirty="0"/>
              <a:t>Be sure to check the correct com port</a:t>
            </a:r>
          </a:p>
          <a:p>
            <a:pPr algn="l"/>
            <a:r>
              <a:rPr lang="en-US" dirty="0"/>
              <a:t>Power on the Transmitter ( battery or lab computer )</a:t>
            </a:r>
          </a:p>
          <a:p>
            <a:pPr algn="l"/>
            <a:r>
              <a:rPr lang="en-US" dirty="0"/>
              <a:t>Open the serial monitor on the Receiver.</a:t>
            </a:r>
          </a:p>
          <a:p>
            <a:pPr lvl="1"/>
            <a:r>
              <a:rPr lang="en-US" dirty="0"/>
              <a:t>Do you see the temp and humidity ?</a:t>
            </a:r>
          </a:p>
          <a:p>
            <a:pPr lvl="1"/>
            <a:endParaRPr lang="en-US" dirty="0"/>
          </a:p>
        </p:txBody>
      </p:sp>
    </p:spTree>
    <p:extLst>
      <p:ext uri="{BB962C8B-B14F-4D97-AF65-F5344CB8AC3E}">
        <p14:creationId xmlns:p14="http://schemas.microsoft.com/office/powerpoint/2010/main" val="1646832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285E-11C0-4BD0-A3A0-1DA870BDBD99}"/>
              </a:ext>
            </a:extLst>
          </p:cNvPr>
          <p:cNvSpPr>
            <a:spLocks noGrp="1"/>
          </p:cNvSpPr>
          <p:nvPr>
            <p:ph type="title"/>
          </p:nvPr>
        </p:nvSpPr>
        <p:spPr/>
        <p:txBody>
          <a:bodyPr/>
          <a:lstStyle/>
          <a:p>
            <a:r>
              <a:rPr lang="en-US" dirty="0"/>
              <a:t>Long Range?</a:t>
            </a:r>
          </a:p>
        </p:txBody>
      </p:sp>
      <p:sp>
        <p:nvSpPr>
          <p:cNvPr id="3" name="Text Placeholder 2">
            <a:extLst>
              <a:ext uri="{FF2B5EF4-FFF2-40B4-BE49-F238E27FC236}">
                <a16:creationId xmlns:a16="http://schemas.microsoft.com/office/drawing/2014/main" id="{AB2B7B64-A702-20F4-610A-7DA089505C65}"/>
              </a:ext>
            </a:extLst>
          </p:cNvPr>
          <p:cNvSpPr>
            <a:spLocks noGrp="1"/>
          </p:cNvSpPr>
          <p:nvPr>
            <p:ph type="body" idx="1"/>
          </p:nvPr>
        </p:nvSpPr>
        <p:spPr>
          <a:xfrm>
            <a:off x="951000" y="1789667"/>
            <a:ext cx="5145000" cy="4348800"/>
          </a:xfrm>
        </p:spPr>
        <p:txBody>
          <a:bodyPr anchor="t"/>
          <a:lstStyle/>
          <a:p>
            <a:pPr algn="l"/>
            <a:r>
              <a:rPr lang="en-US" dirty="0"/>
              <a:t>See how far you can take the transmitter before the receiver stops getting messages.</a:t>
            </a:r>
          </a:p>
        </p:txBody>
      </p:sp>
      <p:pic>
        <p:nvPicPr>
          <p:cNvPr id="5" name="Picture 4">
            <a:extLst>
              <a:ext uri="{FF2B5EF4-FFF2-40B4-BE49-F238E27FC236}">
                <a16:creationId xmlns:a16="http://schemas.microsoft.com/office/drawing/2014/main" id="{3EC1015E-56A9-5A77-1AF4-DDA86D788206}"/>
              </a:ext>
            </a:extLst>
          </p:cNvPr>
          <p:cNvPicPr>
            <a:picLocks noChangeAspect="1"/>
          </p:cNvPicPr>
          <p:nvPr/>
        </p:nvPicPr>
        <p:blipFill>
          <a:blip r:embed="rId2"/>
          <a:stretch>
            <a:fillRect/>
          </a:stretch>
        </p:blipFill>
        <p:spPr>
          <a:xfrm>
            <a:off x="6550314" y="1673304"/>
            <a:ext cx="3543300" cy="4581525"/>
          </a:xfrm>
          <a:prstGeom prst="rect">
            <a:avLst/>
          </a:prstGeom>
        </p:spPr>
      </p:pic>
      <p:sp>
        <p:nvSpPr>
          <p:cNvPr id="6" name="Multiplication Sign 5">
            <a:extLst>
              <a:ext uri="{FF2B5EF4-FFF2-40B4-BE49-F238E27FC236}">
                <a16:creationId xmlns:a16="http://schemas.microsoft.com/office/drawing/2014/main" id="{0C9F2171-5F3E-640F-5B9C-3A04CEB9428D}"/>
              </a:ext>
            </a:extLst>
          </p:cNvPr>
          <p:cNvSpPr/>
          <p:nvPr/>
        </p:nvSpPr>
        <p:spPr>
          <a:xfrm>
            <a:off x="9136495" y="2865581"/>
            <a:ext cx="535709" cy="53571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43365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1992108" y="3017800"/>
            <a:ext cx="8066292" cy="822400"/>
          </a:xfrm>
        </p:spPr>
        <p:txBody>
          <a:bodyPr/>
          <a:lstStyle/>
          <a:p>
            <a:r>
              <a:rPr lang="en-US" sz="4800" dirty="0">
                <a:solidFill>
                  <a:schemeClr val="tx1"/>
                </a:solidFill>
              </a:rPr>
              <a:t>LoRa is very complex, we will not go over all there is to know about it. </a:t>
            </a:r>
            <a:br>
              <a:rPr lang="en-US" sz="4800" dirty="0">
                <a:solidFill>
                  <a:schemeClr val="tx1"/>
                </a:solidFill>
              </a:rPr>
            </a:br>
            <a:r>
              <a:rPr lang="en-US" sz="4800" dirty="0">
                <a:solidFill>
                  <a:schemeClr val="tx1"/>
                </a:solidFill>
              </a:rPr>
              <a:t>This is about just getting it to work!</a:t>
            </a:r>
          </a:p>
        </p:txBody>
      </p:sp>
    </p:spTree>
    <p:extLst>
      <p:ext uri="{BB962C8B-B14F-4D97-AF65-F5344CB8AC3E}">
        <p14:creationId xmlns:p14="http://schemas.microsoft.com/office/powerpoint/2010/main" val="3520475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36FA-8DD3-4CA5-B9DF-5C3067AD753D}"/>
              </a:ext>
            </a:extLst>
          </p:cNvPr>
          <p:cNvSpPr>
            <a:spLocks noGrp="1"/>
          </p:cNvSpPr>
          <p:nvPr>
            <p:ph type="title"/>
          </p:nvPr>
        </p:nvSpPr>
        <p:spPr>
          <a:xfrm>
            <a:off x="951100" y="719600"/>
            <a:ext cx="5144900" cy="637200"/>
          </a:xfrm>
        </p:spPr>
        <p:txBody>
          <a:bodyPr/>
          <a:lstStyle/>
          <a:p>
            <a:r>
              <a:rPr lang="en-US" dirty="0"/>
              <a:t>What is LoRa?</a:t>
            </a:r>
          </a:p>
        </p:txBody>
      </p:sp>
      <p:sp>
        <p:nvSpPr>
          <p:cNvPr id="4" name="TextBox 3">
            <a:extLst>
              <a:ext uri="{FF2B5EF4-FFF2-40B4-BE49-F238E27FC236}">
                <a16:creationId xmlns:a16="http://schemas.microsoft.com/office/drawing/2014/main" id="{DB206348-1CCF-5898-3384-C8C7A86859FB}"/>
              </a:ext>
            </a:extLst>
          </p:cNvPr>
          <p:cNvSpPr txBox="1"/>
          <p:nvPr/>
        </p:nvSpPr>
        <p:spPr>
          <a:xfrm>
            <a:off x="1440365" y="4881718"/>
            <a:ext cx="9543585" cy="523220"/>
          </a:xfrm>
          <a:prstGeom prst="rect">
            <a:avLst/>
          </a:prstGeom>
          <a:noFill/>
        </p:spPr>
        <p:txBody>
          <a:bodyPr wrap="square">
            <a:spAutoFit/>
          </a:bodyPr>
          <a:lstStyle/>
          <a:p>
            <a:r>
              <a:rPr lang="en-US" b="0" i="0" dirty="0">
                <a:solidFill>
                  <a:schemeClr val="tx1"/>
                </a:solidFill>
                <a:effectLst/>
                <a:latin typeface="Google Sans"/>
              </a:rPr>
              <a:t>In the United States, LoRa uses the 915 MHz frequency band, which is license-free and in the same band as GSM (3G). The US </a:t>
            </a:r>
            <a:r>
              <a:rPr lang="en-US" b="0" i="0" dirty="0" err="1">
                <a:solidFill>
                  <a:schemeClr val="tx1"/>
                </a:solidFill>
                <a:effectLst/>
                <a:latin typeface="Google Sans"/>
              </a:rPr>
              <a:t>LoRaWAN</a:t>
            </a:r>
            <a:r>
              <a:rPr lang="en-US" b="0" i="0" dirty="0">
                <a:solidFill>
                  <a:schemeClr val="tx1"/>
                </a:solidFill>
                <a:effectLst/>
                <a:latin typeface="Google Sans"/>
              </a:rPr>
              <a:t> frequency spectrum is made up of 64 uplink channels, 8 downlink channels, and is divided into sub-channels.</a:t>
            </a:r>
            <a:endParaRPr lang="en-US" dirty="0">
              <a:solidFill>
                <a:schemeClr val="tx1"/>
              </a:solidFill>
            </a:endParaRPr>
          </a:p>
        </p:txBody>
      </p:sp>
      <p:sp>
        <p:nvSpPr>
          <p:cNvPr id="5" name="TextBox 4">
            <a:extLst>
              <a:ext uri="{FF2B5EF4-FFF2-40B4-BE49-F238E27FC236}">
                <a16:creationId xmlns:a16="http://schemas.microsoft.com/office/drawing/2014/main" id="{76537828-3DB6-B800-BC60-8132BA64F75E}"/>
              </a:ext>
            </a:extLst>
          </p:cNvPr>
          <p:cNvSpPr txBox="1"/>
          <p:nvPr/>
        </p:nvSpPr>
        <p:spPr>
          <a:xfrm>
            <a:off x="1527717" y="1973766"/>
            <a:ext cx="1710725" cy="584775"/>
          </a:xfrm>
          <a:prstGeom prst="rect">
            <a:avLst/>
          </a:prstGeom>
          <a:noFill/>
        </p:spPr>
        <p:txBody>
          <a:bodyPr wrap="none" rtlCol="0">
            <a:spAutoFit/>
          </a:bodyPr>
          <a:lstStyle/>
          <a:p>
            <a:r>
              <a:rPr lang="en-US" sz="3200" dirty="0">
                <a:solidFill>
                  <a:schemeClr val="tx1"/>
                </a:solidFill>
              </a:rPr>
              <a:t>Lo</a:t>
            </a:r>
            <a:r>
              <a:rPr lang="en-US" dirty="0">
                <a:solidFill>
                  <a:schemeClr val="tx1"/>
                </a:solidFill>
              </a:rPr>
              <a:t>ng </a:t>
            </a:r>
            <a:r>
              <a:rPr lang="en-US" sz="3200" dirty="0">
                <a:solidFill>
                  <a:schemeClr val="tx1"/>
                </a:solidFill>
              </a:rPr>
              <a:t>Ra</a:t>
            </a:r>
            <a:r>
              <a:rPr lang="en-US" dirty="0">
                <a:solidFill>
                  <a:schemeClr val="tx1"/>
                </a:solidFill>
              </a:rPr>
              <a:t>nge</a:t>
            </a:r>
          </a:p>
        </p:txBody>
      </p:sp>
      <p:pic>
        <p:nvPicPr>
          <p:cNvPr id="8" name="Picture 7" descr="A diagram of a cellular and cellular communication&#10;&#10;Description automatically generated">
            <a:extLst>
              <a:ext uri="{FF2B5EF4-FFF2-40B4-BE49-F238E27FC236}">
                <a16:creationId xmlns:a16="http://schemas.microsoft.com/office/drawing/2014/main" id="{997FE944-68B2-8330-7A65-5ACF6E06C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489" y="1548343"/>
            <a:ext cx="5715000" cy="2857500"/>
          </a:xfrm>
          <a:prstGeom prst="rect">
            <a:avLst/>
          </a:prstGeom>
          <a:solidFill>
            <a:schemeClr val="tx1">
              <a:lumMod val="85000"/>
            </a:schemeClr>
          </a:solidFill>
        </p:spPr>
      </p:pic>
    </p:spTree>
    <p:extLst>
      <p:ext uri="{BB962C8B-B14F-4D97-AF65-F5344CB8AC3E}">
        <p14:creationId xmlns:p14="http://schemas.microsoft.com/office/powerpoint/2010/main" val="594985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E1D262-7C76-7E05-2D38-A5D04099ABD9}"/>
              </a:ext>
            </a:extLst>
          </p:cNvPr>
          <p:cNvSpPr>
            <a:spLocks noGrp="1"/>
          </p:cNvSpPr>
          <p:nvPr>
            <p:ph type="title"/>
          </p:nvPr>
        </p:nvSpPr>
        <p:spPr/>
        <p:txBody>
          <a:bodyPr/>
          <a:lstStyle/>
          <a:p>
            <a:r>
              <a:rPr lang="en-US" dirty="0" err="1"/>
              <a:t>LoRaWAN</a:t>
            </a:r>
            <a:r>
              <a:rPr lang="en-US" dirty="0"/>
              <a:t> Benefits</a:t>
            </a:r>
          </a:p>
        </p:txBody>
      </p:sp>
      <p:sp>
        <p:nvSpPr>
          <p:cNvPr id="9" name="TextBox 8">
            <a:extLst>
              <a:ext uri="{FF2B5EF4-FFF2-40B4-BE49-F238E27FC236}">
                <a16:creationId xmlns:a16="http://schemas.microsoft.com/office/drawing/2014/main" id="{8A9712DF-78E6-70A1-F2A2-D8C032B8E338}"/>
              </a:ext>
            </a:extLst>
          </p:cNvPr>
          <p:cNvSpPr txBox="1"/>
          <p:nvPr/>
        </p:nvSpPr>
        <p:spPr>
          <a:xfrm>
            <a:off x="1642016" y="1824988"/>
            <a:ext cx="7847672" cy="3323987"/>
          </a:xfrm>
          <a:prstGeom prst="rect">
            <a:avLst/>
          </a:prstGeom>
          <a:noFill/>
        </p:spPr>
        <p:txBody>
          <a:bodyPr wrap="square">
            <a:spAutoFit/>
          </a:bodyPr>
          <a:lstStyle/>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Ultra low power</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end devices are optimized to operate in low power mode and can last up to 10 years on a single coin cell battery.</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Long range</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gateways can transmit and receive signals over a distance of over 10 kilometers in rural areas and up to 3 kilometers in dense urban areas.</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Deep indoor penetration</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networks can provide deep indoor coverage, and easily cover multi floor buildings.</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License free spectrum</a:t>
            </a:r>
            <a:r>
              <a:rPr lang="en-US" b="0" i="0" dirty="0">
                <a:solidFill>
                  <a:schemeClr val="tx1"/>
                </a:solidFill>
                <a:effectLst/>
                <a:latin typeface="lato" panose="020F0502020204030203" pitchFamily="34" charset="0"/>
              </a:rPr>
              <a:t> - You don’t have to pay expensive frequency spectrum license fees to deploy a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Geolocation</a:t>
            </a:r>
            <a:r>
              <a:rPr lang="en-US" b="0" i="0" dirty="0">
                <a:solidFill>
                  <a:schemeClr val="tx1"/>
                </a:solidFill>
                <a:effectLst/>
                <a:latin typeface="lato" panose="020F0502020204030203" pitchFamily="34" charset="0"/>
              </a:rPr>
              <a:t>- A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 can determine the location of end devices using triangulation without the need for GPS. A LoRa end device can be located if at least three gateways pick up its signal.</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High capacity</a:t>
            </a:r>
            <a:r>
              <a:rPr lang="en-US" b="0" i="0" dirty="0">
                <a:solidFill>
                  <a:schemeClr val="tx1"/>
                </a:solidFill>
                <a:effectLst/>
                <a:latin typeface="lato" panose="020F0502020204030203" pitchFamily="34" charset="0"/>
              </a:rPr>
              <a:t> -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Network Servers handle millions of messages from thousands of gateways.</a:t>
            </a:r>
          </a:p>
          <a:p>
            <a:pPr marL="285750" indent="-285750" algn="l">
              <a:buClr>
                <a:schemeClr val="tx1"/>
              </a:buClr>
              <a:buFont typeface="Arial" panose="020B0604020202020204" pitchFamily="34" charset="0"/>
              <a:buChar char="•"/>
            </a:pPr>
            <a:r>
              <a:rPr lang="en-US" b="1" i="0" dirty="0">
                <a:solidFill>
                  <a:schemeClr val="tx1"/>
                </a:solidFill>
                <a:effectLst/>
                <a:latin typeface="lato" panose="020F0502020204030203" pitchFamily="34" charset="0"/>
              </a:rPr>
              <a:t>End-to-end security</a:t>
            </a:r>
            <a:r>
              <a:rPr lang="en-US" b="0" i="0" dirty="0">
                <a:solidFill>
                  <a:schemeClr val="tx1"/>
                </a:solidFill>
                <a:effectLst/>
                <a:latin typeface="lato" panose="020F0502020204030203" pitchFamily="34" charset="0"/>
              </a:rPr>
              <a:t>- </a:t>
            </a:r>
            <a:r>
              <a:rPr lang="en-US" b="0" i="0" dirty="0" err="1">
                <a:solidFill>
                  <a:schemeClr val="tx1"/>
                </a:solidFill>
                <a:effectLst/>
                <a:latin typeface="lato" panose="020F0502020204030203" pitchFamily="34" charset="0"/>
              </a:rPr>
              <a:t>LoRaWAN</a:t>
            </a:r>
            <a:r>
              <a:rPr lang="en-US" b="0" i="0" dirty="0">
                <a:solidFill>
                  <a:schemeClr val="tx1"/>
                </a:solidFill>
                <a:effectLst/>
                <a:latin typeface="lato" panose="020F0502020204030203" pitchFamily="34" charset="0"/>
              </a:rPr>
              <a:t> ensures secure communication between the end device and the application server using AES-128 encryption.</a:t>
            </a:r>
          </a:p>
        </p:txBody>
      </p:sp>
    </p:spTree>
    <p:extLst>
      <p:ext uri="{BB962C8B-B14F-4D97-AF65-F5344CB8AC3E}">
        <p14:creationId xmlns:p14="http://schemas.microsoft.com/office/powerpoint/2010/main" val="25533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E1D262-7C76-7E05-2D38-A5D04099ABD9}"/>
              </a:ext>
            </a:extLst>
          </p:cNvPr>
          <p:cNvSpPr>
            <a:spLocks noGrp="1"/>
          </p:cNvSpPr>
          <p:nvPr>
            <p:ph type="title"/>
          </p:nvPr>
        </p:nvSpPr>
        <p:spPr/>
        <p:txBody>
          <a:bodyPr/>
          <a:lstStyle/>
          <a:p>
            <a:r>
              <a:rPr lang="en-US" dirty="0" err="1"/>
              <a:t>LoRaWAN</a:t>
            </a:r>
            <a:r>
              <a:rPr lang="en-US" dirty="0"/>
              <a:t> use cases</a:t>
            </a:r>
          </a:p>
        </p:txBody>
      </p:sp>
      <p:sp>
        <p:nvSpPr>
          <p:cNvPr id="9" name="TextBox 8">
            <a:extLst>
              <a:ext uri="{FF2B5EF4-FFF2-40B4-BE49-F238E27FC236}">
                <a16:creationId xmlns:a16="http://schemas.microsoft.com/office/drawing/2014/main" id="{8A9712DF-78E6-70A1-F2A2-D8C032B8E338}"/>
              </a:ext>
            </a:extLst>
          </p:cNvPr>
          <p:cNvSpPr txBox="1"/>
          <p:nvPr/>
        </p:nvSpPr>
        <p:spPr>
          <a:xfrm>
            <a:off x="1642016" y="1824988"/>
            <a:ext cx="7847672" cy="3754874"/>
          </a:xfrm>
          <a:prstGeom prst="rect">
            <a:avLst/>
          </a:prstGeom>
          <a:noFill/>
        </p:spPr>
        <p:txBody>
          <a:bodyPr wrap="square">
            <a:spAutoFit/>
          </a:bodyPr>
          <a:lstStyle/>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Vaccine cold chain monitoring - </a:t>
            </a:r>
            <a:r>
              <a:rPr lang="en-US" b="1" i="0" dirty="0" err="1">
                <a:solidFill>
                  <a:schemeClr val="tx1"/>
                </a:solidFill>
                <a:effectLst/>
                <a:latin typeface="lato" panose="020F0502020204030203" pitchFamily="34" charset="0"/>
              </a:rPr>
              <a:t>LoRaWAN</a:t>
            </a:r>
            <a:r>
              <a:rPr lang="en-US" b="1" i="0" dirty="0">
                <a:solidFill>
                  <a:schemeClr val="tx1"/>
                </a:solidFill>
                <a:effectLst/>
                <a:latin typeface="lato" panose="020F0502020204030203" pitchFamily="34" charset="0"/>
              </a:rPr>
              <a:t> sensors are used to ensure vaccines are kept at appropriate temperatures in transit.</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Animal conservation - Tracking sensors manage endangered species such as Black Rhinos and Amur Leopards.</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Dementia patients - Wristband sensors provide fall detection and medication tracking.</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Smart farms- Real time insights into crop soil moisture and optimized irrigation schedule reduce water use up to 30%.</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Water conservation- Identification and faster repair of leaks in a city’s water network.</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Food safety- Temperature monitoring ensures food quality maintenance.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Smart waste bins - Waste bin level alerts sent to staff optimize the pickup schedule.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Smart bikes- Bike trackers track bikes in remote areas and dense buildings.</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Airport tracking - GPS-free tracking monitors vehicles, personnel, and luggage.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Efficient workspaces - Room occupancy, temperature, energy usage and parking availability monitoring.</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Cattle health - Sensors monitor cattle health, detect diseases and forecast calves delivery time.</a:t>
            </a:r>
          </a:p>
          <a:p>
            <a:pPr marL="285750" indent="-285750" algn="l">
              <a:buClr>
                <a:schemeClr val="accent6"/>
              </a:buClr>
              <a:buFont typeface="Arial" panose="020B0604020202020204" pitchFamily="34" charset="0"/>
              <a:buChar char="•"/>
            </a:pPr>
            <a:r>
              <a:rPr lang="en-US" b="1" i="0" dirty="0">
                <a:solidFill>
                  <a:schemeClr val="tx1"/>
                </a:solidFill>
                <a:effectLst/>
                <a:latin typeface="lato" panose="020F0502020204030203" pitchFamily="34" charset="0"/>
              </a:rPr>
              <a:t>LoRa in space - Satellites to provide </a:t>
            </a:r>
            <a:r>
              <a:rPr lang="en-US" b="1" i="0" dirty="0" err="1">
                <a:solidFill>
                  <a:schemeClr val="tx1"/>
                </a:solidFill>
                <a:effectLst/>
                <a:latin typeface="lato" panose="020F0502020204030203" pitchFamily="34" charset="0"/>
              </a:rPr>
              <a:t>LoRaWAN</a:t>
            </a:r>
            <a:r>
              <a:rPr lang="en-US" b="1" i="0" dirty="0">
                <a:solidFill>
                  <a:schemeClr val="tx1"/>
                </a:solidFill>
                <a:effectLst/>
                <a:latin typeface="lato" panose="020F0502020204030203" pitchFamily="34" charset="0"/>
              </a:rPr>
              <a:t>-based coverage worldwide.</a:t>
            </a:r>
            <a:endParaRPr lang="en-US" b="0"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440953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BE3F-44A5-5EE0-A8C8-2CA2FB99B356}"/>
              </a:ext>
            </a:extLst>
          </p:cNvPr>
          <p:cNvSpPr>
            <a:spLocks noGrp="1"/>
          </p:cNvSpPr>
          <p:nvPr>
            <p:ph type="title"/>
          </p:nvPr>
        </p:nvSpPr>
        <p:spPr>
          <a:xfrm>
            <a:off x="951099" y="719600"/>
            <a:ext cx="8493983" cy="637200"/>
          </a:xfrm>
        </p:spPr>
        <p:txBody>
          <a:bodyPr/>
          <a:lstStyle/>
          <a:p>
            <a:r>
              <a:rPr lang="en-US" dirty="0"/>
              <a:t>LoRa Frequencies and Bandwidth</a:t>
            </a:r>
          </a:p>
        </p:txBody>
      </p:sp>
      <p:pic>
        <p:nvPicPr>
          <p:cNvPr id="6" name="Picture 5">
            <a:extLst>
              <a:ext uri="{FF2B5EF4-FFF2-40B4-BE49-F238E27FC236}">
                <a16:creationId xmlns:a16="http://schemas.microsoft.com/office/drawing/2014/main" id="{D8677D5A-004A-B8BB-311A-4FFDA9DF0DD6}"/>
              </a:ext>
            </a:extLst>
          </p:cNvPr>
          <p:cNvPicPr>
            <a:picLocks noChangeAspect="1"/>
          </p:cNvPicPr>
          <p:nvPr/>
        </p:nvPicPr>
        <p:blipFill>
          <a:blip r:embed="rId2"/>
          <a:stretch>
            <a:fillRect/>
          </a:stretch>
        </p:blipFill>
        <p:spPr>
          <a:xfrm>
            <a:off x="1164359" y="1554596"/>
            <a:ext cx="5448300" cy="4229100"/>
          </a:xfrm>
          <a:prstGeom prst="rect">
            <a:avLst/>
          </a:prstGeom>
        </p:spPr>
      </p:pic>
      <p:sp>
        <p:nvSpPr>
          <p:cNvPr id="7" name="TextBox 6">
            <a:extLst>
              <a:ext uri="{FF2B5EF4-FFF2-40B4-BE49-F238E27FC236}">
                <a16:creationId xmlns:a16="http://schemas.microsoft.com/office/drawing/2014/main" id="{74BA2C4F-F3DD-D7CA-5293-BB21D468040E}"/>
              </a:ext>
            </a:extLst>
          </p:cNvPr>
          <p:cNvSpPr txBox="1"/>
          <p:nvPr/>
        </p:nvSpPr>
        <p:spPr>
          <a:xfrm>
            <a:off x="7583055" y="3716164"/>
            <a:ext cx="3444586" cy="307777"/>
          </a:xfrm>
          <a:prstGeom prst="rect">
            <a:avLst/>
          </a:prstGeom>
          <a:noFill/>
        </p:spPr>
        <p:txBody>
          <a:bodyPr wrap="square" rtlCol="0">
            <a:spAutoFit/>
          </a:bodyPr>
          <a:lstStyle/>
          <a:p>
            <a:r>
              <a:rPr lang="en-US" dirty="0">
                <a:solidFill>
                  <a:schemeClr val="tx1"/>
                </a:solidFill>
              </a:rPr>
              <a:t>Sensor to main controller</a:t>
            </a:r>
          </a:p>
        </p:txBody>
      </p:sp>
      <p:sp>
        <p:nvSpPr>
          <p:cNvPr id="3" name="Right Brace 2">
            <a:extLst>
              <a:ext uri="{FF2B5EF4-FFF2-40B4-BE49-F238E27FC236}">
                <a16:creationId xmlns:a16="http://schemas.microsoft.com/office/drawing/2014/main" id="{BC629366-21A8-93B5-7ADE-E601B6C8893C}"/>
              </a:ext>
            </a:extLst>
          </p:cNvPr>
          <p:cNvSpPr/>
          <p:nvPr/>
        </p:nvSpPr>
        <p:spPr>
          <a:xfrm>
            <a:off x="6612659" y="2729132"/>
            <a:ext cx="801015" cy="23352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00BBAEEC-FE53-D874-8D84-2E5B7F3E0BA1}"/>
              </a:ext>
            </a:extLst>
          </p:cNvPr>
          <p:cNvSpPr/>
          <p:nvPr/>
        </p:nvSpPr>
        <p:spPr>
          <a:xfrm>
            <a:off x="6612660" y="5387926"/>
            <a:ext cx="801014" cy="3957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8380107-0E10-08AC-AD3A-FA826352309F}"/>
              </a:ext>
            </a:extLst>
          </p:cNvPr>
          <p:cNvSpPr txBox="1"/>
          <p:nvPr/>
        </p:nvSpPr>
        <p:spPr>
          <a:xfrm>
            <a:off x="2425124" y="5981492"/>
            <a:ext cx="3444586" cy="523220"/>
          </a:xfrm>
          <a:prstGeom prst="rect">
            <a:avLst/>
          </a:prstGeom>
          <a:noFill/>
        </p:spPr>
        <p:txBody>
          <a:bodyPr wrap="square" rtlCol="0">
            <a:spAutoFit/>
          </a:bodyPr>
          <a:lstStyle/>
          <a:p>
            <a:r>
              <a:rPr lang="en-US" dirty="0">
                <a:solidFill>
                  <a:schemeClr val="tx1"/>
                </a:solidFill>
              </a:rPr>
              <a:t>200 </a:t>
            </a:r>
            <a:r>
              <a:rPr lang="en-US" dirty="0" err="1">
                <a:solidFill>
                  <a:schemeClr val="tx1"/>
                </a:solidFill>
              </a:rPr>
              <a:t>KHz</a:t>
            </a:r>
            <a:r>
              <a:rPr lang="en-US" dirty="0">
                <a:solidFill>
                  <a:schemeClr val="tx1"/>
                </a:solidFill>
              </a:rPr>
              <a:t> per channel with 125MHz bandwidth</a:t>
            </a:r>
          </a:p>
        </p:txBody>
      </p:sp>
      <p:sp>
        <p:nvSpPr>
          <p:cNvPr id="8" name="TextBox 7">
            <a:extLst>
              <a:ext uri="{FF2B5EF4-FFF2-40B4-BE49-F238E27FC236}">
                <a16:creationId xmlns:a16="http://schemas.microsoft.com/office/drawing/2014/main" id="{5FEBB97B-F066-8868-9D4D-79CAB19FAD42}"/>
              </a:ext>
            </a:extLst>
          </p:cNvPr>
          <p:cNvSpPr txBox="1"/>
          <p:nvPr/>
        </p:nvSpPr>
        <p:spPr>
          <a:xfrm>
            <a:off x="7413674" y="5431922"/>
            <a:ext cx="3444586" cy="307777"/>
          </a:xfrm>
          <a:prstGeom prst="rect">
            <a:avLst/>
          </a:prstGeom>
          <a:noFill/>
        </p:spPr>
        <p:txBody>
          <a:bodyPr wrap="square" rtlCol="0">
            <a:spAutoFit/>
          </a:bodyPr>
          <a:lstStyle/>
          <a:p>
            <a:r>
              <a:rPr lang="en-US" dirty="0">
                <a:solidFill>
                  <a:schemeClr val="tx1"/>
                </a:solidFill>
              </a:rPr>
              <a:t>Main controller to sensors</a:t>
            </a:r>
          </a:p>
        </p:txBody>
      </p:sp>
    </p:spTree>
    <p:extLst>
      <p:ext uri="{BB962C8B-B14F-4D97-AF65-F5344CB8AC3E}">
        <p14:creationId xmlns:p14="http://schemas.microsoft.com/office/powerpoint/2010/main" val="302288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BE3F-44A5-5EE0-A8C8-2CA2FB99B356}"/>
              </a:ext>
            </a:extLst>
          </p:cNvPr>
          <p:cNvSpPr>
            <a:spLocks noGrp="1"/>
          </p:cNvSpPr>
          <p:nvPr>
            <p:ph type="title"/>
          </p:nvPr>
        </p:nvSpPr>
        <p:spPr>
          <a:xfrm>
            <a:off x="951099" y="719600"/>
            <a:ext cx="8493983" cy="637200"/>
          </a:xfrm>
        </p:spPr>
        <p:txBody>
          <a:bodyPr/>
          <a:lstStyle/>
          <a:p>
            <a:r>
              <a:rPr lang="en-US" dirty="0"/>
              <a:t>LoRa Frequencies and Bandwidth</a:t>
            </a:r>
          </a:p>
        </p:txBody>
      </p:sp>
      <p:sp>
        <p:nvSpPr>
          <p:cNvPr id="10" name="TextBox 9">
            <a:extLst>
              <a:ext uri="{FF2B5EF4-FFF2-40B4-BE49-F238E27FC236}">
                <a16:creationId xmlns:a16="http://schemas.microsoft.com/office/drawing/2014/main" id="{612A3816-CE20-8C56-EC33-03DC14785A32}"/>
              </a:ext>
            </a:extLst>
          </p:cNvPr>
          <p:cNvSpPr txBox="1"/>
          <p:nvPr/>
        </p:nvSpPr>
        <p:spPr>
          <a:xfrm>
            <a:off x="870528" y="1927516"/>
            <a:ext cx="6248400" cy="1991379"/>
          </a:xfrm>
          <a:prstGeom prst="rect">
            <a:avLst/>
          </a:prstGeom>
          <a:noFill/>
        </p:spPr>
        <p:txBody>
          <a:bodyPr wrap="square">
            <a:spAutoFit/>
          </a:bodyPr>
          <a:lstStyle/>
          <a:p>
            <a:pPr marL="285750" indent="-285750">
              <a:lnSpc>
                <a:spcPct val="150000"/>
              </a:lnSpc>
              <a:buClr>
                <a:schemeClr val="tx1"/>
              </a:buClr>
              <a:buFont typeface="Arial" panose="020B0604020202020204" pitchFamily="34" charset="0"/>
              <a:buChar char="•"/>
            </a:pPr>
            <a:r>
              <a:rPr lang="en-US" dirty="0">
                <a:solidFill>
                  <a:schemeClr val="tx1"/>
                </a:solidFill>
              </a:rPr>
              <a:t> </a:t>
            </a:r>
            <a:r>
              <a:rPr lang="en-US" dirty="0" err="1">
                <a:solidFill>
                  <a:schemeClr val="tx1"/>
                </a:solidFill>
              </a:rPr>
              <a:t>LoRaWAN</a:t>
            </a:r>
            <a:r>
              <a:rPr lang="en-US" dirty="0">
                <a:solidFill>
                  <a:schemeClr val="tx1"/>
                </a:solidFill>
              </a:rPr>
              <a:t> defines 64, 125 kHz wide uplink channels from 902.3 MHz to 914.9 MHz in steps of 200 kHz. </a:t>
            </a:r>
          </a:p>
          <a:p>
            <a:pPr marL="285750" indent="-285750">
              <a:lnSpc>
                <a:spcPct val="150000"/>
              </a:lnSpc>
              <a:buClr>
                <a:schemeClr val="tx1"/>
              </a:buClr>
              <a:buFont typeface="Arial" panose="020B0604020202020204" pitchFamily="34" charset="0"/>
              <a:buChar char="•"/>
            </a:pPr>
            <a:r>
              <a:rPr lang="en-US" dirty="0">
                <a:solidFill>
                  <a:schemeClr val="tx1"/>
                </a:solidFill>
              </a:rPr>
              <a:t>In addition, there are eight 500 kHz wide uplink channels with an interval of 1.6 MHz in the range 903 MHz to 914.9 </a:t>
            </a:r>
            <a:r>
              <a:rPr lang="en-US" dirty="0" err="1">
                <a:solidFill>
                  <a:schemeClr val="tx1"/>
                </a:solidFill>
              </a:rPr>
              <a:t>MHz.</a:t>
            </a:r>
            <a:r>
              <a:rPr lang="en-US" dirty="0">
                <a:solidFill>
                  <a:schemeClr val="tx1"/>
                </a:solidFill>
              </a:rPr>
              <a:t> </a:t>
            </a:r>
          </a:p>
          <a:p>
            <a:pPr marL="285750" indent="-285750">
              <a:lnSpc>
                <a:spcPct val="150000"/>
              </a:lnSpc>
              <a:buClr>
                <a:schemeClr val="tx1"/>
              </a:buClr>
              <a:buFont typeface="Arial" panose="020B0604020202020204" pitchFamily="34" charset="0"/>
              <a:buChar char="•"/>
            </a:pPr>
            <a:r>
              <a:rPr lang="en-US" dirty="0">
                <a:solidFill>
                  <a:schemeClr val="tx1"/>
                </a:solidFill>
              </a:rPr>
              <a:t>The eight downlink channels are 500 kHz wide and are in the range 923.3 MHz to 927.5 MHz </a:t>
            </a:r>
          </a:p>
        </p:txBody>
      </p:sp>
      <p:pic>
        <p:nvPicPr>
          <p:cNvPr id="12" name="Picture 11">
            <a:extLst>
              <a:ext uri="{FF2B5EF4-FFF2-40B4-BE49-F238E27FC236}">
                <a16:creationId xmlns:a16="http://schemas.microsoft.com/office/drawing/2014/main" id="{808A9B33-6DE5-00C4-5223-89ED71307C06}"/>
              </a:ext>
            </a:extLst>
          </p:cNvPr>
          <p:cNvPicPr>
            <a:picLocks noChangeAspect="1"/>
          </p:cNvPicPr>
          <p:nvPr/>
        </p:nvPicPr>
        <p:blipFill>
          <a:blip r:embed="rId2"/>
          <a:stretch>
            <a:fillRect/>
          </a:stretch>
        </p:blipFill>
        <p:spPr>
          <a:xfrm>
            <a:off x="445086" y="4134109"/>
            <a:ext cx="11442408" cy="2004291"/>
          </a:xfrm>
          <a:prstGeom prst="rect">
            <a:avLst/>
          </a:prstGeom>
        </p:spPr>
      </p:pic>
    </p:spTree>
    <p:extLst>
      <p:ext uri="{BB962C8B-B14F-4D97-AF65-F5344CB8AC3E}">
        <p14:creationId xmlns:p14="http://schemas.microsoft.com/office/powerpoint/2010/main" val="113214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92A3-57C3-75E6-FC5C-633CE745850B}"/>
              </a:ext>
            </a:extLst>
          </p:cNvPr>
          <p:cNvSpPr>
            <a:spLocks noGrp="1"/>
          </p:cNvSpPr>
          <p:nvPr>
            <p:ph type="title"/>
          </p:nvPr>
        </p:nvSpPr>
        <p:spPr/>
        <p:txBody>
          <a:bodyPr/>
          <a:lstStyle/>
          <a:p>
            <a:r>
              <a:rPr lang="en-US" dirty="0"/>
              <a:t>LoRa Spreading Factor</a:t>
            </a:r>
          </a:p>
        </p:txBody>
      </p:sp>
      <p:pic>
        <p:nvPicPr>
          <p:cNvPr id="5" name="Picture 4" descr="A graph showing a line&#10;&#10;Description automatically generated">
            <a:extLst>
              <a:ext uri="{FF2B5EF4-FFF2-40B4-BE49-F238E27FC236}">
                <a16:creationId xmlns:a16="http://schemas.microsoft.com/office/drawing/2014/main" id="{37D3F2BC-34EF-0285-A4A3-75092DEC6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055" y="1356800"/>
            <a:ext cx="8611791" cy="4560741"/>
          </a:xfrm>
          <a:prstGeom prst="rect">
            <a:avLst/>
          </a:prstGeom>
        </p:spPr>
      </p:pic>
      <p:sp>
        <p:nvSpPr>
          <p:cNvPr id="6" name="TextBox 5">
            <a:extLst>
              <a:ext uri="{FF2B5EF4-FFF2-40B4-BE49-F238E27FC236}">
                <a16:creationId xmlns:a16="http://schemas.microsoft.com/office/drawing/2014/main" id="{190BCC7F-6DA5-336D-3BD4-BB12F03EB914}"/>
              </a:ext>
            </a:extLst>
          </p:cNvPr>
          <p:cNvSpPr txBox="1"/>
          <p:nvPr/>
        </p:nvSpPr>
        <p:spPr>
          <a:xfrm>
            <a:off x="7379855" y="6012872"/>
            <a:ext cx="1010213" cy="307777"/>
          </a:xfrm>
          <a:prstGeom prst="rect">
            <a:avLst/>
          </a:prstGeom>
          <a:noFill/>
        </p:spPr>
        <p:txBody>
          <a:bodyPr wrap="none" rtlCol="0">
            <a:spAutoFit/>
          </a:bodyPr>
          <a:lstStyle/>
          <a:p>
            <a:r>
              <a:rPr lang="en-US" dirty="0">
                <a:solidFill>
                  <a:schemeClr val="tx1"/>
                </a:solidFill>
              </a:rPr>
              <a:t>Less Error</a:t>
            </a:r>
          </a:p>
        </p:txBody>
      </p:sp>
      <p:sp>
        <p:nvSpPr>
          <p:cNvPr id="7" name="TextBox 6">
            <a:extLst>
              <a:ext uri="{FF2B5EF4-FFF2-40B4-BE49-F238E27FC236}">
                <a16:creationId xmlns:a16="http://schemas.microsoft.com/office/drawing/2014/main" id="{77B631ED-DD44-059F-DA52-8E3F8CB0FCE6}"/>
              </a:ext>
            </a:extLst>
          </p:cNvPr>
          <p:cNvSpPr txBox="1"/>
          <p:nvPr/>
        </p:nvSpPr>
        <p:spPr>
          <a:xfrm>
            <a:off x="2110509" y="6012871"/>
            <a:ext cx="1039067" cy="307777"/>
          </a:xfrm>
          <a:prstGeom prst="rect">
            <a:avLst/>
          </a:prstGeom>
          <a:noFill/>
        </p:spPr>
        <p:txBody>
          <a:bodyPr wrap="none" rtlCol="0">
            <a:spAutoFit/>
          </a:bodyPr>
          <a:lstStyle/>
          <a:p>
            <a:r>
              <a:rPr lang="en-US" dirty="0">
                <a:solidFill>
                  <a:schemeClr val="tx1"/>
                </a:solidFill>
              </a:rPr>
              <a:t>More Error</a:t>
            </a:r>
          </a:p>
        </p:txBody>
      </p:sp>
      <p:sp>
        <p:nvSpPr>
          <p:cNvPr id="8" name="TextBox 7">
            <a:extLst>
              <a:ext uri="{FF2B5EF4-FFF2-40B4-BE49-F238E27FC236}">
                <a16:creationId xmlns:a16="http://schemas.microsoft.com/office/drawing/2014/main" id="{0F137C67-9F27-6E70-C727-6DEFFE426516}"/>
              </a:ext>
            </a:extLst>
          </p:cNvPr>
          <p:cNvSpPr txBox="1"/>
          <p:nvPr/>
        </p:nvSpPr>
        <p:spPr>
          <a:xfrm>
            <a:off x="2115133" y="6294577"/>
            <a:ext cx="1476686" cy="307777"/>
          </a:xfrm>
          <a:prstGeom prst="rect">
            <a:avLst/>
          </a:prstGeom>
          <a:noFill/>
        </p:spPr>
        <p:txBody>
          <a:bodyPr wrap="none" rtlCol="0">
            <a:spAutoFit/>
          </a:bodyPr>
          <a:lstStyle/>
          <a:p>
            <a:r>
              <a:rPr lang="en-US" dirty="0">
                <a:solidFill>
                  <a:schemeClr val="tx1"/>
                </a:solidFill>
              </a:rPr>
              <a:t>Faster Data rate</a:t>
            </a:r>
          </a:p>
        </p:txBody>
      </p:sp>
      <p:sp>
        <p:nvSpPr>
          <p:cNvPr id="9" name="TextBox 8">
            <a:extLst>
              <a:ext uri="{FF2B5EF4-FFF2-40B4-BE49-F238E27FC236}">
                <a16:creationId xmlns:a16="http://schemas.microsoft.com/office/drawing/2014/main" id="{8692A574-66EC-B55B-8E15-1F19EFEDB166}"/>
              </a:ext>
            </a:extLst>
          </p:cNvPr>
          <p:cNvSpPr txBox="1"/>
          <p:nvPr/>
        </p:nvSpPr>
        <p:spPr>
          <a:xfrm>
            <a:off x="7356781" y="6289959"/>
            <a:ext cx="1518364" cy="307777"/>
          </a:xfrm>
          <a:prstGeom prst="rect">
            <a:avLst/>
          </a:prstGeom>
          <a:noFill/>
        </p:spPr>
        <p:txBody>
          <a:bodyPr wrap="none" rtlCol="0">
            <a:spAutoFit/>
          </a:bodyPr>
          <a:lstStyle/>
          <a:p>
            <a:r>
              <a:rPr lang="en-US" dirty="0">
                <a:solidFill>
                  <a:schemeClr val="tx1"/>
                </a:solidFill>
              </a:rPr>
              <a:t>Slower Data rate</a:t>
            </a:r>
          </a:p>
        </p:txBody>
      </p:sp>
      <p:cxnSp>
        <p:nvCxnSpPr>
          <p:cNvPr id="11" name="Straight Arrow Connector 10">
            <a:extLst>
              <a:ext uri="{FF2B5EF4-FFF2-40B4-BE49-F238E27FC236}">
                <a16:creationId xmlns:a16="http://schemas.microsoft.com/office/drawing/2014/main" id="{A9528F52-0894-C9BB-3EEF-3D507BB115BB}"/>
              </a:ext>
            </a:extLst>
          </p:cNvPr>
          <p:cNvCxnSpPr/>
          <p:nvPr/>
        </p:nvCxnSpPr>
        <p:spPr>
          <a:xfrm>
            <a:off x="3777673" y="6289959"/>
            <a:ext cx="35791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12484"/>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Arduino Workshop 10</Template>
  <TotalTime>21554</TotalTime>
  <Words>1082</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Bebas Neue</vt:lpstr>
      <vt:lpstr>Calibri</vt:lpstr>
      <vt:lpstr>Google Sans</vt:lpstr>
      <vt:lpstr>Lato</vt:lpstr>
      <vt:lpstr>Lato</vt:lpstr>
      <vt:lpstr>Montserrat</vt:lpstr>
      <vt:lpstr>proxima nova</vt:lpstr>
      <vt:lpstr>Source Sans Pro</vt:lpstr>
      <vt:lpstr>Electronic Circuit Style CV by Slidesgo</vt:lpstr>
      <vt:lpstr>UTA EE LABS</vt:lpstr>
      <vt:lpstr>PowerPoint and Code</vt:lpstr>
      <vt:lpstr>LoRa is very complex, we will not go over all there is to know about it.  This is about just getting it to work!</vt:lpstr>
      <vt:lpstr>What is LoRa?</vt:lpstr>
      <vt:lpstr>LoRaWAN Benefits</vt:lpstr>
      <vt:lpstr>LoRaWAN use cases</vt:lpstr>
      <vt:lpstr>LoRa Frequencies and Bandwidth</vt:lpstr>
      <vt:lpstr>LoRa Frequencies and Bandwidth</vt:lpstr>
      <vt:lpstr>LoRa Spreading Factor</vt:lpstr>
      <vt:lpstr>LoRa TX Frame</vt:lpstr>
      <vt:lpstr>Phase Modulation</vt:lpstr>
      <vt:lpstr>Lora Antenna options</vt:lpstr>
      <vt:lpstr>DHT-11</vt:lpstr>
      <vt:lpstr>LoRa Transmitter</vt:lpstr>
      <vt:lpstr>Arduino Library for LoRa</vt:lpstr>
      <vt:lpstr>Arduino Library for DHT-11</vt:lpstr>
      <vt:lpstr>Open LoRa_TX.ino</vt:lpstr>
      <vt:lpstr>LoRa Receiver</vt:lpstr>
      <vt:lpstr>Open LoRa_RX.ino</vt:lpstr>
      <vt:lpstr>Open LoRa_RX.ino</vt:lpstr>
      <vt:lpstr>Long Range?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UTA EE LABS</dc:title>
  <dc:creator>Kelley, Todd W</dc:creator>
  <cp:lastModifiedBy>Kelley, Todd W</cp:lastModifiedBy>
  <cp:revision>40</cp:revision>
  <dcterms:created xsi:type="dcterms:W3CDTF">2021-11-22T20:13:38Z</dcterms:created>
  <dcterms:modified xsi:type="dcterms:W3CDTF">2024-10-18T13:56:54Z</dcterms:modified>
</cp:coreProperties>
</file>