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74" r:id="rId7"/>
    <p:sldId id="263" r:id="rId8"/>
    <p:sldId id="266" r:id="rId9"/>
    <p:sldId id="265" r:id="rId10"/>
    <p:sldId id="264" r:id="rId11"/>
    <p:sldId id="258" r:id="rId12"/>
    <p:sldId id="262" r:id="rId13"/>
    <p:sldId id="260" r:id="rId14"/>
    <p:sldId id="261" r:id="rId15"/>
    <p:sldId id="268" r:id="rId16"/>
    <p:sldId id="269" r:id="rId17"/>
    <p:sldId id="270" r:id="rId18"/>
    <p:sldId id="271" r:id="rId19"/>
    <p:sldId id="273" r:id="rId20"/>
    <p:sldId id="272" r:id="rId21"/>
    <p:sldId id="259" r:id="rId22"/>
    <p:sldId id="275" r:id="rId23"/>
    <p:sldId id="276" r:id="rId24"/>
    <p:sldId id="277" r:id="rId25"/>
    <p:sldId id="267" r:id="rId26"/>
  </p:sldIdLst>
  <p:sldSz cx="12192000" cy="6858000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0532-B506-4BC6-AF08-361D6BC0A616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7281-9AE1-4CAA-A788-B4BB3CA19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7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0532-B506-4BC6-AF08-361D6BC0A616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7281-9AE1-4CAA-A788-B4BB3CA19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2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0532-B506-4BC6-AF08-361D6BC0A616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7281-9AE1-4CAA-A788-B4BB3CA19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0532-B506-4BC6-AF08-361D6BC0A616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7281-9AE1-4CAA-A788-B4BB3CA19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9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0532-B506-4BC6-AF08-361D6BC0A616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7281-9AE1-4CAA-A788-B4BB3CA19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8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0532-B506-4BC6-AF08-361D6BC0A616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7281-9AE1-4CAA-A788-B4BB3CA19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2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0532-B506-4BC6-AF08-361D6BC0A616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7281-9AE1-4CAA-A788-B4BB3CA19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5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0532-B506-4BC6-AF08-361D6BC0A616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7281-9AE1-4CAA-A788-B4BB3CA19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7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0532-B506-4BC6-AF08-361D6BC0A616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7281-9AE1-4CAA-A788-B4BB3CA19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9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0532-B506-4BC6-AF08-361D6BC0A616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7281-9AE1-4CAA-A788-B4BB3CA19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7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0532-B506-4BC6-AF08-361D6BC0A616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7281-9AE1-4CAA-A788-B4BB3CA19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96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30532-B506-4BC6-AF08-361D6BC0A616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E7281-9AE1-4CAA-A788-B4BB3CA19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5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JB1Ek2Ko_Y&amp;list=PL6gx4Cwl9DGBwibXFtPtflztSNPGuIB_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cdwiki.com/MHS-3.5inch_RPi_Displa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dtft/LCD-show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UTA EE Lab Workshops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Raspberry Pi Touchscreen displays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4250245"/>
            <a:ext cx="19050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5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can develop the Python code on our laptops and transfer it to the Raspberry Pi later.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this free Python IDE to create our python programs.</a:t>
            </a:r>
          </a:p>
          <a:p>
            <a:endParaRPr lang="en-US" dirty="0" smtClean="0"/>
          </a:p>
          <a:p>
            <a:r>
              <a:rPr lang="en-US" dirty="0" smtClean="0"/>
              <a:t>https://www.jetbrains.com/pycharm/download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402" y="3820391"/>
            <a:ext cx="18478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8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will do is very basic. I highly recommend the YouTube series on </a:t>
            </a:r>
            <a:r>
              <a:rPr lang="en-US" dirty="0" err="1" smtClean="0"/>
              <a:t>Tkinter</a:t>
            </a:r>
            <a:r>
              <a:rPr lang="en-US" dirty="0" smtClean="0"/>
              <a:t> by the </a:t>
            </a:r>
            <a:r>
              <a:rPr lang="en-US" dirty="0"/>
              <a:t>new Boston. </a:t>
            </a:r>
            <a:r>
              <a:rPr lang="en-US" sz="1100" dirty="0">
                <a:hlinkClick r:id="rId2"/>
              </a:rPr>
              <a:t>https://</a:t>
            </a:r>
            <a:r>
              <a:rPr lang="en-US" sz="1100" dirty="0" smtClean="0">
                <a:hlinkClick r:id="rId2"/>
              </a:rPr>
              <a:t>www.youtube.com/watch?v=RJB1Ek2Ko_Y&amp;list=PL6gx4Cwl9DGBwibXFtPtflztSNPGuIB_d</a:t>
            </a:r>
            <a:r>
              <a:rPr lang="en-US" sz="1100" dirty="0" smtClean="0"/>
              <a:t> </a:t>
            </a:r>
          </a:p>
          <a:p>
            <a:r>
              <a:rPr lang="en-US" dirty="0" smtClean="0"/>
              <a:t>Open a new project in </a:t>
            </a:r>
            <a:r>
              <a:rPr lang="en-US" dirty="0" err="1" smtClean="0"/>
              <a:t>Pycharm</a:t>
            </a:r>
            <a:r>
              <a:rPr lang="en-US" dirty="0" smtClean="0"/>
              <a:t> and type the following code.</a:t>
            </a:r>
          </a:p>
          <a:p>
            <a:r>
              <a:rPr lang="en-US" dirty="0" smtClean="0"/>
              <a:t>Right click the code area and select run.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5205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Let’s code Python with </a:t>
            </a:r>
            <a:r>
              <a:rPr lang="en-US" dirty="0" err="1" smtClean="0"/>
              <a:t>TKinter</a:t>
            </a:r>
            <a:endParaRPr 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66450" y="4242186"/>
            <a:ext cx="8686800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tkinter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root 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theLabel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Label(root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"Are we having fun yet?"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theLabel.pack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root.mainloop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63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put some buttons on that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87066" y="1225689"/>
            <a:ext cx="8171584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tkinter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root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topFrame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Frame(root)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topFrame.pack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bottomFrame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Frame(root)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bottomFrame.pack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side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=BOTTOM)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button1 = Button(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topFrame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"Button 1"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"red"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button2 = Button(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topFrame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"Button 2"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"blue"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button3 = Button(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topFrame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"Button 3"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"green"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button4 = Button(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bottomFrame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"Button 4"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"purple"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button1.pack()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button2.pack()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button3.pack()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button4.pack()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root.mainloop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971675"/>
            <a:ext cx="263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 click and select run when entered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44545"/>
            <a:ext cx="2091257" cy="233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48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05438" cy="1325563"/>
          </a:xfrm>
        </p:spPr>
        <p:txBody>
          <a:bodyPr/>
          <a:lstStyle/>
          <a:p>
            <a:r>
              <a:rPr lang="en-US" dirty="0" smtClean="0"/>
              <a:t>Lets arrange these buttons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362700" y="450056"/>
            <a:ext cx="5829300" cy="61863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tkinter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root = Tk()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topFrame = Frame(root)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topFrame.pack()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bottomFrame = Frame(root)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bottomFrame.pack(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side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=BOTTOM)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button1 = Button(topFrame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"Button 1"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fg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"red"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button2 = Button(topFrame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"Button 2"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fg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"blue"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button3 = Button(topFrame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"Button 3"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fg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"green"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button4 = Button(bottomFrame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"Button 4"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fg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"purple"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button1.pack(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side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=LEFT)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button2.pack(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side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=LEFT)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button3.pack(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side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=LEFT)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button4.pack(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side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=BOTTOM)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root.mainloop()</a:t>
            </a:r>
            <a:endParaRPr kumimoji="0" lang="en-US" alt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699" y="3201544"/>
            <a:ext cx="3181348" cy="159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76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71655" cy="4351338"/>
          </a:xfrm>
        </p:spPr>
        <p:txBody>
          <a:bodyPr/>
          <a:lstStyle/>
          <a:p>
            <a:r>
              <a:rPr lang="en-US" dirty="0" smtClean="0"/>
              <a:t>Enter this and run it to see how grid organizes the UI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71854" y="176540"/>
            <a:ext cx="4696691" cy="655564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tkinter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root = Tk()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root.title(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"My Application"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label_1 = Label(root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"Name"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label_2 = Label(root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"Password"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entry_1 = Entry(root)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entry_2 = Entry(root)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label_1.grid(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row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sticky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=W)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label_2.grid(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row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entry_1.grid(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row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column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entry_2.grid(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row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column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 = Checkbutton(root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"Keep me logged in"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c.grid(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columnspan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root.mainloop()</a:t>
            </a:r>
            <a:endParaRPr kumimoji="0" lang="en-US" altLang="en-US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2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52018" cy="1212017"/>
          </a:xfrm>
        </p:spPr>
        <p:txBody>
          <a:bodyPr/>
          <a:lstStyle/>
          <a:p>
            <a:r>
              <a:rPr lang="en-US" dirty="0" smtClean="0"/>
              <a:t>Binding a function to a widget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20091" y="3037642"/>
            <a:ext cx="9351817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tkinter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root = Tk()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printName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"Type your name here"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button_1 = Button(root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"Print name to console"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command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=printName())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button_1.pack()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root.mainloop()</a:t>
            </a:r>
            <a:endParaRPr kumimoji="0" lang="en-US" alt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54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52018" cy="1212017"/>
          </a:xfrm>
        </p:spPr>
        <p:txBody>
          <a:bodyPr/>
          <a:lstStyle/>
          <a:p>
            <a:r>
              <a:rPr lang="en-US" dirty="0" smtClean="0"/>
              <a:t>Modify the code </a:t>
            </a:r>
            <a:r>
              <a:rPr lang="en-US" smtClean="0"/>
              <a:t>like this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96291" y="2852357"/>
            <a:ext cx="8340436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tkinter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root = Tk()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printName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event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"Type your name here"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button_1 = Button(root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"Print name to console"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button_1.bind(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"&lt;Button-1&gt;"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printName)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button_1.pack()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root.mainloop()</a:t>
            </a:r>
            <a:endParaRPr kumimoji="0" lang="en-US" altLang="en-US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126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for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71110" cy="4351338"/>
          </a:xfrm>
        </p:spPr>
        <p:txBody>
          <a:bodyPr/>
          <a:lstStyle/>
          <a:p>
            <a:r>
              <a:rPr lang="en-US" dirty="0" smtClean="0"/>
              <a:t>We will need to run this on the raspberry Pi</a:t>
            </a:r>
          </a:p>
          <a:p>
            <a:r>
              <a:rPr lang="en-US" dirty="0" smtClean="0"/>
              <a:t>Type this in </a:t>
            </a:r>
            <a:r>
              <a:rPr lang="en-US" dirty="0" err="1" smtClean="0"/>
              <a:t>Thonny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19928" y="521078"/>
            <a:ext cx="5742710" cy="60016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tkinter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RPi.GPIO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GPIO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GPIO.setmode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(GPIO.BCM)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GPIO.setwarnings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GPIO.setup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GPIO.OUT)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GPIO.output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GPIO.LOW)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root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ledOn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event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GPIO.output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GPIO.HIGH)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ledOff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event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GPIO.output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GPIO.LOW)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button_1 = Button(root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"Turn on LED"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button_1.config(height=5, width=20)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button_1.bind(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"&lt;Button-1&gt;"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ledOn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button_2 = Button(root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"Turn off LED"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JetBrains Mono"/>
              </a:rPr>
              <a:t>button_2.config(height=5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, width=20</a:t>
            </a:r>
            <a:r>
              <a:rPr lang="en-US" altLang="en-US" sz="1600" dirty="0" smtClean="0">
                <a:solidFill>
                  <a:srgbClr val="A9B7C6"/>
                </a:solidFill>
                <a:latin typeface="JetBrains Mono"/>
              </a:rPr>
              <a:t>)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button_2.bind(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"&lt;Button-1&gt;"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ledOff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button_1.pack()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button_2.pack()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root.mainloop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276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auto Start a program in Raspberry PI OS /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Navigate to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xdg</a:t>
            </a:r>
            <a:r>
              <a:rPr lang="en-US" dirty="0" smtClean="0"/>
              <a:t>/</a:t>
            </a:r>
            <a:r>
              <a:rPr lang="en-US" dirty="0" err="1" smtClean="0"/>
              <a:t>autostart</a:t>
            </a:r>
            <a:r>
              <a:rPr lang="en-US" dirty="0" smtClean="0"/>
              <a:t> and open the terminal window</a:t>
            </a:r>
          </a:p>
          <a:p>
            <a:r>
              <a:rPr lang="en-US" dirty="0" smtClean="0"/>
              <a:t>Type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</a:t>
            </a:r>
            <a:r>
              <a:rPr lang="en-US" dirty="0" err="1" smtClean="0"/>
              <a:t>autostart.desktop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420112" y="3095184"/>
            <a:ext cx="640384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[Desktop Entry]</a:t>
            </a:r>
          </a:p>
          <a:p>
            <a:r>
              <a:rPr lang="en-US" sz="2000" dirty="0"/>
              <a:t>Version=1.0</a:t>
            </a:r>
          </a:p>
          <a:p>
            <a:r>
              <a:rPr lang="en-US" sz="2000" dirty="0"/>
              <a:t>Type=Application</a:t>
            </a:r>
          </a:p>
          <a:p>
            <a:r>
              <a:rPr lang="en-US" sz="2000" dirty="0"/>
              <a:t>Terminal=false</a:t>
            </a:r>
          </a:p>
          <a:p>
            <a:r>
              <a:rPr lang="en-US" sz="2000" dirty="0" err="1"/>
              <a:t>StartupNotify</a:t>
            </a:r>
            <a:r>
              <a:rPr lang="en-US" sz="2000" dirty="0"/>
              <a:t>=true</a:t>
            </a:r>
          </a:p>
          <a:p>
            <a:r>
              <a:rPr lang="en-US" sz="2000" dirty="0"/>
              <a:t>Name=NAME OF YOUR STARTUP PROGRAM</a:t>
            </a:r>
          </a:p>
          <a:p>
            <a:r>
              <a:rPr lang="en-US" sz="2000" dirty="0"/>
              <a:t>Comment=short description of you startup program</a:t>
            </a:r>
          </a:p>
          <a:p>
            <a:r>
              <a:rPr lang="en-US" sz="2000" dirty="0"/>
              <a:t>Exec=</a:t>
            </a:r>
            <a:r>
              <a:rPr lang="en-US" sz="2000" dirty="0" err="1"/>
              <a:t>lxterminal</a:t>
            </a:r>
            <a:r>
              <a:rPr lang="en-US" sz="2000" dirty="0"/>
              <a:t> –command “/home/pi/Desktop/autostart.sh”</a:t>
            </a:r>
          </a:p>
          <a:p>
            <a:r>
              <a:rPr lang="en-US" sz="2000" dirty="0"/>
              <a:t>Categories=Application;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auto Start a program in Raspberry PI OS /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Control + o to write out the file, then press enter to save it by the name.</a:t>
            </a:r>
          </a:p>
          <a:p>
            <a:r>
              <a:rPr lang="en-US" dirty="0" smtClean="0"/>
              <a:t>Use Control + x to exit the program</a:t>
            </a:r>
          </a:p>
          <a:p>
            <a:r>
              <a:rPr lang="en-US" dirty="0" smtClean="0"/>
              <a:t>Now we need to make the program executable.</a:t>
            </a:r>
          </a:p>
          <a:p>
            <a:r>
              <a:rPr lang="en-US" dirty="0" smtClean="0"/>
              <a:t>Type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dirty="0" err="1" smtClean="0"/>
              <a:t>u+x</a:t>
            </a:r>
            <a:r>
              <a:rPr lang="en-US" dirty="0" smtClean="0"/>
              <a:t> </a:t>
            </a:r>
            <a:r>
              <a:rPr lang="en-US" dirty="0" err="1" smtClean="0"/>
              <a:t>autostart.desktop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5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Datasheet and Pi software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4449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http://www.lcdwiki.com/MHS-3.5inch_RPi_Display</a:t>
            </a:r>
            <a:endParaRPr lang="en-US" dirty="0" smtClean="0"/>
          </a:p>
          <a:p>
            <a:r>
              <a:rPr lang="en-US" dirty="0"/>
              <a:t>Physical resolution 320 x 480, with resistive touch control</a:t>
            </a:r>
          </a:p>
          <a:p>
            <a:r>
              <a:rPr lang="en-US" dirty="0"/>
              <a:t>It supports up to 125MHz SPI signal input, showing stable no screen and no flicker</a:t>
            </a:r>
          </a:p>
          <a:p>
            <a:r>
              <a:rPr lang="en-US" dirty="0" smtClean="0"/>
              <a:t>Same </a:t>
            </a:r>
            <a:r>
              <a:rPr lang="en-US" dirty="0"/>
              <a:t>size as the Raspberry Pi, perfectly compatible and can be directly inserted into any version of the Raspberry Pi (Raspberry Pi </a:t>
            </a:r>
            <a:r>
              <a:rPr lang="en-US" dirty="0" err="1"/>
              <a:t>ZeroW</a:t>
            </a:r>
            <a:r>
              <a:rPr lang="en-US" dirty="0"/>
              <a:t>, A, A+, B, B+, 2B, 3B, 3B+,4B)</a:t>
            </a:r>
          </a:p>
          <a:p>
            <a:r>
              <a:rPr lang="en-US" dirty="0"/>
              <a:t>Support </a:t>
            </a:r>
            <a:r>
              <a:rPr lang="en-US" dirty="0" err="1"/>
              <a:t>Raspbian</a:t>
            </a:r>
            <a:r>
              <a:rPr lang="en-US" dirty="0"/>
              <a:t>/Ubuntu/Kali system, provide driver and image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261923"/>
              </p:ext>
            </p:extLst>
          </p:nvPr>
        </p:nvGraphicFramePr>
        <p:xfrm>
          <a:off x="7218653" y="1780886"/>
          <a:ext cx="4488004" cy="4356990"/>
        </p:xfrm>
        <a:graphic>
          <a:graphicData uri="http://schemas.openxmlformats.org/drawingml/2006/table">
            <a:tbl>
              <a:tblPr/>
              <a:tblGrid>
                <a:gridCol w="2244002">
                  <a:extLst>
                    <a:ext uri="{9D8B030D-6E8A-4147-A177-3AD203B41FA5}">
                      <a16:colId xmlns:a16="http://schemas.microsoft.com/office/drawing/2014/main" val="21005774"/>
                    </a:ext>
                  </a:extLst>
                </a:gridCol>
                <a:gridCol w="2244002">
                  <a:extLst>
                    <a:ext uri="{9D8B030D-6E8A-4147-A177-3AD203B41FA5}">
                      <a16:colId xmlns:a16="http://schemas.microsoft.com/office/drawing/2014/main" val="1603914833"/>
                    </a:ext>
                  </a:extLst>
                </a:gridCol>
              </a:tblGrid>
              <a:tr h="263717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983899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SKU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MHS3528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349115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Screen Size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3.5inch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911356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LCD Type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TFT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249517"/>
                  </a:ext>
                </a:extLst>
              </a:tr>
              <a:tr h="461506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Module Interface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SPI (upports up to 125MHz SPI input)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59774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Resolution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320*480 (Pixel)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83457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Touch Screen Controller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XPT2046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91332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LCD Driver IC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ILI9486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649487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Backlight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LED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009345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power consumption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0.16A*5V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903952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Working temperature（℃）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-20~60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271128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Active Area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48.96x73.44(mm)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1446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Module PCB Size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85.42*55.60 (mm)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672851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Package Size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136x98x41 (mm)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938699"/>
                  </a:ext>
                </a:extLst>
              </a:tr>
              <a:tr h="461506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Product Weight(Package containing)(g)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92 (g)</a:t>
                      </a:r>
                    </a:p>
                  </a:txBody>
                  <a:tcPr marL="65929" marR="65929" marT="32965" marB="3296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608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84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auto Start a program in Raspberry PI OS / Linux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terminal in the Desktop directory.</a:t>
            </a:r>
          </a:p>
          <a:p>
            <a:r>
              <a:rPr lang="en-US" dirty="0" smtClean="0"/>
              <a:t>Type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autostart.sh</a:t>
            </a:r>
          </a:p>
          <a:p>
            <a:r>
              <a:rPr lang="en-US" dirty="0" smtClean="0"/>
              <a:t>Enter the following info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6984" y="2752344"/>
            <a:ext cx="6136616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#!/bin/</a:t>
            </a:r>
            <a:r>
              <a:rPr lang="en-US" dirty="0" err="1" smtClean="0">
                <a:solidFill>
                  <a:schemeClr val="bg1"/>
                </a:solidFill>
              </a:rPr>
              <a:t>sh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#get rid of the cursor so we don’t see it when our program runs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setterm</a:t>
            </a:r>
            <a:r>
              <a:rPr lang="en-US" dirty="0" smtClean="0">
                <a:solidFill>
                  <a:schemeClr val="bg1"/>
                </a:solidFill>
              </a:rPr>
              <a:t> –cursor off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#Make Python 3 our default version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SERVICE=“python3”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#Now we put in a loop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While true; do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$SERVICE /home/pi/[path to your program]/BlinkLED.py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done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067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auto Start a program in Raspberry PI OS /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Control + o and press enter to save it.</a:t>
            </a:r>
          </a:p>
          <a:p>
            <a:r>
              <a:rPr lang="en-US" dirty="0" smtClean="0"/>
              <a:t>We need to make it executable also.</a:t>
            </a:r>
          </a:p>
          <a:p>
            <a:r>
              <a:rPr lang="en-US" dirty="0" smtClean="0"/>
              <a:t>Type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dirty="0" err="1" smtClean="0"/>
              <a:t>u+x</a:t>
            </a:r>
            <a:r>
              <a:rPr lang="en-US" dirty="0" smtClean="0"/>
              <a:t> autostart.sh</a:t>
            </a:r>
          </a:p>
          <a:p>
            <a:r>
              <a:rPr lang="en-US" dirty="0" smtClean="0"/>
              <a:t>Reboot the Raspberry Pi and your Python program should </a:t>
            </a:r>
            <a:r>
              <a:rPr lang="en-US" smtClean="0"/>
              <a:t>auto start.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494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set the Pi back to the HDMI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terminal window </a:t>
            </a:r>
          </a:p>
          <a:p>
            <a:r>
              <a:rPr lang="en-US" dirty="0"/>
              <a:t>c</a:t>
            </a:r>
            <a:r>
              <a:rPr lang="en-US" dirty="0" smtClean="0"/>
              <a:t>d LCD-show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./LCD-</a:t>
            </a:r>
            <a:r>
              <a:rPr lang="en-US" dirty="0" err="1" smtClean="0"/>
              <a:t>hdmi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58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LED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25" y="1536193"/>
            <a:ext cx="8272626" cy="4749546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346186" y="3236976"/>
            <a:ext cx="3542131" cy="230809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9123222" y="5746243"/>
            <a:ext cx="2490" cy="5394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990436" y="5622595"/>
            <a:ext cx="2490" cy="6430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90436" y="6265609"/>
            <a:ext cx="3132786" cy="5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8759451" y="5409814"/>
            <a:ext cx="485134" cy="5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152946" y="5605685"/>
            <a:ext cx="2990" cy="4944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174811" y="6068321"/>
            <a:ext cx="2597068" cy="148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8771879" y="5409814"/>
            <a:ext cx="6448" cy="6585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271301" y="4021693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79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the Display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386307"/>
              </p:ext>
            </p:extLst>
          </p:nvPr>
        </p:nvGraphicFramePr>
        <p:xfrm>
          <a:off x="7121237" y="710632"/>
          <a:ext cx="4052454" cy="5730676"/>
        </p:xfrm>
        <a:graphic>
          <a:graphicData uri="http://schemas.openxmlformats.org/drawingml/2006/table">
            <a:tbl>
              <a:tblPr/>
              <a:tblGrid>
                <a:gridCol w="1350818">
                  <a:extLst>
                    <a:ext uri="{9D8B030D-6E8A-4147-A177-3AD203B41FA5}">
                      <a16:colId xmlns:a16="http://schemas.microsoft.com/office/drawing/2014/main" val="3999033101"/>
                    </a:ext>
                  </a:extLst>
                </a:gridCol>
                <a:gridCol w="1350818">
                  <a:extLst>
                    <a:ext uri="{9D8B030D-6E8A-4147-A177-3AD203B41FA5}">
                      <a16:colId xmlns:a16="http://schemas.microsoft.com/office/drawing/2014/main" val="2174143501"/>
                    </a:ext>
                  </a:extLst>
                </a:gridCol>
                <a:gridCol w="1350818">
                  <a:extLst>
                    <a:ext uri="{9D8B030D-6E8A-4147-A177-3AD203B41FA5}">
                      <a16:colId xmlns:a16="http://schemas.microsoft.com/office/drawing/2014/main" val="2368646482"/>
                    </a:ext>
                  </a:extLst>
                </a:gridCol>
              </a:tblGrid>
              <a:tr h="155405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PIN NO.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SYMBOL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893698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1, 17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3.3V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Power positive (3.3V power input)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683474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2, 4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5V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Power positive (5V power input)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814274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3, 5, 7, 8, 10, 12, 13, 15, 16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NC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NC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92336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6, 9, 14, 20, 25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GND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Power ground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164844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TP_IRQ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The touch panel is interrupted, and it is detected that the touch panel is pressed low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319402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LCD_RS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Instruction/data register selection, low level is instruction, high level is data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976103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LCD_SI / TP_SI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LCD display / touch panel SPI data input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803313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TP_SO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Touch panel SPI data output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405617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RST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Reset signal, low reset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076200"/>
                  </a:ext>
                </a:extLst>
              </a:tr>
              <a:tr h="388512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LCD_SCK / TP_SCK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LCD display / touch panel SPI clock signal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15062"/>
                  </a:ext>
                </a:extLst>
              </a:tr>
              <a:tr h="388512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LCD_CS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LCD chip select signal, low level enable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61329"/>
                  </a:ext>
                </a:extLst>
              </a:tr>
              <a:tr h="388512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TP_CS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Touch panel chip select signal, low level enable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439491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110" y="3542434"/>
            <a:ext cx="3209925" cy="2266950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39990"/>
            <a:ext cx="5701145" cy="16010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Align right-side to insert the LCD screen             </a:t>
            </a:r>
          </a:p>
          <a:p>
            <a:pPr marL="457200" marR="0" lvl="1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Plug-in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MicroSD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 card, connect network and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power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solidFill>
                  <a:srgbClr val="444444"/>
                </a:solidFill>
                <a:latin typeface="Helvetica" panose="020B0604020202020204" pitchFamily="34" charset="0"/>
              </a:rPr>
              <a:t>Plug in a mouse and display to get the IP so you can use VNC to control thru your computer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323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on the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Monitor, keyboard, mouse and Ethernet cable to power on the Pi.</a:t>
            </a:r>
          </a:p>
          <a:p>
            <a:r>
              <a:rPr lang="en-US" dirty="0" smtClean="0"/>
              <a:t>Check if VNC is running in the upper right corner.</a:t>
            </a:r>
          </a:p>
          <a:p>
            <a:r>
              <a:rPr lang="en-US" dirty="0" smtClean="0"/>
              <a:t>If it is, click it to get the IP address of the raspberry Pi.</a:t>
            </a:r>
          </a:p>
          <a:p>
            <a:r>
              <a:rPr lang="en-US" dirty="0" smtClean="0"/>
              <a:t>If not, Click </a:t>
            </a:r>
            <a:r>
              <a:rPr lang="en-US" dirty="0"/>
              <a:t>the “Raspberry” -&gt;Preferences-&gt; Raspberry Pi Configuration.</a:t>
            </a:r>
          </a:p>
          <a:p>
            <a:r>
              <a:rPr lang="en-US" dirty="0"/>
              <a:t>Select the Interfaces tab and enable </a:t>
            </a:r>
            <a:r>
              <a:rPr lang="en-US" dirty="0" smtClean="0"/>
              <a:t>VNC. Unplug the Monitor, keyboard and mouse and let the next person get their IP.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641" y="2297257"/>
            <a:ext cx="9525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63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the “Raspberry” -&gt;Preferences-&gt; Raspberry Pi Configuration.</a:t>
            </a:r>
          </a:p>
          <a:p>
            <a:r>
              <a:rPr lang="en-US" dirty="0" smtClean="0"/>
              <a:t>Select the Interfaces tab and enable SSH.</a:t>
            </a:r>
          </a:p>
          <a:p>
            <a:r>
              <a:rPr lang="en-US" dirty="0" smtClean="0"/>
              <a:t>Reboot the 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194" y="3661509"/>
            <a:ext cx="9479973" cy="291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6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the code one line at a time. You can copy and paste if you like.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7818" y="3858812"/>
            <a:ext cx="10224654" cy="19389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39352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err="1">
                <a:solidFill>
                  <a:srgbClr val="000000"/>
                </a:solidFill>
                <a:latin typeface="Courier"/>
              </a:rPr>
              <a:t>s</a:t>
            </a:r>
            <a:r>
              <a:rPr lang="en-US" altLang="en-US" sz="2000" dirty="0" err="1" smtClean="0">
                <a:solidFill>
                  <a:srgbClr val="000000"/>
                </a:solidFill>
                <a:latin typeface="Courier"/>
              </a:rPr>
              <a:t>udo</a:t>
            </a:r>
            <a:r>
              <a:rPr lang="en-US" altLang="en-US" sz="2000" dirty="0" smtClean="0">
                <a:solidFill>
                  <a:srgbClr val="000000"/>
                </a:solidFill>
                <a:latin typeface="Courier"/>
              </a:rPr>
              <a:t> apt-get update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sudo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LCD-show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git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clone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66BB"/>
                </a:solidFill>
                <a:effectLst/>
                <a:latin typeface="Courier"/>
                <a:hlinkClick r:id="rId2"/>
              </a:rPr>
              <a:t>https://github.com/goodtft/LCD-show.git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chmod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-R 755 LCD-show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cd LCD-show/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sudo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</a:t>
            </a:r>
            <a:r>
              <a:rPr lang="en-US" altLang="en-US" sz="2000" dirty="0"/>
              <a:t>./</a:t>
            </a:r>
            <a:r>
              <a:rPr lang="en-US" altLang="en-US" sz="2000" dirty="0" smtClean="0"/>
              <a:t>LCD35-show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78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want such a tiny screen?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make big buttons.</a:t>
            </a:r>
          </a:p>
          <a:p>
            <a:r>
              <a:rPr lang="en-US" dirty="0" smtClean="0"/>
              <a:t>Using Python we will create a user interface with big buttons.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8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download Python onto our laptops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https://www.python.org/downloads/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708" y="1690688"/>
            <a:ext cx="27336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1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FBA346412254ABD495A3D02137635" ma:contentTypeVersion="8" ma:contentTypeDescription="Create a new document." ma:contentTypeScope="" ma:versionID="b44dc1153373a76a63af0c7364a3c491">
  <xsd:schema xmlns:xsd="http://www.w3.org/2001/XMLSchema" xmlns:xs="http://www.w3.org/2001/XMLSchema" xmlns:p="http://schemas.microsoft.com/office/2006/metadata/properties" xmlns:ns2="4187ec63-6cff-4486-abd9-1357d75c1c00" targetNamespace="http://schemas.microsoft.com/office/2006/metadata/properties" ma:root="true" ma:fieldsID="2003fca8653b83f175a2cc0d0070ba69" ns2:_="">
    <xsd:import namespace="4187ec63-6cff-4486-abd9-1357d75c1c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7ec63-6cff-4486-abd9-1357d75c1c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6C2EB5-B875-4DB7-8FBA-F815CEB8D4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A5F3BD-171B-42F8-9C11-0F7CE1CE31D2}">
  <ds:schemaRefs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4187ec63-6cff-4486-abd9-1357d75c1c00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E1AF799-A24D-4032-8D5E-325B7C7119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7ec63-6cff-4486-abd9-1357d75c1c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7656</TotalTime>
  <Words>1488</Words>
  <Application>Microsoft Office PowerPoint</Application>
  <PresentationFormat>Widescreen</PresentationFormat>
  <Paragraphs>179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Courier</vt:lpstr>
      <vt:lpstr>Helvetica</vt:lpstr>
      <vt:lpstr>JetBrains Mono</vt:lpstr>
      <vt:lpstr>Office Theme</vt:lpstr>
      <vt:lpstr>UTA EE Lab Workshops</vt:lpstr>
      <vt:lpstr>The Datasheet and Pi software configuration</vt:lpstr>
      <vt:lpstr>Add LED</vt:lpstr>
      <vt:lpstr>Install the Display </vt:lpstr>
      <vt:lpstr>Power on the Pi</vt:lpstr>
      <vt:lpstr>Enable SSH</vt:lpstr>
      <vt:lpstr>Install drivers</vt:lpstr>
      <vt:lpstr>Why do we want such a tiny screen?</vt:lpstr>
      <vt:lpstr>Let’s download Python onto our laptops</vt:lpstr>
      <vt:lpstr>We can develop the Python code on our laptops and transfer it to the Raspberry Pi later.</vt:lpstr>
      <vt:lpstr> </vt:lpstr>
      <vt:lpstr>Lets put some buttons on that</vt:lpstr>
      <vt:lpstr>Lets arrange these buttons</vt:lpstr>
      <vt:lpstr>Using grid</vt:lpstr>
      <vt:lpstr>Button Function</vt:lpstr>
      <vt:lpstr>Button Function</vt:lpstr>
      <vt:lpstr>Time for Pi</vt:lpstr>
      <vt:lpstr>How to auto Start a program in Raspberry PI OS / Linux</vt:lpstr>
      <vt:lpstr>How to auto Start a program in Raspberry PI OS / Linux</vt:lpstr>
      <vt:lpstr>How to auto Start a program in Raspberry PI OS / Linux</vt:lpstr>
      <vt:lpstr>How to auto Start a program in Raspberry PI OS / Linux</vt:lpstr>
      <vt:lpstr>Let’s set the Pi back to the HDMI</vt:lpstr>
    </vt:vector>
  </TitlesOfParts>
  <Company>University of Texas at Arlington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UTA EE Lab Workshops</dc:title>
  <dc:creator>Kelley, Todd W</dc:creator>
  <cp:lastModifiedBy>Kelley, Todd W</cp:lastModifiedBy>
  <cp:revision>55</cp:revision>
  <cp:lastPrinted>2021-10-11T21:07:04Z</cp:lastPrinted>
  <dcterms:created xsi:type="dcterms:W3CDTF">2021-09-23T21:03:14Z</dcterms:created>
  <dcterms:modified xsi:type="dcterms:W3CDTF">2021-10-12T13:57:52Z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0x0101002D6FBA346412254ABD495A3D02137635</vt:lpwstr>
  </property>
</Properties>
</file>