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5" r:id="rId3"/>
    <p:sldId id="306" r:id="rId4"/>
    <p:sldId id="308" r:id="rId5"/>
    <p:sldId id="307" r:id="rId6"/>
    <p:sldId id="264" r:id="rId7"/>
    <p:sldId id="257" r:id="rId8"/>
    <p:sldId id="258" r:id="rId9"/>
    <p:sldId id="259" r:id="rId10"/>
    <p:sldId id="260" r:id="rId11"/>
    <p:sldId id="261" r:id="rId12"/>
    <p:sldId id="262" r:id="rId13"/>
    <p:sldId id="312" r:id="rId14"/>
    <p:sldId id="313" r:id="rId15"/>
    <p:sldId id="315" r:id="rId16"/>
    <p:sldId id="316" r:id="rId17"/>
    <p:sldId id="317" r:id="rId18"/>
    <p:sldId id="318" r:id="rId19"/>
    <p:sldId id="319" r:id="rId20"/>
    <p:sldId id="320" r:id="rId21"/>
    <p:sldId id="263" r:id="rId22"/>
    <p:sldId id="321" r:id="rId23"/>
    <p:sldId id="322" r:id="rId24"/>
    <p:sldId id="323" r:id="rId25"/>
    <p:sldId id="325" r:id="rId26"/>
    <p:sldId id="324" r:id="rId27"/>
    <p:sldId id="266" r:id="rId28"/>
    <p:sldId id="326" r:id="rId29"/>
    <p:sldId id="310" r:id="rId30"/>
    <p:sldId id="328" r:id="rId31"/>
    <p:sldId id="329" r:id="rId32"/>
    <p:sldId id="330" r:id="rId33"/>
    <p:sldId id="331" r:id="rId34"/>
    <p:sldId id="332" r:id="rId35"/>
    <p:sldId id="333" r:id="rId36"/>
    <p:sldId id="335" r:id="rId37"/>
    <p:sldId id="271" r:id="rId38"/>
    <p:sldId id="269" r:id="rId39"/>
    <p:sldId id="270" r:id="rId40"/>
    <p:sldId id="334" r:id="rId41"/>
    <p:sldId id="268" r:id="rId42"/>
    <p:sldId id="273" r:id="rId43"/>
    <p:sldId id="336" r:id="rId44"/>
    <p:sldId id="272" r:id="rId45"/>
    <p:sldId id="303" r:id="rId46"/>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1-5-21-2118135359-1731949408-1384523041-10097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43" autoAdjust="0"/>
  </p:normalViewPr>
  <p:slideViewPr>
    <p:cSldViewPr snapToGrid="0">
      <p:cViewPr varScale="1">
        <p:scale>
          <a:sx n="80" d="100"/>
          <a:sy n="80"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89DC392C-9050-497D-830E-DA763E318C79}" type="datetimeFigureOut">
              <a:rPr lang="en-US" smtClean="0"/>
              <a:t>9/7/2023</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0C080C5C-2D0A-4FD5-AA40-E940E2D403BC}" type="slidenum">
              <a:rPr lang="en-US" smtClean="0"/>
              <a:t>‹#›</a:t>
            </a:fld>
            <a:endParaRPr lang="en-US"/>
          </a:p>
        </p:txBody>
      </p:sp>
    </p:spTree>
    <p:extLst>
      <p:ext uri="{BB962C8B-B14F-4D97-AF65-F5344CB8AC3E}">
        <p14:creationId xmlns:p14="http://schemas.microsoft.com/office/powerpoint/2010/main" val="102269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is a little outdated.  There are several more devices after 2019 including Compute Module 4 variants, several Pi 4 variants, Pi 0 and Pi 0w, and now they have fully entered the microcontroller market with the Pico (in numerous flavors). The 0 (zero) series is a smaller form factor with reduced memory and less ports, and the Pico series are </a:t>
            </a:r>
            <a:r>
              <a:rPr lang="en-US" dirty="0" err="1"/>
              <a:t>aduino-esque</a:t>
            </a:r>
            <a:r>
              <a:rPr lang="en-US" dirty="0"/>
              <a:t> for use where you may not want a full </a:t>
            </a:r>
            <a:r>
              <a:rPr lang="en-US" dirty="0" err="1"/>
              <a:t>linux</a:t>
            </a:r>
            <a:r>
              <a:rPr lang="en-US" dirty="0"/>
              <a:t> computer like the regular Pi SBCs.</a:t>
            </a:r>
          </a:p>
        </p:txBody>
      </p:sp>
      <p:sp>
        <p:nvSpPr>
          <p:cNvPr id="4" name="Slide Number Placeholder 3"/>
          <p:cNvSpPr>
            <a:spLocks noGrp="1"/>
          </p:cNvSpPr>
          <p:nvPr>
            <p:ph type="sldNum" sz="quarter" idx="5"/>
          </p:nvPr>
        </p:nvSpPr>
        <p:spPr/>
        <p:txBody>
          <a:bodyPr/>
          <a:lstStyle/>
          <a:p>
            <a:fld id="{0C080C5C-2D0A-4FD5-AA40-E940E2D403BC}" type="slidenum">
              <a:rPr lang="en-US" smtClean="0"/>
              <a:t>4</a:t>
            </a:fld>
            <a:endParaRPr lang="en-US"/>
          </a:p>
        </p:txBody>
      </p:sp>
    </p:spTree>
    <p:extLst>
      <p:ext uri="{BB962C8B-B14F-4D97-AF65-F5344CB8AC3E}">
        <p14:creationId xmlns:p14="http://schemas.microsoft.com/office/powerpoint/2010/main" val="384892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Cancel will stop the writing process, but the repartitioning/reformatting of the </a:t>
            </a:r>
            <a:r>
              <a:rPr lang="en-US" dirty="0" err="1"/>
              <a:t>sd</a:t>
            </a:r>
            <a:r>
              <a:rPr lang="en-US" dirty="0"/>
              <a:t> card are nearly instantaneous and are the first things that happen.  IF you screwed this up, there is a chance some 3</a:t>
            </a:r>
            <a:r>
              <a:rPr lang="en-US" baseline="30000" dirty="0"/>
              <a:t>rd</a:t>
            </a:r>
            <a:r>
              <a:rPr lang="en-US" dirty="0"/>
              <a:t> party tool may be able to recover your files, but you just signed up for a huge headache and potentially hours or days of work to recover your files.  The safest bet when doing this is to have only ONE removable drive installed when you are reimaging an </a:t>
            </a:r>
            <a:r>
              <a:rPr lang="en-US" dirty="0" err="1"/>
              <a:t>sd</a:t>
            </a:r>
            <a:r>
              <a:rPr lang="en-US" dirty="0"/>
              <a:t> card for a Raspberry Pi.  The Raspberry Pi Imager automatically doesn’t allow you to choose internal storage, so you’ll only have one option.  This takes a few minutes – it’s writing the entire boot drive and OS “hdd” that the RPi will run on, so it’s just going to take a bit.  Be patient – it’s worth it!</a:t>
            </a:r>
          </a:p>
        </p:txBody>
      </p:sp>
      <p:sp>
        <p:nvSpPr>
          <p:cNvPr id="4" name="Slide Number Placeholder 3"/>
          <p:cNvSpPr>
            <a:spLocks noGrp="1"/>
          </p:cNvSpPr>
          <p:nvPr>
            <p:ph type="sldNum" sz="quarter" idx="5"/>
          </p:nvPr>
        </p:nvSpPr>
        <p:spPr/>
        <p:txBody>
          <a:bodyPr/>
          <a:lstStyle/>
          <a:p>
            <a:fld id="{0C080C5C-2D0A-4FD5-AA40-E940E2D403BC}" type="slidenum">
              <a:rPr lang="en-US" smtClean="0"/>
              <a:t>23</a:t>
            </a:fld>
            <a:endParaRPr lang="en-US"/>
          </a:p>
        </p:txBody>
      </p:sp>
    </p:spTree>
    <p:extLst>
      <p:ext uri="{BB962C8B-B14F-4D97-AF65-F5344CB8AC3E}">
        <p14:creationId xmlns:p14="http://schemas.microsoft.com/office/powerpoint/2010/main" val="412097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at this point it is doing a hash of the SD card and comparing it to the hash of the image file to make sure they match perfectly.  It takes a couple minutes, so please continue being patient!  If you don’t have the time for it to finish verifying, all it is doing at this point is verifying everything wrote correctly – you can cancel verify and it will not break the newly imaged SD card.  It just won’t tell you it succeeded and that you can trust the new image on the SD card.</a:t>
            </a:r>
          </a:p>
        </p:txBody>
      </p:sp>
      <p:sp>
        <p:nvSpPr>
          <p:cNvPr id="4" name="Slide Number Placeholder 3"/>
          <p:cNvSpPr>
            <a:spLocks noGrp="1"/>
          </p:cNvSpPr>
          <p:nvPr>
            <p:ph type="sldNum" sz="quarter" idx="5"/>
          </p:nvPr>
        </p:nvSpPr>
        <p:spPr/>
        <p:txBody>
          <a:bodyPr/>
          <a:lstStyle/>
          <a:p>
            <a:fld id="{0C080C5C-2D0A-4FD5-AA40-E940E2D403BC}" type="slidenum">
              <a:rPr lang="en-US" smtClean="0"/>
              <a:t>24</a:t>
            </a:fld>
            <a:endParaRPr lang="en-US"/>
          </a:p>
        </p:txBody>
      </p:sp>
    </p:spTree>
    <p:extLst>
      <p:ext uri="{BB962C8B-B14F-4D97-AF65-F5344CB8AC3E}">
        <p14:creationId xmlns:p14="http://schemas.microsoft.com/office/powerpoint/2010/main" val="427607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format the disk, you win another round of using the Raspberry Pi Imager!</a:t>
            </a:r>
          </a:p>
        </p:txBody>
      </p:sp>
      <p:sp>
        <p:nvSpPr>
          <p:cNvPr id="4" name="Slide Number Placeholder 3"/>
          <p:cNvSpPr>
            <a:spLocks noGrp="1"/>
          </p:cNvSpPr>
          <p:nvPr>
            <p:ph type="sldNum" sz="quarter" idx="5"/>
          </p:nvPr>
        </p:nvSpPr>
        <p:spPr/>
        <p:txBody>
          <a:bodyPr/>
          <a:lstStyle/>
          <a:p>
            <a:fld id="{0C080C5C-2D0A-4FD5-AA40-E940E2D403BC}" type="slidenum">
              <a:rPr lang="en-US" smtClean="0"/>
              <a:t>25</a:t>
            </a:fld>
            <a:endParaRPr lang="en-US"/>
          </a:p>
        </p:txBody>
      </p:sp>
    </p:spTree>
    <p:extLst>
      <p:ext uri="{BB962C8B-B14F-4D97-AF65-F5344CB8AC3E}">
        <p14:creationId xmlns:p14="http://schemas.microsoft.com/office/powerpoint/2010/main" val="298583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make a backup of the SD card with the expectation you might screw up the first copy, you can put in a different SD card, select storage and click write again and you’ll end up with 2 identical SD cards.  Don’t run them both in different RPis at the same time on the same network or you will get hostname conflicts.  But you CAN have them installed in different RPis if you are only going to run one on your network at a time (example remote data collection, you can shut down the rpi and swap in a different SD card, take the original back to the lab for data analysis).  This is also useful if you are deploying a standardized configuration and want many identical copies of the same device but they will be installed on different networks.  You will be able to access them anywhere with the same credentials and human readable network address.</a:t>
            </a:r>
          </a:p>
          <a:p>
            <a:endParaRPr lang="en-US" dirty="0"/>
          </a:p>
          <a:p>
            <a:r>
              <a:rPr lang="en-US" dirty="0"/>
              <a:t>If you want to make a DIFFERENT image (say you have a normal OS for developing a project, but you would also like to set up an image for a media player or retro games system, and you want to swap the SD card in a single Pi to use it for multiple uses at different times), you can start from step one but keep all of the advanced settings – so you will be able to access the Raspberry Pi exactly the same via the network.</a:t>
            </a:r>
          </a:p>
          <a:p>
            <a:endParaRPr lang="en-US" dirty="0"/>
          </a:p>
          <a:p>
            <a:r>
              <a:rPr lang="en-US" dirty="0"/>
              <a:t>The OS choice and advanced settings are really powerful parts of the imager, but for the workshop we just need the basic, default 32bit OS.</a:t>
            </a:r>
          </a:p>
        </p:txBody>
      </p:sp>
      <p:sp>
        <p:nvSpPr>
          <p:cNvPr id="4" name="Slide Number Placeholder 3"/>
          <p:cNvSpPr>
            <a:spLocks noGrp="1"/>
          </p:cNvSpPr>
          <p:nvPr>
            <p:ph type="sldNum" sz="quarter" idx="5"/>
          </p:nvPr>
        </p:nvSpPr>
        <p:spPr/>
        <p:txBody>
          <a:bodyPr/>
          <a:lstStyle/>
          <a:p>
            <a:fld id="{0C080C5C-2D0A-4FD5-AA40-E940E2D403BC}" type="slidenum">
              <a:rPr lang="en-US" smtClean="0"/>
              <a:t>26</a:t>
            </a:fld>
            <a:endParaRPr lang="en-US"/>
          </a:p>
        </p:txBody>
      </p:sp>
    </p:spTree>
    <p:extLst>
      <p:ext uri="{BB962C8B-B14F-4D97-AF65-F5344CB8AC3E}">
        <p14:creationId xmlns:p14="http://schemas.microsoft.com/office/powerpoint/2010/main" val="291019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Ping is a network tool used for checking whether another device is accessible via the network you are connected to.  You can use either an IP address or at hostname.network.  .local is a special network for devices using zeroconf (advanced topic, not necessarily important for this discussion), so you can access any device with hostname.local as long as they are within the same network (this is an oversimplification but works for this explanation.)</a:t>
            </a:r>
            <a:br>
              <a:rPr lang="en-US" dirty="0"/>
            </a:br>
            <a:endParaRPr lang="en-US" dirty="0"/>
          </a:p>
          <a:p>
            <a:r>
              <a:rPr lang="en-US" dirty="0"/>
              <a:t>ssh is a tool (secure shell) that allows a user access to a shell (command line interface) remotely.  It can use the same addressing schema as ping, so it can also user hostname.local to access another system.</a:t>
            </a:r>
          </a:p>
          <a:p>
            <a:endParaRPr lang="en-US" dirty="0"/>
          </a:p>
          <a:p>
            <a:r>
              <a:rPr lang="en-US" dirty="0"/>
              <a:t>Neither of these are specific to raspberry pi or special in this use – these are established and ubiquitous tools used in managing THE internet and are very powerful tools.</a:t>
            </a:r>
          </a:p>
        </p:txBody>
      </p:sp>
      <p:sp>
        <p:nvSpPr>
          <p:cNvPr id="4" name="Slide Number Placeholder 3"/>
          <p:cNvSpPr>
            <a:spLocks noGrp="1"/>
          </p:cNvSpPr>
          <p:nvPr>
            <p:ph type="sldNum" sz="quarter" idx="5"/>
          </p:nvPr>
        </p:nvSpPr>
        <p:spPr/>
        <p:txBody>
          <a:bodyPr/>
          <a:lstStyle/>
          <a:p>
            <a:fld id="{0C080C5C-2D0A-4FD5-AA40-E940E2D403BC}" type="slidenum">
              <a:rPr lang="en-US" smtClean="0"/>
              <a:t>29</a:t>
            </a:fld>
            <a:endParaRPr lang="en-US"/>
          </a:p>
        </p:txBody>
      </p:sp>
    </p:spTree>
    <p:extLst>
      <p:ext uri="{BB962C8B-B14F-4D97-AF65-F5344CB8AC3E}">
        <p14:creationId xmlns:p14="http://schemas.microsoft.com/office/powerpoint/2010/main" val="4117366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 string after hostname.local is the IPV6 address of the human readable address.  You probably won’t need to worry about it.</a:t>
            </a:r>
          </a:p>
          <a:p>
            <a:endParaRPr lang="en-US" dirty="0"/>
          </a:p>
          <a:p>
            <a:r>
              <a:rPr lang="en-US" dirty="0"/>
              <a:t>The SHA256: string is a hash calculated using SHA256 – you probably don’t need to worry about this either.</a:t>
            </a:r>
          </a:p>
          <a:p>
            <a:endParaRPr lang="en-US" dirty="0"/>
          </a:p>
          <a:p>
            <a:r>
              <a:rPr lang="en-US" dirty="0"/>
              <a:t>You will only need to type yes to continue connecting once during the first connection to a newly installed RPi OS.  During the first bootup with ssh enabled, the RPi OS generates a unique key.  Once you’ve opted to connect to that device, the key is permanently added to your local client library of ssh devices and you should never have to do this again.</a:t>
            </a:r>
          </a:p>
          <a:p>
            <a:endParaRPr lang="en-US" dirty="0"/>
          </a:p>
          <a:p>
            <a:r>
              <a:rPr lang="en-US" dirty="0"/>
              <a:t>The color line at the bottom is the standard cli command prompt.  The anatomy of the line is </a:t>
            </a:r>
            <a:r>
              <a:rPr lang="en-US" dirty="0" err="1">
                <a:solidFill>
                  <a:srgbClr val="00B050"/>
                </a:solidFill>
              </a:rPr>
              <a:t>username@hostname</a:t>
            </a:r>
            <a:r>
              <a:rPr lang="en-US" dirty="0"/>
              <a:t>:&lt;current directory&gt; $ </a:t>
            </a:r>
          </a:p>
          <a:p>
            <a:r>
              <a:rPr lang="en-US" dirty="0"/>
              <a:t>(with ~ symbolizing your home directory which is located at /home/username and the $ symbolizing the end of the line and beginning of where you can input a command)</a:t>
            </a:r>
          </a:p>
        </p:txBody>
      </p:sp>
      <p:sp>
        <p:nvSpPr>
          <p:cNvPr id="4" name="Slide Number Placeholder 3"/>
          <p:cNvSpPr>
            <a:spLocks noGrp="1"/>
          </p:cNvSpPr>
          <p:nvPr>
            <p:ph type="sldNum" sz="quarter" idx="5"/>
          </p:nvPr>
        </p:nvSpPr>
        <p:spPr/>
        <p:txBody>
          <a:bodyPr/>
          <a:lstStyle/>
          <a:p>
            <a:fld id="{0C080C5C-2D0A-4FD5-AA40-E940E2D403BC}" type="slidenum">
              <a:rPr lang="en-US" smtClean="0"/>
              <a:t>30</a:t>
            </a:fld>
            <a:endParaRPr lang="en-US"/>
          </a:p>
        </p:txBody>
      </p:sp>
    </p:spTree>
    <p:extLst>
      <p:ext uri="{BB962C8B-B14F-4D97-AF65-F5344CB8AC3E}">
        <p14:creationId xmlns:p14="http://schemas.microsoft.com/office/powerpoint/2010/main" val="10042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31</a:t>
            </a:fld>
            <a:endParaRPr lang="en-US"/>
          </a:p>
        </p:txBody>
      </p:sp>
    </p:spTree>
    <p:extLst>
      <p:ext uri="{BB962C8B-B14F-4D97-AF65-F5344CB8AC3E}">
        <p14:creationId xmlns:p14="http://schemas.microsoft.com/office/powerpoint/2010/main" val="145570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32</a:t>
            </a:fld>
            <a:endParaRPr lang="en-US"/>
          </a:p>
        </p:txBody>
      </p:sp>
    </p:spTree>
    <p:extLst>
      <p:ext uri="{BB962C8B-B14F-4D97-AF65-F5344CB8AC3E}">
        <p14:creationId xmlns:p14="http://schemas.microsoft.com/office/powerpoint/2010/main" val="4173546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33</a:t>
            </a:fld>
            <a:endParaRPr lang="en-US"/>
          </a:p>
        </p:txBody>
      </p:sp>
    </p:spTree>
    <p:extLst>
      <p:ext uri="{BB962C8B-B14F-4D97-AF65-F5344CB8AC3E}">
        <p14:creationId xmlns:p14="http://schemas.microsoft.com/office/powerpoint/2010/main" val="4063845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34</a:t>
            </a:fld>
            <a:endParaRPr lang="en-US"/>
          </a:p>
        </p:txBody>
      </p:sp>
    </p:spTree>
    <p:extLst>
      <p:ext uri="{BB962C8B-B14F-4D97-AF65-F5344CB8AC3E}">
        <p14:creationId xmlns:p14="http://schemas.microsoft.com/office/powerpoint/2010/main" val="14098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there are some great options below for automatic setup of specific use cases.  If you need 64 bit, you’ll have to click “Raspberry Pi OS (other)” and choose from the plethora of options in there.  There’s PROBABLY already an image ready for whatever you are doing as a baseline, so look through the options if you need something specific before you choose to just start from scratch, it may save you hours of time learning how to install specialized packages and then how to properly configure them to do what you want.</a:t>
            </a:r>
          </a:p>
        </p:txBody>
      </p:sp>
      <p:sp>
        <p:nvSpPr>
          <p:cNvPr id="4" name="Slide Number Placeholder 3"/>
          <p:cNvSpPr>
            <a:spLocks noGrp="1"/>
          </p:cNvSpPr>
          <p:nvPr>
            <p:ph type="sldNum" sz="quarter" idx="5"/>
          </p:nvPr>
        </p:nvSpPr>
        <p:spPr/>
        <p:txBody>
          <a:bodyPr/>
          <a:lstStyle/>
          <a:p>
            <a:fld id="{0C080C5C-2D0A-4FD5-AA40-E940E2D403BC}" type="slidenum">
              <a:rPr lang="en-US" smtClean="0"/>
              <a:t>10</a:t>
            </a:fld>
            <a:endParaRPr lang="en-US"/>
          </a:p>
        </p:txBody>
      </p:sp>
    </p:spTree>
    <p:extLst>
      <p:ext uri="{BB962C8B-B14F-4D97-AF65-F5344CB8AC3E}">
        <p14:creationId xmlns:p14="http://schemas.microsoft.com/office/powerpoint/2010/main" val="309738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35</a:t>
            </a:fld>
            <a:endParaRPr lang="en-US"/>
          </a:p>
        </p:txBody>
      </p:sp>
    </p:spTree>
    <p:extLst>
      <p:ext uri="{BB962C8B-B14F-4D97-AF65-F5344CB8AC3E}">
        <p14:creationId xmlns:p14="http://schemas.microsoft.com/office/powerpoint/2010/main" val="3091568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36</a:t>
            </a:fld>
            <a:endParaRPr lang="en-US"/>
          </a:p>
        </p:txBody>
      </p:sp>
    </p:spTree>
    <p:extLst>
      <p:ext uri="{BB962C8B-B14F-4D97-AF65-F5344CB8AC3E}">
        <p14:creationId xmlns:p14="http://schemas.microsoft.com/office/powerpoint/2010/main" val="3221707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Headless is a term used in computing that generally refers to a server or computer that is configured to run without needing to attach a keyboard, mouse, or monitor.  Historically, computers that aren’t intentionally configured to enable this operating mode will fail POST (power on self test), and will never actually boot into an operating system.  The raspberry pi used to require manual configuration to enable headless mode, however it’s been baked in to the standard OS image for many years now.  In headless mode, when you apply power to the raspberry pi, it will automatically boot up into a fully operational state, and as long as you enabled ssh during the earlier configuration phase, you will be able to remotely access the Raspberry Pi and operate it exactly as if you had it plugged into dedicated input/output devices.  </a:t>
            </a:r>
          </a:p>
          <a:p>
            <a:endParaRPr lang="en-US" dirty="0"/>
          </a:p>
          <a:p>
            <a:r>
              <a:rPr lang="en-US" dirty="0"/>
              <a:t>Following the method described in this tutorial, you should now be able to image and boot your raspberry pi with no extra keyboards, mice, or displays. As long as the computer you are trying to use to remotely control the Pi is on the same network, you are up and running at this point.  This works so well, you don’t even need a computer – you can use your smartphone to access and control your raspberry pi if you need to!  Now you can setup breadboards and test circuits using the GPIO anywhere as long as you have a Wi-Fi connection and power.</a:t>
            </a:r>
          </a:p>
        </p:txBody>
      </p:sp>
      <p:sp>
        <p:nvSpPr>
          <p:cNvPr id="4" name="Slide Number Placeholder 3"/>
          <p:cNvSpPr>
            <a:spLocks noGrp="1"/>
          </p:cNvSpPr>
          <p:nvPr>
            <p:ph type="sldNum" sz="quarter" idx="5"/>
          </p:nvPr>
        </p:nvSpPr>
        <p:spPr/>
        <p:txBody>
          <a:bodyPr/>
          <a:lstStyle/>
          <a:p>
            <a:fld id="{0C080C5C-2D0A-4FD5-AA40-E940E2D403BC}" type="slidenum">
              <a:rPr lang="en-US" smtClean="0"/>
              <a:t>39</a:t>
            </a:fld>
            <a:endParaRPr lang="en-US"/>
          </a:p>
        </p:txBody>
      </p:sp>
    </p:spTree>
    <p:extLst>
      <p:ext uri="{BB962C8B-B14F-4D97-AF65-F5344CB8AC3E}">
        <p14:creationId xmlns:p14="http://schemas.microsoft.com/office/powerpoint/2010/main" val="61680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KVM is shorthand for Keyboard Video Mouse, and refers to if you have your Rpi setup like a traditional computer with its own display and input devices.  This isn’t always necessary, but if you have the devices around it can be convenient, especially if you are having trouble getting the network connection to work or you are on a fairly locked down network that breaks things like ping/VNC/ssh/etc.  If you skipped the advanced configuration part of the SD card imaging process and you are having trouble finding your Rpi on the network, or your network is blocking your remote access, your only option to further configure your Rpi for your needs may be to find a monitor and input devices and pretend you are setting up a desktop computer.  </a:t>
            </a:r>
          </a:p>
        </p:txBody>
      </p:sp>
      <p:sp>
        <p:nvSpPr>
          <p:cNvPr id="4" name="Slide Number Placeholder 3"/>
          <p:cNvSpPr>
            <a:spLocks noGrp="1"/>
          </p:cNvSpPr>
          <p:nvPr>
            <p:ph type="sldNum" sz="quarter" idx="5"/>
          </p:nvPr>
        </p:nvSpPr>
        <p:spPr/>
        <p:txBody>
          <a:bodyPr/>
          <a:lstStyle/>
          <a:p>
            <a:fld id="{0C080C5C-2D0A-4FD5-AA40-E940E2D403BC}" type="slidenum">
              <a:rPr lang="en-US" smtClean="0"/>
              <a:t>40</a:t>
            </a:fld>
            <a:endParaRPr lang="en-US"/>
          </a:p>
        </p:txBody>
      </p:sp>
    </p:spTree>
    <p:extLst>
      <p:ext uri="{BB962C8B-B14F-4D97-AF65-F5344CB8AC3E}">
        <p14:creationId xmlns:p14="http://schemas.microsoft.com/office/powerpoint/2010/main" val="2759972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https://sourceforge.net/p/raspberry-gpio-python/wiki/Examples/</a:t>
            </a:r>
          </a:p>
          <a:p>
            <a:r>
              <a:rPr lang="en-US" dirty="0" err="1"/>
              <a:t>GPIO.Board</a:t>
            </a:r>
            <a:r>
              <a:rPr lang="en-US" dirty="0"/>
              <a:t> will refer to the pins</a:t>
            </a:r>
          </a:p>
        </p:txBody>
      </p:sp>
      <p:sp>
        <p:nvSpPr>
          <p:cNvPr id="4" name="Slide Number Placeholder 3"/>
          <p:cNvSpPr>
            <a:spLocks noGrp="1"/>
          </p:cNvSpPr>
          <p:nvPr>
            <p:ph type="sldNum" sz="quarter" idx="5"/>
          </p:nvPr>
        </p:nvSpPr>
        <p:spPr/>
        <p:txBody>
          <a:bodyPr/>
          <a:lstStyle/>
          <a:p>
            <a:fld id="{0C080C5C-2D0A-4FD5-AA40-E940E2D403BC}" type="slidenum">
              <a:rPr lang="en-US" smtClean="0"/>
              <a:t>43</a:t>
            </a:fld>
            <a:endParaRPr lang="en-US"/>
          </a:p>
        </p:txBody>
      </p:sp>
    </p:spTree>
    <p:extLst>
      <p:ext uri="{BB962C8B-B14F-4D97-AF65-F5344CB8AC3E}">
        <p14:creationId xmlns:p14="http://schemas.microsoft.com/office/powerpoint/2010/main" val="317703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https://sourceforge.net/p/raspberry-gpio-python/wiki/Examples/</a:t>
            </a:r>
          </a:p>
          <a:p>
            <a:r>
              <a:rPr lang="en-US" dirty="0" err="1"/>
              <a:t>GPIO.Board</a:t>
            </a:r>
            <a:r>
              <a:rPr lang="en-US" dirty="0"/>
              <a:t> will refer to the pins</a:t>
            </a:r>
          </a:p>
        </p:txBody>
      </p:sp>
      <p:sp>
        <p:nvSpPr>
          <p:cNvPr id="4" name="Slide Number Placeholder 3"/>
          <p:cNvSpPr>
            <a:spLocks noGrp="1"/>
          </p:cNvSpPr>
          <p:nvPr>
            <p:ph type="sldNum" sz="quarter" idx="5"/>
          </p:nvPr>
        </p:nvSpPr>
        <p:spPr/>
        <p:txBody>
          <a:bodyPr/>
          <a:lstStyle/>
          <a:p>
            <a:fld id="{0C080C5C-2D0A-4FD5-AA40-E940E2D403BC}" type="slidenum">
              <a:rPr lang="en-US" smtClean="0"/>
              <a:t>44</a:t>
            </a:fld>
            <a:endParaRPr lang="en-US"/>
          </a:p>
        </p:txBody>
      </p:sp>
    </p:spTree>
    <p:extLst>
      <p:ext uri="{BB962C8B-B14F-4D97-AF65-F5344CB8AC3E}">
        <p14:creationId xmlns:p14="http://schemas.microsoft.com/office/powerpoint/2010/main" val="417907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423863" y="698500"/>
            <a:ext cx="6205537" cy="3490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705327" y="4421823"/>
            <a:ext cx="5642610" cy="4189095"/>
          </a:xfrm>
          <a:prstGeom prst="rect">
            <a:avLst/>
          </a:prstGeom>
        </p:spPr>
        <p:txBody>
          <a:bodyPr spcFirstLastPara="1" wrap="square" lIns="93482" tIns="93482" rIns="93482" bIns="9348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 is to remove all other removable storage so the only on installed is the RPi SD card when performing this step.  Disregard if you are experienced/fully competent and cognizant of how the removable storage system works in windows, but if you are unsure – stop, safely remove all of the other USB storage devices, and come back to this step!!!</a:t>
            </a:r>
          </a:p>
        </p:txBody>
      </p:sp>
      <p:sp>
        <p:nvSpPr>
          <p:cNvPr id="4" name="Slide Number Placeholder 3"/>
          <p:cNvSpPr>
            <a:spLocks noGrp="1"/>
          </p:cNvSpPr>
          <p:nvPr>
            <p:ph type="sldNum" sz="quarter" idx="5"/>
          </p:nvPr>
        </p:nvSpPr>
        <p:spPr/>
        <p:txBody>
          <a:bodyPr/>
          <a:lstStyle/>
          <a:p>
            <a:fld id="{0C080C5C-2D0A-4FD5-AA40-E940E2D403BC}" type="slidenum">
              <a:rPr lang="en-US" smtClean="0"/>
              <a:t>12</a:t>
            </a:fld>
            <a:endParaRPr lang="en-US"/>
          </a:p>
        </p:txBody>
      </p:sp>
    </p:spTree>
    <p:extLst>
      <p:ext uri="{BB962C8B-B14F-4D97-AF65-F5344CB8AC3E}">
        <p14:creationId xmlns:p14="http://schemas.microsoft.com/office/powerpoint/2010/main" val="183055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 was enlarged to show the entire critical contents of the advanced settings – your window will not change sizes when you click on the gear.</a:t>
            </a:r>
          </a:p>
        </p:txBody>
      </p:sp>
      <p:sp>
        <p:nvSpPr>
          <p:cNvPr id="4" name="Slide Number Placeholder 3"/>
          <p:cNvSpPr>
            <a:spLocks noGrp="1"/>
          </p:cNvSpPr>
          <p:nvPr>
            <p:ph type="sldNum" sz="quarter" idx="5"/>
          </p:nvPr>
        </p:nvSpPr>
        <p:spPr/>
        <p:txBody>
          <a:bodyPr/>
          <a:lstStyle/>
          <a:p>
            <a:fld id="{0C080C5C-2D0A-4FD5-AA40-E940E2D403BC}" type="slidenum">
              <a:rPr lang="en-US" smtClean="0"/>
              <a:t>14</a:t>
            </a:fld>
            <a:endParaRPr lang="en-US"/>
          </a:p>
        </p:txBody>
      </p:sp>
    </p:spTree>
    <p:extLst>
      <p:ext uri="{BB962C8B-B14F-4D97-AF65-F5344CB8AC3E}">
        <p14:creationId xmlns:p14="http://schemas.microsoft.com/office/powerpoint/2010/main" val="21639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choose how you want to use the Raspberry Pi Imager.  If you choose “for this session only”, it will dump everything you set and it’ll start the next time with the full default configuration (great if you are using a lab computer or someone else’s computer and don’t want your settings to stick on someone else’s computer).  If this is your personal PC, and you don’t want to have to set everything again (or you want to refer back to the imager if you forget what you set the hostname to, or your username, or look at your Wi-Fi settings when you are trying to troubleshoot why you can’t find it on the network), choose the “to always use” option.</a:t>
            </a:r>
          </a:p>
          <a:p>
            <a:endParaRPr lang="en-US" dirty="0"/>
          </a:p>
          <a:p>
            <a:r>
              <a:rPr lang="en-US" dirty="0"/>
              <a:t>Networks hate having more than one instance of a hostname.  If you are running more than one RPi on your network, make absolutely sure they have unique hostnames!  Also, this name is critical in a few steps where we gain remote access without ever hooking up a monitor, keyboard, or mouse to the Raspberry Pi.  It’s 1000% worth it to take the time to set a hostname now.</a:t>
            </a:r>
          </a:p>
        </p:txBody>
      </p:sp>
      <p:sp>
        <p:nvSpPr>
          <p:cNvPr id="4" name="Slide Number Placeholder 3"/>
          <p:cNvSpPr>
            <a:spLocks noGrp="1"/>
          </p:cNvSpPr>
          <p:nvPr>
            <p:ph type="sldNum" sz="quarter" idx="5"/>
          </p:nvPr>
        </p:nvSpPr>
        <p:spPr/>
        <p:txBody>
          <a:bodyPr/>
          <a:lstStyle/>
          <a:p>
            <a:fld id="{0C080C5C-2D0A-4FD5-AA40-E940E2D403BC}" type="slidenum">
              <a:rPr lang="en-US" smtClean="0"/>
              <a:t>15</a:t>
            </a:fld>
            <a:endParaRPr lang="en-US"/>
          </a:p>
        </p:txBody>
      </p:sp>
    </p:spTree>
    <p:extLst>
      <p:ext uri="{BB962C8B-B14F-4D97-AF65-F5344CB8AC3E}">
        <p14:creationId xmlns:p14="http://schemas.microsoft.com/office/powerpoint/2010/main" val="131589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you don’t change the username and password?  You get hacked!  The Raspberry Pi has been around for quite a while, and the default username and password have been the same for nearly the entire run.  If your Pi reaches out to the internet and a bad actor takes note, they own your Raspberry Pi!  Change your username and password and keep your tiny computer secure!!!  SSH allows anyone with the username and password access to the machine with the access level granted by the credentials. By default, SSH is not enabled – but the assumption is that you will be using physical peripherals (keyboard, video monitor, mouse) to interact with your Pi.  As we are working towards a headless install that you remote into from another computer to interact with your Pi, the first step is enabling SSH – which opens your Pi up to the dangers of being on the internet and easily accessible to anyone with the credentials.  The default username and password have root access – so if someone can log in to your Pi with those credentials, they can make your Pi a bot, install malware, ruin your day, derail your projects, and waste your precious time.</a:t>
            </a:r>
          </a:p>
        </p:txBody>
      </p:sp>
      <p:sp>
        <p:nvSpPr>
          <p:cNvPr id="4" name="Slide Number Placeholder 3"/>
          <p:cNvSpPr>
            <a:spLocks noGrp="1"/>
          </p:cNvSpPr>
          <p:nvPr>
            <p:ph type="sldNum" sz="quarter" idx="5"/>
          </p:nvPr>
        </p:nvSpPr>
        <p:spPr/>
        <p:txBody>
          <a:bodyPr/>
          <a:lstStyle/>
          <a:p>
            <a:fld id="{0C080C5C-2D0A-4FD5-AA40-E940E2D403BC}" type="slidenum">
              <a:rPr lang="en-US" smtClean="0"/>
              <a:t>16</a:t>
            </a:fld>
            <a:endParaRPr lang="en-US"/>
          </a:p>
        </p:txBody>
      </p:sp>
    </p:spTree>
    <p:extLst>
      <p:ext uri="{BB962C8B-B14F-4D97-AF65-F5344CB8AC3E}">
        <p14:creationId xmlns:p14="http://schemas.microsoft.com/office/powerpoint/2010/main" val="327731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countries operate Wi-Fi with different parameters and spectrum allocation.  Wi-Fi channels in the UK don’t perfectly align with the Wi-Fi channels of the US, for example, so you are limited to those channels that overlap, and you may suffer reduced bandwidth and dropouts if you don’t set this correctly.</a:t>
            </a:r>
          </a:p>
        </p:txBody>
      </p:sp>
      <p:sp>
        <p:nvSpPr>
          <p:cNvPr id="4" name="Slide Number Placeholder 3"/>
          <p:cNvSpPr>
            <a:spLocks noGrp="1"/>
          </p:cNvSpPr>
          <p:nvPr>
            <p:ph type="sldNum" sz="quarter" idx="5"/>
          </p:nvPr>
        </p:nvSpPr>
        <p:spPr/>
        <p:txBody>
          <a:bodyPr/>
          <a:lstStyle/>
          <a:p>
            <a:fld id="{0C080C5C-2D0A-4FD5-AA40-E940E2D403BC}" type="slidenum">
              <a:rPr lang="en-US" smtClean="0"/>
              <a:t>17</a:t>
            </a:fld>
            <a:endParaRPr lang="en-US"/>
          </a:p>
        </p:txBody>
      </p:sp>
    </p:spTree>
    <p:extLst>
      <p:ext uri="{BB962C8B-B14F-4D97-AF65-F5344CB8AC3E}">
        <p14:creationId xmlns:p14="http://schemas.microsoft.com/office/powerpoint/2010/main" val="176175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in the actuals here – in the lab we use </a:t>
            </a:r>
            <a:r>
              <a:rPr lang="en-US" i="1" dirty="0"/>
              <a:t>check the board.</a:t>
            </a:r>
            <a:r>
              <a:rPr lang="en-US" i="0" dirty="0"/>
              <a:t>  At home, you will want to input the correct SSID and password for your router. Later in this tutorial we will cover how to get the network manager updated so you can logon to the regular UTA Wi-Fi like a normal computer… but I haven’t written that part yet.  Stay tuned!</a:t>
            </a:r>
            <a:endParaRPr lang="en-US" dirty="0"/>
          </a:p>
        </p:txBody>
      </p:sp>
      <p:sp>
        <p:nvSpPr>
          <p:cNvPr id="4" name="Slide Number Placeholder 3"/>
          <p:cNvSpPr>
            <a:spLocks noGrp="1"/>
          </p:cNvSpPr>
          <p:nvPr>
            <p:ph type="sldNum" sz="quarter" idx="5"/>
          </p:nvPr>
        </p:nvSpPr>
        <p:spPr/>
        <p:txBody>
          <a:bodyPr/>
          <a:lstStyle/>
          <a:p>
            <a:fld id="{0C080C5C-2D0A-4FD5-AA40-E940E2D403BC}" type="slidenum">
              <a:rPr lang="en-US" smtClean="0"/>
              <a:t>18</a:t>
            </a:fld>
            <a:endParaRPr lang="en-US"/>
          </a:p>
        </p:txBody>
      </p:sp>
    </p:spTree>
    <p:extLst>
      <p:ext uri="{BB962C8B-B14F-4D97-AF65-F5344CB8AC3E}">
        <p14:creationId xmlns:p14="http://schemas.microsoft.com/office/powerpoint/2010/main" val="279048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linux</a:t>
            </a:r>
            <a:r>
              <a:rPr lang="en-US" dirty="0"/>
              <a:t>, there are a number of really useful commands that are key-combinations.  If the local is set incorrectly, when you try to stop a program from running &lt;Ctrl-C&gt;, it may not work.  Likewise, when using the command line interface, the &lt;~&gt; is a shortcut to your home directory, however if I remember correctly, that is one of the keys that is remapped and difficult to get to appear.  Perhaps one of the biggest issues this creates is remapping the &lt;|&gt; (pipe) character – which is used heavily in CLI commands.  Just make sure the keyboard layout and time zone are set correctly for the kind of keyboard you are using and what your </a:t>
            </a:r>
            <a:r>
              <a:rPr lang="en-US" dirty="0" err="1"/>
              <a:t>timezone</a:t>
            </a:r>
            <a:r>
              <a:rPr lang="en-US" dirty="0"/>
              <a:t> is, it will save you a LOT of headaches.</a:t>
            </a:r>
          </a:p>
        </p:txBody>
      </p:sp>
      <p:sp>
        <p:nvSpPr>
          <p:cNvPr id="4" name="Slide Number Placeholder 3"/>
          <p:cNvSpPr>
            <a:spLocks noGrp="1"/>
          </p:cNvSpPr>
          <p:nvPr>
            <p:ph type="sldNum" sz="quarter" idx="5"/>
          </p:nvPr>
        </p:nvSpPr>
        <p:spPr/>
        <p:txBody>
          <a:bodyPr/>
          <a:lstStyle/>
          <a:p>
            <a:fld id="{0C080C5C-2D0A-4FD5-AA40-E940E2D403BC}" type="slidenum">
              <a:rPr lang="en-US" smtClean="0"/>
              <a:t>19</a:t>
            </a:fld>
            <a:endParaRPr lang="en-US"/>
          </a:p>
        </p:txBody>
      </p:sp>
    </p:spTree>
    <p:extLst>
      <p:ext uri="{BB962C8B-B14F-4D97-AF65-F5344CB8AC3E}">
        <p14:creationId xmlns:p14="http://schemas.microsoft.com/office/powerpoint/2010/main" val="39919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2205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3487030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7242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7690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59640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360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91966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46017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18907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8814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87722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5028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945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65632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00534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7777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7820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916111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90342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0140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09262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AC6FD-C489-4773-8211-D5E6AABF82B7}"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57804-FF68-478E-B4DD-F39B408EC456}" type="slidenum">
              <a:rPr lang="en-US" smtClean="0"/>
              <a:t>‹#›</a:t>
            </a:fld>
            <a:endParaRPr lang="en-US"/>
          </a:p>
        </p:txBody>
      </p:sp>
    </p:spTree>
    <p:extLst>
      <p:ext uri="{BB962C8B-B14F-4D97-AF65-F5344CB8AC3E}">
        <p14:creationId xmlns:p14="http://schemas.microsoft.com/office/powerpoint/2010/main" val="40414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E0757804-FF68-478E-B4DD-F39B408EC456}"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753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55541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4173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6894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277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698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4115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9887540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hyperlink" Target="mailto:username@example.local&#8217;s"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EELabMan/Raspberry-Pi-Intro/blob/main/Button%20Blink%20PWM%20code.py" TargetMode="Externa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Raspberry Pi</a:t>
            </a:r>
          </a:p>
        </p:txBody>
      </p:sp>
      <p:sp>
        <p:nvSpPr>
          <p:cNvPr id="3" name="Subtitle 2"/>
          <p:cNvSpPr>
            <a:spLocks noGrp="1"/>
          </p:cNvSpPr>
          <p:nvPr>
            <p:ph type="subTitle" idx="1"/>
          </p:nvPr>
        </p:nvSpPr>
        <p:spPr/>
        <p:txBody>
          <a:bodyPr/>
          <a:lstStyle/>
          <a:p>
            <a:r>
              <a:rPr lang="en-US" dirty="0"/>
              <a:t>UTA EE Workshops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851" y="2467165"/>
            <a:ext cx="1905000" cy="1685925"/>
          </a:xfrm>
          <a:prstGeom prst="rect">
            <a:avLst/>
          </a:prstGeom>
        </p:spPr>
      </p:pic>
    </p:spTree>
    <p:extLst>
      <p:ext uri="{BB962C8B-B14F-4D97-AF65-F5344CB8AC3E}">
        <p14:creationId xmlns:p14="http://schemas.microsoft.com/office/powerpoint/2010/main" val="2140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Raspberry Pi OS (32-bit)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There are a TON of options for different OS configurations</a:t>
            </a:r>
          </a:p>
          <a:p>
            <a:r>
              <a:rPr lang="en-US" dirty="0"/>
              <a:t>Unless you need something specific that isn’t covered by the first choice, go with the default</a:t>
            </a:r>
          </a:p>
        </p:txBody>
      </p:sp>
    </p:spTree>
    <p:extLst>
      <p:ext uri="{BB962C8B-B14F-4D97-AF65-F5344CB8AC3E}">
        <p14:creationId xmlns:p14="http://schemas.microsoft.com/office/powerpoint/2010/main" val="414421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Plug the SD card into your computer and select Choose Storage.</a:t>
            </a:r>
          </a:p>
        </p:txBody>
      </p:sp>
    </p:spTree>
    <p:extLst>
      <p:ext uri="{BB962C8B-B14F-4D97-AF65-F5344CB8AC3E}">
        <p14:creationId xmlns:p14="http://schemas.microsoft.com/office/powerpoint/2010/main" val="343479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SD card is P:\ on this system. Verify in Explorer. THIS WILL ERASE EVERYTHING ON THE CARD </a:t>
            </a:r>
            <a:r>
              <a:rPr lang="en-US" sz="2200" dirty="0"/>
              <a:t>(when you click WRITE in a few steps)</a:t>
            </a:r>
          </a:p>
        </p:txBody>
      </p:sp>
      <p:pic>
        <p:nvPicPr>
          <p:cNvPr id="4" name="Content Placeholder 3"/>
          <p:cNvPicPr>
            <a:picLocks noGrp="1" noChangeAspect="1"/>
          </p:cNvPicPr>
          <p:nvPr>
            <p:ph idx="1"/>
          </p:nvPr>
        </p:nvPicPr>
        <p:blipFill>
          <a:blip r:embed="rId3"/>
          <a:stretch>
            <a:fillRect/>
          </a:stretch>
        </p:blipFill>
        <p:spPr>
          <a:xfrm>
            <a:off x="2566122" y="2234551"/>
            <a:ext cx="6505575" cy="4314825"/>
          </a:xfrm>
          <a:prstGeom prst="rect">
            <a:avLst/>
          </a:prstGeom>
        </p:spPr>
      </p:pic>
    </p:spTree>
    <p:extLst>
      <p:ext uri="{BB962C8B-B14F-4D97-AF65-F5344CB8AC3E}">
        <p14:creationId xmlns:p14="http://schemas.microsoft.com/office/powerpoint/2010/main" val="136025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2"/>
          <a:stretch>
            <a:fillRect/>
          </a:stretch>
        </p:blipFill>
        <p:spPr>
          <a:xfrm>
            <a:off x="2851830" y="1694656"/>
            <a:ext cx="6496957" cy="4305901"/>
          </a:xfrm>
          <a:prstGeom prst="rect">
            <a:avLst/>
          </a:prstGeom>
        </p:spPr>
      </p:pic>
      <p:sp>
        <p:nvSpPr>
          <p:cNvPr id="2" name="Title 1"/>
          <p:cNvSpPr>
            <a:spLocks noGrp="1"/>
          </p:cNvSpPr>
          <p:nvPr>
            <p:ph type="title"/>
          </p:nvPr>
        </p:nvSpPr>
        <p:spPr/>
        <p:txBody>
          <a:bodyPr/>
          <a:lstStyle/>
          <a:p>
            <a:r>
              <a:rPr lang="en-US" dirty="0"/>
              <a:t>Click on the gear icon to access the advanced settings</a:t>
            </a:r>
          </a:p>
        </p:txBody>
      </p:sp>
      <p:sp>
        <p:nvSpPr>
          <p:cNvPr id="3" name="Arrow: Left 2">
            <a:extLst>
              <a:ext uri="{FF2B5EF4-FFF2-40B4-BE49-F238E27FC236}">
                <a16:creationId xmlns:a16="http://schemas.microsoft.com/office/drawing/2014/main" id="{B6B3FA56-0A78-24E8-4978-CE4573220A46}"/>
              </a:ext>
            </a:extLst>
          </p:cNvPr>
          <p:cNvSpPr/>
          <p:nvPr/>
        </p:nvSpPr>
        <p:spPr>
          <a:xfrm rot="19865768">
            <a:off x="8841867" y="4283241"/>
            <a:ext cx="2361795" cy="763600"/>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36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F78C09-0223-0AFD-DBD2-3F191655DD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7842" y="43401"/>
            <a:ext cx="5207036" cy="6667020"/>
          </a:xfrm>
          <a:prstGeom prst="rect">
            <a:avLst/>
          </a:prstGeom>
        </p:spPr>
      </p:pic>
      <p:sp>
        <p:nvSpPr>
          <p:cNvPr id="2" name="Title 1"/>
          <p:cNvSpPr>
            <a:spLocks noGrp="1"/>
          </p:cNvSpPr>
          <p:nvPr>
            <p:ph type="title"/>
          </p:nvPr>
        </p:nvSpPr>
        <p:spPr>
          <a:xfrm>
            <a:off x="951100" y="719599"/>
            <a:ext cx="4980468" cy="1999537"/>
          </a:xfrm>
        </p:spPr>
        <p:txBody>
          <a:bodyPr/>
          <a:lstStyle/>
          <a:p>
            <a:r>
              <a:rPr lang="en-US" dirty="0"/>
              <a:t>Click on the gear icon to access the advanced settings</a:t>
            </a:r>
          </a:p>
        </p:txBody>
      </p:sp>
    </p:spTree>
    <p:extLst>
      <p:ext uri="{BB962C8B-B14F-4D97-AF65-F5344CB8AC3E}">
        <p14:creationId xmlns:p14="http://schemas.microsoft.com/office/powerpoint/2010/main" val="345837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option retention and Set the hostname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Choose if you want your settings to stick or wipe when you close the Imager</a:t>
            </a:r>
          </a:p>
          <a:p>
            <a:r>
              <a:rPr lang="en-US" dirty="0"/>
              <a:t>Click the box next to Set hostname</a:t>
            </a:r>
          </a:p>
          <a:p>
            <a:r>
              <a:rPr lang="en-US" dirty="0"/>
              <a:t>Put in a unique hostname – this is important if you have more than one Raspberry Pi on the same network</a:t>
            </a:r>
          </a:p>
          <a:p>
            <a:r>
              <a:rPr lang="en-US" dirty="0"/>
              <a:t>Make a note of the hostname you set</a:t>
            </a:r>
          </a:p>
        </p:txBody>
      </p:sp>
    </p:spTree>
    <p:extLst>
      <p:ext uri="{BB962C8B-B14F-4D97-AF65-F5344CB8AC3E}">
        <p14:creationId xmlns:p14="http://schemas.microsoft.com/office/powerpoint/2010/main" val="407116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SSH and Set username/password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 the box next to Enable SSH – this should automatically enable Set username and password, but if not also click that box</a:t>
            </a:r>
          </a:p>
          <a:p>
            <a:r>
              <a:rPr lang="en-US" dirty="0"/>
              <a:t>Use password authentication is fine</a:t>
            </a:r>
          </a:p>
          <a:p>
            <a:r>
              <a:rPr lang="en-US" dirty="0"/>
              <a:t>Set a non-default username and password</a:t>
            </a:r>
          </a:p>
          <a:p>
            <a:r>
              <a:rPr lang="en-US" dirty="0"/>
              <a:t>make a note of these for later, you won’t be able to access your pi without them</a:t>
            </a:r>
          </a:p>
        </p:txBody>
      </p:sp>
    </p:spTree>
    <p:extLst>
      <p:ext uri="{BB962C8B-B14F-4D97-AF65-F5344CB8AC3E}">
        <p14:creationId xmlns:p14="http://schemas.microsoft.com/office/powerpoint/2010/main" val="355456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Wi-Fi</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Enable Configure wireless LAN</a:t>
            </a:r>
          </a:p>
          <a:p>
            <a:r>
              <a:rPr lang="en-US" dirty="0"/>
              <a:t>Click on the line next to GB for Wireless LAN country, delete and replace with US (or your two-letter country code)</a:t>
            </a:r>
          </a:p>
          <a:p>
            <a:r>
              <a:rPr lang="en-US" dirty="0"/>
              <a:t>Click on one of the input lines (SSID or password), then click on the arrow next to the country code to verify it worked</a:t>
            </a:r>
          </a:p>
        </p:txBody>
      </p:sp>
    </p:spTree>
    <p:extLst>
      <p:ext uri="{BB962C8B-B14F-4D97-AF65-F5344CB8AC3E}">
        <p14:creationId xmlns:p14="http://schemas.microsoft.com/office/powerpoint/2010/main" val="102541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Wi-Fi details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787062"/>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Type in the SSID of the wireless network you want to use</a:t>
            </a:r>
          </a:p>
          <a:p>
            <a:r>
              <a:rPr lang="en-US" dirty="0"/>
              <a:t>Type in the password for that network</a:t>
            </a:r>
          </a:p>
          <a:p>
            <a:r>
              <a:rPr lang="en-US" dirty="0"/>
              <a:t>At this point, the Raspberry Pi CANNOT log in to the normal UTA </a:t>
            </a:r>
            <a:r>
              <a:rPr lang="en-US" dirty="0" err="1"/>
              <a:t>wifi</a:t>
            </a:r>
            <a:r>
              <a:rPr lang="en-US" dirty="0"/>
              <a:t> – the credentialling system is too complex for the default network manager</a:t>
            </a:r>
          </a:p>
          <a:p>
            <a:r>
              <a:rPr lang="en-US" dirty="0"/>
              <a:t>Use a simpler </a:t>
            </a:r>
            <a:r>
              <a:rPr lang="en-US" dirty="0" err="1"/>
              <a:t>wifi</a:t>
            </a:r>
            <a:r>
              <a:rPr lang="en-US" dirty="0"/>
              <a:t> network at this stage that only requires SSID and password</a:t>
            </a:r>
          </a:p>
        </p:txBody>
      </p:sp>
    </p:spTree>
    <p:extLst>
      <p:ext uri="{BB962C8B-B14F-4D97-AF65-F5344CB8AC3E}">
        <p14:creationId xmlns:p14="http://schemas.microsoft.com/office/powerpoint/2010/main" val="249202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locale settings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Set your </a:t>
            </a:r>
            <a:r>
              <a:rPr lang="en-US" dirty="0" err="1"/>
              <a:t>timezone</a:t>
            </a:r>
            <a:r>
              <a:rPr lang="en-US" dirty="0"/>
              <a:t> and Keyboard layout</a:t>
            </a:r>
          </a:p>
          <a:p>
            <a:r>
              <a:rPr lang="en-US" dirty="0"/>
              <a:t>If you don’t have the correct keyboard layout for the physical keyboard you are using, many hotkey combinations and special characters are impossible or very difficult to use</a:t>
            </a:r>
          </a:p>
        </p:txBody>
      </p:sp>
    </p:spTree>
    <p:extLst>
      <p:ext uri="{BB962C8B-B14F-4D97-AF65-F5344CB8AC3E}">
        <p14:creationId xmlns:p14="http://schemas.microsoft.com/office/powerpoint/2010/main" val="70760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4A5E-E5F9-6BAD-48F3-C60E02FC2289}"/>
              </a:ext>
            </a:extLst>
          </p:cNvPr>
          <p:cNvSpPr>
            <a:spLocks noGrp="1"/>
          </p:cNvSpPr>
          <p:nvPr>
            <p:ph type="title"/>
          </p:nvPr>
        </p:nvSpPr>
        <p:spPr>
          <a:xfrm>
            <a:off x="1257299" y="4097139"/>
            <a:ext cx="9563099" cy="822400"/>
          </a:xfrm>
        </p:spPr>
        <p:txBody>
          <a:bodyPr/>
          <a:lstStyle/>
          <a:p>
            <a:r>
              <a:rPr lang="en-US" dirty="0"/>
              <a:t>www.github.com/EELabMan</a:t>
            </a:r>
          </a:p>
        </p:txBody>
      </p:sp>
      <p:sp>
        <p:nvSpPr>
          <p:cNvPr id="3" name="Title 2">
            <a:extLst>
              <a:ext uri="{FF2B5EF4-FFF2-40B4-BE49-F238E27FC236}">
                <a16:creationId xmlns:a16="http://schemas.microsoft.com/office/drawing/2014/main" id="{E9632322-30CB-2D42-29E5-7A60E6DEAD92}"/>
              </a:ext>
            </a:extLst>
          </p:cNvPr>
          <p:cNvSpPr>
            <a:spLocks noGrp="1"/>
          </p:cNvSpPr>
          <p:nvPr>
            <p:ph type="title" idx="2"/>
          </p:nvPr>
        </p:nvSpPr>
        <p:spPr>
          <a:xfrm>
            <a:off x="1428750" y="1636768"/>
            <a:ext cx="9563100" cy="1543200"/>
          </a:xfrm>
        </p:spPr>
        <p:txBody>
          <a:bodyPr/>
          <a:lstStyle/>
          <a:p>
            <a:r>
              <a:rPr lang="en-US" sz="5400" dirty="0"/>
              <a:t>The slides and code are here:</a:t>
            </a:r>
            <a:endParaRPr lang="en-US" dirty="0"/>
          </a:p>
        </p:txBody>
      </p:sp>
      <p:sp>
        <p:nvSpPr>
          <p:cNvPr id="4" name="Subtitle 3">
            <a:extLst>
              <a:ext uri="{FF2B5EF4-FFF2-40B4-BE49-F238E27FC236}">
                <a16:creationId xmlns:a16="http://schemas.microsoft.com/office/drawing/2014/main" id="{A7AC5D90-C7D3-5E9F-8B3B-182690B9DD71}"/>
              </a:ext>
            </a:extLst>
          </p:cNvPr>
          <p:cNvSpPr>
            <a:spLocks noGrp="1"/>
          </p:cNvSpPr>
          <p:nvPr>
            <p:ph type="subTitle" idx="1"/>
          </p:nvPr>
        </p:nvSpPr>
        <p:spPr>
          <a:xfrm>
            <a:off x="3345600" y="5221232"/>
            <a:ext cx="5500800" cy="559600"/>
          </a:xfrm>
        </p:spPr>
        <p:txBody>
          <a:bodyPr/>
          <a:lstStyle/>
          <a:p>
            <a:r>
              <a:rPr lang="en-US" dirty="0"/>
              <a:t>Please download the slide to follow along</a:t>
            </a:r>
          </a:p>
        </p:txBody>
      </p:sp>
    </p:spTree>
    <p:extLst>
      <p:ext uri="{BB962C8B-B14F-4D97-AF65-F5344CB8AC3E}">
        <p14:creationId xmlns:p14="http://schemas.microsoft.com/office/powerpoint/2010/main" val="8419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SAVE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Persistent settings have to do with how the Raspberry Pi Imager functions, and the defaults are fine</a:t>
            </a:r>
          </a:p>
          <a:p>
            <a:r>
              <a:rPr lang="en-US" dirty="0"/>
              <a:t>Click SAVE to complete configuring your parameters for the new operating system you are about to write</a:t>
            </a:r>
          </a:p>
        </p:txBody>
      </p:sp>
    </p:spTree>
    <p:extLst>
      <p:ext uri="{BB962C8B-B14F-4D97-AF65-F5344CB8AC3E}">
        <p14:creationId xmlns:p14="http://schemas.microsoft.com/office/powerpoint/2010/main" val="121121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Write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43213" y="1675606"/>
            <a:ext cx="6505575" cy="4324350"/>
          </a:xfrm>
          <a:prstGeom prst="rect">
            <a:avLst/>
          </a:prstGeom>
        </p:spPr>
      </p:pic>
    </p:spTree>
    <p:extLst>
      <p:ext uri="{BB962C8B-B14F-4D97-AF65-F5344CB8AC3E}">
        <p14:creationId xmlns:p14="http://schemas.microsoft.com/office/powerpoint/2010/main" val="3132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BE ABSOLUTELY SURE YOU PICKED THE CORRECT STORAGE OPTION!!!!!</a:t>
            </a:r>
          </a:p>
          <a:p>
            <a:r>
              <a:rPr lang="en-US" dirty="0"/>
              <a:t>This is when it wipes the media, don’t be wrong when you click YES</a:t>
            </a:r>
          </a:p>
        </p:txBody>
      </p:sp>
    </p:spTree>
    <p:extLst>
      <p:ext uri="{BB962C8B-B14F-4D97-AF65-F5344CB8AC3E}">
        <p14:creationId xmlns:p14="http://schemas.microsoft.com/office/powerpoint/2010/main" val="115930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Writing to the SD card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Clicking Cancel will not save your data at this point if you chose the wrong Storage option</a:t>
            </a:r>
          </a:p>
        </p:txBody>
      </p:sp>
    </p:spTree>
    <p:extLst>
      <p:ext uri="{BB962C8B-B14F-4D97-AF65-F5344CB8AC3E}">
        <p14:creationId xmlns:p14="http://schemas.microsoft.com/office/powerpoint/2010/main" val="418004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for it to finish Verifying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It’s comparing the contents of the SD card to the original image file to make sure it wrote correctly</a:t>
            </a:r>
          </a:p>
        </p:txBody>
      </p:sp>
    </p:spTree>
    <p:extLst>
      <p:ext uri="{BB962C8B-B14F-4D97-AF65-F5344CB8AC3E}">
        <p14:creationId xmlns:p14="http://schemas.microsoft.com/office/powerpoint/2010/main" val="230510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Cancel on Windows popup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096000" y="2960861"/>
            <a:ext cx="3352381" cy="1619048"/>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When Raspberry Pi imager finishes, windows looks at the SD card</a:t>
            </a:r>
          </a:p>
          <a:p>
            <a:r>
              <a:rPr lang="en-US" dirty="0"/>
              <a:t>One of the 2 partitions on the SD card is a format Windows can’t read, so it will think it’s corrupted and tell you need to format the disk</a:t>
            </a:r>
          </a:p>
          <a:p>
            <a:r>
              <a:rPr lang="en-US" dirty="0"/>
              <a:t>DO NOT CLICK “Format disk”</a:t>
            </a:r>
          </a:p>
        </p:txBody>
      </p:sp>
    </p:spTree>
    <p:extLst>
      <p:ext uri="{BB962C8B-B14F-4D97-AF65-F5344CB8AC3E}">
        <p14:creationId xmlns:p14="http://schemas.microsoft.com/office/powerpoint/2010/main" val="422399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SD card from the computer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Success!</a:t>
            </a:r>
          </a:p>
          <a:p>
            <a:r>
              <a:rPr lang="en-US" dirty="0"/>
              <a:t>Click CONTINUE and yank that </a:t>
            </a:r>
            <a:r>
              <a:rPr lang="en-US" dirty="0" err="1"/>
              <a:t>sd</a:t>
            </a:r>
            <a:r>
              <a:rPr lang="en-US" dirty="0"/>
              <a:t> card -</a:t>
            </a:r>
          </a:p>
          <a:p>
            <a:r>
              <a:rPr lang="en-US" dirty="0"/>
              <a:t>It’s time to start working with the Raspberry Pi itself!</a:t>
            </a:r>
          </a:p>
          <a:p>
            <a:endParaRPr lang="en-US" dirty="0"/>
          </a:p>
          <a:p>
            <a:r>
              <a:rPr lang="en-US" dirty="0"/>
              <a:t>If you need to make more </a:t>
            </a:r>
            <a:r>
              <a:rPr lang="en-US" dirty="0" err="1"/>
              <a:t>sd</a:t>
            </a:r>
            <a:r>
              <a:rPr lang="en-US" dirty="0"/>
              <a:t> cards for additional </a:t>
            </a:r>
            <a:r>
              <a:rPr lang="en-US" dirty="0" err="1"/>
              <a:t>Pis</a:t>
            </a:r>
            <a:r>
              <a:rPr lang="en-US" dirty="0"/>
              <a:t>, and you want to use the same settings, make sure to change the hostname for each Pi that will be on the same network</a:t>
            </a:r>
          </a:p>
        </p:txBody>
      </p:sp>
    </p:spTree>
    <p:extLst>
      <p:ext uri="{BB962C8B-B14F-4D97-AF65-F5344CB8AC3E}">
        <p14:creationId xmlns:p14="http://schemas.microsoft.com/office/powerpoint/2010/main" val="338921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the Imaged SD card into the Raspberry pi</a:t>
            </a:r>
          </a:p>
        </p:txBody>
      </p:sp>
      <p:sp>
        <p:nvSpPr>
          <p:cNvPr id="3" name="Content Placeholder 2"/>
          <p:cNvSpPr>
            <a:spLocks noGrp="1"/>
          </p:cNvSpPr>
          <p:nvPr>
            <p:ph idx="1"/>
          </p:nvPr>
        </p:nvSpPr>
        <p:spPr>
          <a:xfrm>
            <a:off x="849499" y="1483200"/>
            <a:ext cx="10290000" cy="2694151"/>
          </a:xfrm>
        </p:spPr>
        <p:txBody>
          <a:bodyPr anchor="t"/>
          <a:lstStyle/>
          <a:p>
            <a:r>
              <a:rPr lang="en-US" dirty="0"/>
              <a:t>Be gentle.</a:t>
            </a:r>
          </a:p>
          <a:p>
            <a:endParaRPr lang="en-US" dirty="0"/>
          </a:p>
        </p:txBody>
      </p:sp>
      <p:pic>
        <p:nvPicPr>
          <p:cNvPr id="10" name="Picture 9">
            <a:extLst>
              <a:ext uri="{FF2B5EF4-FFF2-40B4-BE49-F238E27FC236}">
                <a16:creationId xmlns:a16="http://schemas.microsoft.com/office/drawing/2014/main" id="{B0666903-8BEF-DAAE-FB07-6ED335EB89A5}"/>
              </a:ext>
            </a:extLst>
          </p:cNvPr>
          <p:cNvPicPr>
            <a:picLocks noChangeAspect="1"/>
          </p:cNvPicPr>
          <p:nvPr/>
        </p:nvPicPr>
        <p:blipFill>
          <a:blip r:embed="rId2"/>
          <a:stretch>
            <a:fillRect/>
          </a:stretch>
        </p:blipFill>
        <p:spPr>
          <a:xfrm>
            <a:off x="3748087" y="1909762"/>
            <a:ext cx="6391275" cy="3819525"/>
          </a:xfrm>
          <a:prstGeom prst="rect">
            <a:avLst/>
          </a:prstGeom>
        </p:spPr>
      </p:pic>
    </p:spTree>
    <p:extLst>
      <p:ext uri="{BB962C8B-B14F-4D97-AF65-F5344CB8AC3E}">
        <p14:creationId xmlns:p14="http://schemas.microsoft.com/office/powerpoint/2010/main" val="1982202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Power</a:t>
            </a:r>
          </a:p>
        </p:txBody>
      </p:sp>
      <p:sp>
        <p:nvSpPr>
          <p:cNvPr id="3" name="Content Placeholder 2"/>
          <p:cNvSpPr>
            <a:spLocks noGrp="1"/>
          </p:cNvSpPr>
          <p:nvPr>
            <p:ph idx="1"/>
          </p:nvPr>
        </p:nvSpPr>
        <p:spPr>
          <a:xfrm>
            <a:off x="849499" y="1483200"/>
            <a:ext cx="10290000" cy="2564925"/>
          </a:xfrm>
        </p:spPr>
        <p:txBody>
          <a:bodyPr anchor="t"/>
          <a:lstStyle/>
          <a:p>
            <a:r>
              <a:rPr lang="en-US" dirty="0"/>
              <a:t>Again Gentle.</a:t>
            </a:r>
          </a:p>
          <a:p>
            <a:r>
              <a:rPr lang="en-US" dirty="0"/>
              <a:t>3B+ has directional USB Micro.</a:t>
            </a:r>
          </a:p>
          <a:p>
            <a:r>
              <a:rPr lang="en-US" dirty="0" err="1"/>
              <a:t>Rpi</a:t>
            </a:r>
            <a:r>
              <a:rPr lang="en-US" dirty="0"/>
              <a:t> 4 has USB C and can plug in either way.</a:t>
            </a:r>
          </a:p>
          <a:p>
            <a:endParaRPr lang="en-US" dirty="0"/>
          </a:p>
          <a:p>
            <a:r>
              <a:rPr lang="en-US" b="1" u="sng" dirty="0"/>
              <a:t>Once the pi completely boots up:  wait before proceeding. </a:t>
            </a:r>
          </a:p>
          <a:p>
            <a:r>
              <a:rPr lang="en-US" dirty="0"/>
              <a:t>The first bootup might take </a:t>
            </a:r>
            <a:r>
              <a:rPr lang="en-US"/>
              <a:t>a minute or two</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1851" y="4621851"/>
            <a:ext cx="1865376" cy="1399032"/>
          </a:xfrm>
          <a:prstGeom prst="rect">
            <a:avLst/>
          </a:prstGeom>
        </p:spPr>
      </p:pic>
      <p:pic>
        <p:nvPicPr>
          <p:cNvPr id="5" name="Picture 4"/>
          <p:cNvPicPr>
            <a:picLocks noChangeAspect="1"/>
          </p:cNvPicPr>
          <p:nvPr/>
        </p:nvPicPr>
        <p:blipFill>
          <a:blip r:embed="rId3"/>
          <a:stretch>
            <a:fillRect/>
          </a:stretch>
        </p:blipFill>
        <p:spPr>
          <a:xfrm>
            <a:off x="7615432" y="4621851"/>
            <a:ext cx="1958286" cy="1089469"/>
          </a:xfrm>
          <a:prstGeom prst="rect">
            <a:avLst/>
          </a:prstGeom>
        </p:spPr>
      </p:pic>
      <p:sp>
        <p:nvSpPr>
          <p:cNvPr id="6" name="TextBox 5"/>
          <p:cNvSpPr txBox="1"/>
          <p:nvPr/>
        </p:nvSpPr>
        <p:spPr>
          <a:xfrm>
            <a:off x="3021307" y="6155820"/>
            <a:ext cx="1151277" cy="307777"/>
          </a:xfrm>
          <a:prstGeom prst="rect">
            <a:avLst/>
          </a:prstGeom>
          <a:noFill/>
        </p:spPr>
        <p:txBody>
          <a:bodyPr wrap="none" rtlCol="0">
            <a:spAutoFit/>
          </a:bodyPr>
          <a:lstStyle/>
          <a:p>
            <a:r>
              <a:rPr lang="en-US" dirty="0">
                <a:solidFill>
                  <a:schemeClr val="tx1"/>
                </a:solidFill>
              </a:rPr>
              <a:t>USB - Micro</a:t>
            </a:r>
          </a:p>
        </p:txBody>
      </p:sp>
      <p:sp>
        <p:nvSpPr>
          <p:cNvPr id="7" name="TextBox 6"/>
          <p:cNvSpPr txBox="1"/>
          <p:nvPr/>
        </p:nvSpPr>
        <p:spPr>
          <a:xfrm>
            <a:off x="8129755" y="6155820"/>
            <a:ext cx="843501" cy="307777"/>
          </a:xfrm>
          <a:prstGeom prst="rect">
            <a:avLst/>
          </a:prstGeom>
          <a:noFill/>
        </p:spPr>
        <p:txBody>
          <a:bodyPr wrap="none" rtlCol="0">
            <a:spAutoFit/>
          </a:bodyPr>
          <a:lstStyle/>
          <a:p>
            <a:r>
              <a:rPr lang="en-US" dirty="0">
                <a:solidFill>
                  <a:schemeClr val="tx1"/>
                </a:solidFill>
              </a:rPr>
              <a:t>USB - C</a:t>
            </a:r>
          </a:p>
        </p:txBody>
      </p:sp>
    </p:spTree>
    <p:extLst>
      <p:ext uri="{BB962C8B-B14F-4D97-AF65-F5344CB8AC3E}">
        <p14:creationId xmlns:p14="http://schemas.microsoft.com/office/powerpoint/2010/main" val="289492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93ADB5-7D7F-7C75-F6B9-9AFE3B01EA8A}"/>
              </a:ext>
            </a:extLst>
          </p:cNvPr>
          <p:cNvSpPr/>
          <p:nvPr/>
        </p:nvSpPr>
        <p:spPr>
          <a:xfrm>
            <a:off x="1549400" y="3517900"/>
            <a:ext cx="8343900" cy="850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Run </a:t>
            </a:r>
            <a:r>
              <a:rPr lang="en-US" dirty="0" err="1"/>
              <a:t>cmd</a:t>
            </a:r>
            <a:r>
              <a:rPr lang="en-US" dirty="0"/>
              <a:t> in windows</a:t>
            </a:r>
          </a:p>
          <a:p>
            <a:r>
              <a:rPr lang="en-US" dirty="0"/>
              <a:t>Type </a:t>
            </a:r>
            <a:r>
              <a:rPr lang="en-US" sz="1400" dirty="0">
                <a:highlight>
                  <a:srgbClr val="000000"/>
                </a:highlight>
              </a:rPr>
              <a:t>ping hostname.local</a:t>
            </a:r>
            <a:r>
              <a:rPr lang="en-US" sz="2000" dirty="0"/>
              <a:t> and hit return</a:t>
            </a:r>
            <a:endParaRPr lang="en-US" sz="2000" dirty="0">
              <a:highlight>
                <a:srgbClr val="000000"/>
              </a:highlight>
            </a:endParaRPr>
          </a:p>
          <a:p>
            <a:pPr lvl="1">
              <a:spcBef>
                <a:spcPts val="0"/>
              </a:spcBef>
            </a:pPr>
            <a:r>
              <a:rPr lang="en-US" dirty="0"/>
              <a:t>where hostname is the hostname that you set in the Raspberry Pi Imager</a:t>
            </a:r>
          </a:p>
          <a:p>
            <a:r>
              <a:rPr lang="en-US" dirty="0"/>
              <a:t>You may need to try a couple times</a:t>
            </a:r>
          </a:p>
          <a:p>
            <a:pPr lvl="1">
              <a:spcBef>
                <a:spcPts val="0"/>
              </a:spcBef>
            </a:pPr>
            <a:r>
              <a:rPr lang="en-US" dirty="0"/>
              <a:t>If it’s been more than 5 minutes, something is probably wrong</a:t>
            </a:r>
          </a:p>
          <a:p>
            <a:r>
              <a:rPr lang="en-US" dirty="0"/>
              <a:t>When you get a response that looks like this, your RPi is online and accessible</a:t>
            </a:r>
          </a:p>
          <a:p>
            <a:endParaRPr lang="en-US" sz="1400" dirty="0">
              <a:highlight>
                <a:srgbClr val="000000"/>
              </a:highlight>
            </a:endParaRPr>
          </a:p>
          <a:p>
            <a:pPr marL="596900" lvl="1" indent="0">
              <a:spcBef>
                <a:spcPts val="0"/>
              </a:spcBef>
              <a:buNone/>
            </a:pPr>
            <a:r>
              <a:rPr lang="en-US" sz="1400" dirty="0">
                <a:highlight>
                  <a:srgbClr val="000000"/>
                </a:highlight>
              </a:rPr>
              <a:t>Pinging hostname.local [fe80::2ed3::cea2:107b:7f26%18] with 32 bytes of data</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pPr marL="596900" lvl="1" indent="0">
              <a:spcBef>
                <a:spcPts val="0"/>
              </a:spcBef>
              <a:buNone/>
            </a:pPr>
            <a:r>
              <a:rPr lang="en-US" sz="1400" dirty="0">
                <a:highlight>
                  <a:srgbClr val="000000"/>
                </a:highlight>
              </a:rPr>
              <a:t>Reply from fe80::2ed3::cea2:107b:7f27%18: time=15ms</a:t>
            </a:r>
          </a:p>
          <a:p>
            <a:endParaRPr lang="en-US" dirty="0"/>
          </a:p>
          <a:p>
            <a:r>
              <a:rPr lang="en-US" dirty="0"/>
              <a:t>Type </a:t>
            </a:r>
            <a:r>
              <a:rPr lang="en-US" sz="1400" dirty="0">
                <a:highlight>
                  <a:srgbClr val="000000"/>
                </a:highlight>
              </a:rPr>
              <a:t>ssh </a:t>
            </a:r>
            <a:r>
              <a:rPr lang="en-US" sz="1400" dirty="0" err="1">
                <a:highlight>
                  <a:srgbClr val="000000"/>
                </a:highlight>
              </a:rPr>
              <a:t>username@hostname.local</a:t>
            </a:r>
            <a:r>
              <a:rPr lang="en-US" sz="3200" dirty="0"/>
              <a:t> </a:t>
            </a:r>
            <a:r>
              <a:rPr lang="en-US" sz="2000" dirty="0"/>
              <a:t>and hit return</a:t>
            </a:r>
          </a:p>
          <a:p>
            <a:pPr lvl="1">
              <a:spcBef>
                <a:spcPts val="0"/>
              </a:spcBef>
            </a:pPr>
            <a:r>
              <a:rPr lang="en-US" dirty="0"/>
              <a:t>where username and hostname are what you set in the Raspberry Pi Imager</a:t>
            </a:r>
          </a:p>
        </p:txBody>
      </p:sp>
    </p:spTree>
    <p:extLst>
      <p:ext uri="{BB962C8B-B14F-4D97-AF65-F5344CB8AC3E}">
        <p14:creationId xmlns:p14="http://schemas.microsoft.com/office/powerpoint/2010/main" val="429156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What is a Raspberry Pi?</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1000" y="1789667"/>
            <a:ext cx="3773400" cy="4348800"/>
          </a:xfrm>
        </p:spPr>
        <p:txBody>
          <a:bodyPr anchor="t"/>
          <a:lstStyle/>
          <a:p>
            <a:pPr algn="l"/>
            <a:r>
              <a:rPr lang="en-US" dirty="0"/>
              <a:t>The Raspberry Pi is a very, very small computer.</a:t>
            </a:r>
          </a:p>
          <a:p>
            <a:pPr algn="l"/>
            <a:r>
              <a:rPr lang="en-US" dirty="0"/>
              <a:t>You can connect camera, speakers, displays, etc.</a:t>
            </a:r>
          </a:p>
          <a:p>
            <a:pPr algn="l"/>
            <a:r>
              <a:rPr lang="en-US" dirty="0"/>
              <a:t>It comes with </a:t>
            </a:r>
            <a:r>
              <a:rPr lang="en-US" dirty="0" err="1"/>
              <a:t>Wifi</a:t>
            </a:r>
            <a:r>
              <a:rPr lang="en-US" dirty="0"/>
              <a:t> and Bluetooth built-in.</a:t>
            </a:r>
          </a:p>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Raspberry Pi 4 Pinout Description, Features, Peripherals , Applications">
            <a:extLst>
              <a:ext uri="{FF2B5EF4-FFF2-40B4-BE49-F238E27FC236}">
                <a16:creationId xmlns:a16="http://schemas.microsoft.com/office/drawing/2014/main" id="{CCCE5D32-2B0A-A2D2-A03A-9149411D6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140" y="2238375"/>
            <a:ext cx="6944759" cy="406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7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F88FBC-7615-353F-0314-02656D962C9B}"/>
              </a:ext>
            </a:extLst>
          </p:cNvPr>
          <p:cNvSpPr/>
          <p:nvPr/>
        </p:nvSpPr>
        <p:spPr>
          <a:xfrm>
            <a:off x="1549400" y="3733800"/>
            <a:ext cx="8420100" cy="4191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113164-3A4C-D59B-E7C0-8D87E132BF5C}"/>
              </a:ext>
            </a:extLst>
          </p:cNvPr>
          <p:cNvSpPr/>
          <p:nvPr/>
        </p:nvSpPr>
        <p:spPr>
          <a:xfrm>
            <a:off x="1549400" y="1854200"/>
            <a:ext cx="7086600" cy="7239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Connect to your Pi remotely – CLI and initial setup</a:t>
            </a:r>
          </a:p>
        </p:txBody>
      </p:sp>
      <p:sp>
        <p:nvSpPr>
          <p:cNvPr id="3" name="Content Placeholder 2"/>
          <p:cNvSpPr>
            <a:spLocks noGrp="1"/>
          </p:cNvSpPr>
          <p:nvPr>
            <p:ph idx="1"/>
          </p:nvPr>
        </p:nvSpPr>
        <p:spPr>
          <a:xfrm>
            <a:off x="849499" y="1483200"/>
            <a:ext cx="10290000" cy="4777900"/>
          </a:xfrm>
        </p:spPr>
        <p:txBody>
          <a:bodyPr anchor="t"/>
          <a:lstStyle/>
          <a:p>
            <a:r>
              <a:rPr lang="en-US" dirty="0"/>
              <a:t>The first time you ssh to a new device you get a message along the lines of</a:t>
            </a:r>
          </a:p>
          <a:p>
            <a:pPr marL="596900" lvl="1" indent="0">
              <a:spcBef>
                <a:spcPts val="0"/>
              </a:spcBef>
              <a:buNone/>
            </a:pPr>
            <a:r>
              <a:rPr lang="en-US" sz="1400" dirty="0">
                <a:highlight>
                  <a:srgbClr val="000000"/>
                </a:highlight>
              </a:rPr>
              <a:t>The authenticity of host ‘hostname.local (fe80::2ed3::cea2:107b:7f26%18)’ can’t be established.</a:t>
            </a:r>
            <a:r>
              <a:rPr lang="en-US" sz="2000" dirty="0"/>
              <a:t> </a:t>
            </a:r>
          </a:p>
          <a:p>
            <a:pPr marL="596900" lvl="1" indent="0">
              <a:spcBef>
                <a:spcPts val="0"/>
              </a:spcBef>
              <a:buNone/>
            </a:pPr>
            <a:r>
              <a:rPr lang="en-US" sz="1400" dirty="0">
                <a:highlight>
                  <a:srgbClr val="000000"/>
                </a:highlight>
              </a:rPr>
              <a:t>ECDSA key fingerprint is SHA256:SLKJDfAS:LDkljxgklsadfjg23kjagn;lkan.</a:t>
            </a:r>
          </a:p>
          <a:p>
            <a:pPr marL="596900" lvl="1" indent="0">
              <a:spcBef>
                <a:spcPts val="0"/>
              </a:spcBef>
              <a:buNone/>
            </a:pPr>
            <a:r>
              <a:rPr lang="en-US" sz="1400" dirty="0">
                <a:highlight>
                  <a:srgbClr val="000000"/>
                </a:highlight>
              </a:rPr>
              <a:t>Are you sure you want to continue connecting (yes/no/[fingerprint])? </a:t>
            </a:r>
          </a:p>
          <a:p>
            <a:pPr lvl="1">
              <a:spcBef>
                <a:spcPts val="0"/>
              </a:spcBef>
            </a:pPr>
            <a:r>
              <a:rPr lang="en-US" dirty="0"/>
              <a:t>The actual fingerprint will be unique to this specific OS install on your Pi</a:t>
            </a:r>
          </a:p>
          <a:p>
            <a:pPr lvl="1">
              <a:spcBef>
                <a:spcPts val="0"/>
              </a:spcBef>
            </a:pPr>
            <a:r>
              <a:rPr lang="en-US" dirty="0"/>
              <a:t>If you reimage your SD card, it will generate a new unique fingerprint</a:t>
            </a:r>
          </a:p>
          <a:p>
            <a:r>
              <a:rPr lang="en-US" dirty="0"/>
              <a:t>Type </a:t>
            </a:r>
            <a:r>
              <a:rPr lang="en-US" sz="1400" dirty="0">
                <a:highlight>
                  <a:srgbClr val="000000"/>
                </a:highlight>
              </a:rPr>
              <a:t>yes</a:t>
            </a:r>
            <a:r>
              <a:rPr lang="en-US" dirty="0"/>
              <a:t> (the whole word) and hit return </a:t>
            </a:r>
          </a:p>
          <a:p>
            <a:pPr lvl="1">
              <a:spcBef>
                <a:spcPts val="0"/>
              </a:spcBef>
            </a:pPr>
            <a:r>
              <a:rPr lang="en-US" dirty="0"/>
              <a:t>This will result in the following output</a:t>
            </a:r>
          </a:p>
          <a:p>
            <a:pPr marL="596900" lvl="1" indent="0">
              <a:spcBef>
                <a:spcPts val="0"/>
              </a:spcBef>
              <a:buNone/>
            </a:pPr>
            <a:r>
              <a:rPr lang="en-US" sz="1400" dirty="0">
                <a:highlight>
                  <a:srgbClr val="000000"/>
                </a:highlight>
              </a:rPr>
              <a:t>Warning: Permanently added ‘hostname.local, fe80::2ed3::cea2:107b:7f26%18’ (ECDSA) to the list of known hosts.</a:t>
            </a:r>
          </a:p>
          <a:p>
            <a:pPr marL="596900" lvl="1" indent="0">
              <a:spcBef>
                <a:spcPts val="0"/>
              </a:spcBef>
              <a:buNone/>
            </a:pPr>
            <a:r>
              <a:rPr lang="en-US" sz="1400" dirty="0" err="1">
                <a:highlight>
                  <a:srgbClr val="000000"/>
                </a:highlight>
                <a:hlinkClick r:id="rId3"/>
              </a:rPr>
              <a:t>username@hostname.local’s</a:t>
            </a:r>
            <a:r>
              <a:rPr lang="en-US" sz="1400" dirty="0">
                <a:highlight>
                  <a:srgbClr val="000000"/>
                </a:highlight>
              </a:rPr>
              <a:t> password: _</a:t>
            </a:r>
            <a:endParaRPr lang="en-US" sz="1400" dirty="0"/>
          </a:p>
          <a:p>
            <a:r>
              <a:rPr lang="en-US" dirty="0"/>
              <a:t>Type in your password and hit return</a:t>
            </a:r>
          </a:p>
          <a:p>
            <a:endParaRPr lang="en-US" dirty="0"/>
          </a:p>
          <a:p>
            <a:endParaRPr lang="en-US" dirty="0"/>
          </a:p>
          <a:p>
            <a:endParaRPr lang="en-US" dirty="0"/>
          </a:p>
          <a:p>
            <a:endParaRPr lang="en-US" dirty="0"/>
          </a:p>
          <a:p>
            <a:endParaRPr lang="en-US" dirty="0"/>
          </a:p>
          <a:p>
            <a:pPr marL="139700" indent="0">
              <a:buNone/>
            </a:pPr>
            <a:endParaRPr lang="en-US" dirty="0"/>
          </a:p>
          <a:p>
            <a:r>
              <a:rPr lang="en-US" dirty="0"/>
              <a:t>This is the command line interface (CLI) on your Raspberry Pi!!!  Welcome to Linux!!!</a:t>
            </a:r>
          </a:p>
        </p:txBody>
      </p:sp>
      <p:pic>
        <p:nvPicPr>
          <p:cNvPr id="8" name="Picture 7" descr="A screen shot of a computer">
            <a:extLst>
              <a:ext uri="{FF2B5EF4-FFF2-40B4-BE49-F238E27FC236}">
                <a16:creationId xmlns:a16="http://schemas.microsoft.com/office/drawing/2014/main" id="{C7DF4F87-81D2-FB21-7B0A-EBE56DE01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13" y="4480819"/>
            <a:ext cx="6611273" cy="1657581"/>
          </a:xfrm>
          <a:prstGeom prst="rect">
            <a:avLst/>
          </a:prstGeom>
        </p:spPr>
      </p:pic>
    </p:spTree>
    <p:extLst>
      <p:ext uri="{BB962C8B-B14F-4D97-AF65-F5344CB8AC3E}">
        <p14:creationId xmlns:p14="http://schemas.microsoft.com/office/powerpoint/2010/main" val="494578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Let’s enable VNC so you can use the GUI remotely as well now that we have remote CLI access</a:t>
            </a:r>
          </a:p>
          <a:p>
            <a:r>
              <a:rPr lang="en-US" dirty="0"/>
              <a:t>Type </a:t>
            </a:r>
            <a:r>
              <a:rPr lang="en-US" dirty="0" err="1"/>
              <a:t>sudo</a:t>
            </a:r>
            <a:r>
              <a:rPr lang="en-US" dirty="0"/>
              <a:t> </a:t>
            </a:r>
            <a:r>
              <a:rPr lang="en-US" dirty="0" err="1"/>
              <a:t>raspi</a:t>
            </a:r>
            <a:r>
              <a:rPr lang="en-US" dirty="0"/>
              <a:t>-config at the command line and press the Enter key</a:t>
            </a:r>
          </a:p>
          <a:p>
            <a:r>
              <a:rPr lang="en-US" dirty="0"/>
              <a:t>Use the arrow keys to select Interface Options and press the Enter key</a:t>
            </a:r>
          </a:p>
        </p:txBody>
      </p:sp>
      <p:pic>
        <p:nvPicPr>
          <p:cNvPr id="8" name="Picture 7">
            <a:extLst>
              <a:ext uri="{FF2B5EF4-FFF2-40B4-BE49-F238E27FC236}">
                <a16:creationId xmlns:a16="http://schemas.microsoft.com/office/drawing/2014/main" id="{139A7836-1938-BFB4-8D64-49ED66747BA2}"/>
              </a:ext>
            </a:extLst>
          </p:cNvPr>
          <p:cNvPicPr>
            <a:picLocks noChangeAspect="1"/>
          </p:cNvPicPr>
          <p:nvPr/>
        </p:nvPicPr>
        <p:blipFill rotWithShape="1">
          <a:blip r:embed="rId4">
            <a:extLst>
              <a:ext uri="{28A0092B-C50C-407E-A947-70E740481C1C}">
                <a14:useLocalDpi xmlns:a14="http://schemas.microsoft.com/office/drawing/2010/main" val="0"/>
              </a:ext>
            </a:extLst>
          </a:blip>
          <a:srcRect l="993" t="12904" b="13193"/>
          <a:stretch/>
        </p:blipFill>
        <p:spPr>
          <a:xfrm>
            <a:off x="4237038" y="1422240"/>
            <a:ext cx="2989871" cy="161925"/>
          </a:xfrm>
          <a:prstGeom prst="rect">
            <a:avLst/>
          </a:prstGeom>
        </p:spPr>
      </p:pic>
    </p:spTree>
    <p:extLst>
      <p:ext uri="{BB962C8B-B14F-4D97-AF65-F5344CB8AC3E}">
        <p14:creationId xmlns:p14="http://schemas.microsoft.com/office/powerpoint/2010/main" val="104405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down to select VNC</a:t>
            </a:r>
          </a:p>
          <a:p>
            <a:r>
              <a:rPr lang="en-US" dirty="0"/>
              <a:t>Press Enter</a:t>
            </a:r>
          </a:p>
        </p:txBody>
      </p:sp>
    </p:spTree>
    <p:extLst>
      <p:ext uri="{BB962C8B-B14F-4D97-AF65-F5344CB8AC3E}">
        <p14:creationId xmlns:p14="http://schemas.microsoft.com/office/powerpoint/2010/main" val="3020617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Use the arrow keys to select &lt;Yes&gt; and hit enter</a:t>
            </a:r>
          </a:p>
        </p:txBody>
      </p:sp>
    </p:spTree>
    <p:extLst>
      <p:ext uri="{BB962C8B-B14F-4D97-AF65-F5344CB8AC3E}">
        <p14:creationId xmlns:p14="http://schemas.microsoft.com/office/powerpoint/2010/main" val="1245625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After you hit Enter on yes, the system will update and inform you the VNC Server is enabled</a:t>
            </a:r>
          </a:p>
          <a:p>
            <a:r>
              <a:rPr lang="en-US" dirty="0"/>
              <a:t>Hit Enter to return to the main screen</a:t>
            </a:r>
          </a:p>
        </p:txBody>
      </p:sp>
    </p:spTree>
    <p:extLst>
      <p:ext uri="{BB962C8B-B14F-4D97-AF65-F5344CB8AC3E}">
        <p14:creationId xmlns:p14="http://schemas.microsoft.com/office/powerpoint/2010/main" val="244049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your Pi remotely – CLI and initial setup</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237038" y="1685131"/>
            <a:ext cx="6486525" cy="4305300"/>
          </a:xfrm>
          <a:prstGeom prst="rect">
            <a:avLst/>
          </a:prstGeom>
        </p:spPr>
      </p:pic>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1594716"/>
            <a:ext cx="2865583" cy="43513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Arrow right twice to highlight &lt;Finish&gt;</a:t>
            </a:r>
          </a:p>
          <a:p>
            <a:r>
              <a:rPr lang="en-US" dirty="0"/>
              <a:t>Hit Enter – this will return you to the CLI</a:t>
            </a:r>
          </a:p>
        </p:txBody>
      </p:sp>
    </p:spTree>
    <p:extLst>
      <p:ext uri="{BB962C8B-B14F-4D97-AF65-F5344CB8AC3E}">
        <p14:creationId xmlns:p14="http://schemas.microsoft.com/office/powerpoint/2010/main" val="218329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Reboot the right way!</a:t>
            </a:r>
          </a:p>
        </p:txBody>
      </p:sp>
      <p:sp>
        <p:nvSpPr>
          <p:cNvPr id="3" name="Content Placeholder 2">
            <a:extLst>
              <a:ext uri="{FF2B5EF4-FFF2-40B4-BE49-F238E27FC236}">
                <a16:creationId xmlns:a16="http://schemas.microsoft.com/office/drawing/2014/main" id="{3FB6EF30-4FF3-AE29-B780-304B135F1F38}"/>
              </a:ext>
            </a:extLst>
          </p:cNvPr>
          <p:cNvSpPr txBox="1">
            <a:spLocks/>
          </p:cNvSpPr>
          <p:nvPr/>
        </p:nvSpPr>
        <p:spPr>
          <a:xfrm>
            <a:off x="477980" y="4487778"/>
            <a:ext cx="6716904" cy="14582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1pPr>
            <a:lvl2pPr marL="914400" marR="0" lvl="1"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2pPr>
            <a:lvl3pPr marL="1371600" marR="0" lvl="2"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3pPr>
            <a:lvl4pPr marL="1828800" marR="0" lvl="3"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4pPr>
            <a:lvl5pPr marL="2286000" marR="0" lvl="4"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5pPr>
            <a:lvl6pPr marL="2743200" marR="0" lvl="5"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6pPr>
            <a:lvl7pPr marL="3200400" marR="0" lvl="6"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7pPr>
            <a:lvl8pPr marL="3657600" marR="0" lvl="7" indent="-317500" algn="l" rtl="0" eaLnBrk="1" hangingPunct="1">
              <a:lnSpc>
                <a:spcPct val="100000"/>
              </a:lnSpc>
              <a:spcBef>
                <a:spcPts val="1600"/>
              </a:spcBef>
              <a:spcAft>
                <a:spcPts val="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8pPr>
            <a:lvl9pPr marL="4114800" marR="0" lvl="8" indent="-317500" algn="l" rtl="0" eaLnBrk="1" hangingPunct="1">
              <a:lnSpc>
                <a:spcPct val="100000"/>
              </a:lnSpc>
              <a:spcBef>
                <a:spcPts val="1600"/>
              </a:spcBef>
              <a:spcAft>
                <a:spcPts val="1600"/>
              </a:spcAft>
              <a:buClr>
                <a:schemeClr val="dk2"/>
              </a:buClr>
              <a:buSzPts val="1400"/>
              <a:buFont typeface="Source Sans Pro"/>
              <a:buChar char="■"/>
              <a:defRPr sz="1867" b="0" i="0" u="none" strike="noStrike" cap="none">
                <a:solidFill>
                  <a:schemeClr val="dk2"/>
                </a:solidFill>
                <a:latin typeface="Source Sans Pro"/>
                <a:ea typeface="Source Sans Pro"/>
                <a:cs typeface="Source Sans Pro"/>
                <a:sym typeface="Source Sans Pro"/>
              </a:defRPr>
            </a:lvl9pPr>
          </a:lstStyle>
          <a:p>
            <a:r>
              <a:rPr lang="en-US" dirty="0"/>
              <a:t>To reboot type  </a:t>
            </a:r>
            <a:r>
              <a:rPr lang="en-US" sz="3200" b="1" u="sng" dirty="0" err="1"/>
              <a:t>sudo</a:t>
            </a:r>
            <a:r>
              <a:rPr lang="en-US" sz="3200" b="1" u="sng" dirty="0"/>
              <a:t> reboot </a:t>
            </a:r>
            <a:r>
              <a:rPr lang="en-US" dirty="0"/>
              <a:t>at the command line</a:t>
            </a:r>
          </a:p>
        </p:txBody>
      </p:sp>
      <p:pic>
        <p:nvPicPr>
          <p:cNvPr id="7" name="Picture 6" descr="A screen shot of a computer">
            <a:extLst>
              <a:ext uri="{FF2B5EF4-FFF2-40B4-BE49-F238E27FC236}">
                <a16:creationId xmlns:a16="http://schemas.microsoft.com/office/drawing/2014/main" id="{94FC5501-298D-F919-0AE4-1135237F6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2" y="2026377"/>
            <a:ext cx="8041763" cy="2016234"/>
          </a:xfrm>
          <a:prstGeom prst="rect">
            <a:avLst/>
          </a:prstGeom>
        </p:spPr>
      </p:pic>
    </p:spTree>
    <p:extLst>
      <p:ext uri="{BB962C8B-B14F-4D97-AF65-F5344CB8AC3E}">
        <p14:creationId xmlns:p14="http://schemas.microsoft.com/office/powerpoint/2010/main" val="1608060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Commands</a:t>
            </a:r>
          </a:p>
        </p:txBody>
      </p:sp>
      <p:sp>
        <p:nvSpPr>
          <p:cNvPr id="3" name="Content Placeholder 2"/>
          <p:cNvSpPr>
            <a:spLocks noGrp="1"/>
          </p:cNvSpPr>
          <p:nvPr>
            <p:ph idx="1"/>
          </p:nvPr>
        </p:nvSpPr>
        <p:spPr>
          <a:xfrm>
            <a:off x="838200" y="1825625"/>
            <a:ext cx="2863447" cy="4351338"/>
          </a:xfrm>
        </p:spPr>
        <p:txBody>
          <a:bodyPr anchor="t"/>
          <a:lstStyle/>
          <a:p>
            <a:r>
              <a:rPr lang="en-US" dirty="0"/>
              <a:t>These are critical if you have </a:t>
            </a:r>
            <a:r>
              <a:rPr lang="en-US" dirty="0" err="1"/>
              <a:t>ssh’d</a:t>
            </a:r>
            <a:r>
              <a:rPr lang="en-US" dirty="0"/>
              <a:t> in and are sitting at a command line</a:t>
            </a:r>
          </a:p>
          <a:p>
            <a:r>
              <a:rPr lang="en-US" dirty="0"/>
              <a:t>If you are in the graphical user interface (GUI), you can open the Terminal window  &gt;_</a:t>
            </a:r>
          </a:p>
          <a:p>
            <a:r>
              <a:rPr lang="en-US" dirty="0"/>
              <a:t>This is Linux  command prompt</a:t>
            </a:r>
          </a:p>
          <a:p>
            <a:r>
              <a:rPr lang="en-US" dirty="0"/>
              <a:t>Let’s see what these commands do</a:t>
            </a:r>
          </a:p>
          <a:p>
            <a:endParaRPr lang="en-US" dirty="0"/>
          </a:p>
        </p:txBody>
      </p:sp>
      <p:pic>
        <p:nvPicPr>
          <p:cNvPr id="4" name="Picture 3"/>
          <p:cNvPicPr>
            <a:picLocks noChangeAspect="1"/>
          </p:cNvPicPr>
          <p:nvPr/>
        </p:nvPicPr>
        <p:blipFill>
          <a:blip r:embed="rId2"/>
          <a:stretch>
            <a:fillRect/>
          </a:stretch>
        </p:blipFill>
        <p:spPr>
          <a:xfrm>
            <a:off x="7421118" y="1027906"/>
            <a:ext cx="4152900" cy="5495925"/>
          </a:xfrm>
          <a:prstGeom prst="rect">
            <a:avLst/>
          </a:prstGeom>
        </p:spPr>
      </p:pic>
      <p:pic>
        <p:nvPicPr>
          <p:cNvPr id="5" name="Picture 4">
            <a:extLst>
              <a:ext uri="{FF2B5EF4-FFF2-40B4-BE49-F238E27FC236}">
                <a16:creationId xmlns:a16="http://schemas.microsoft.com/office/drawing/2014/main" id="{B25F04C2-D608-4DE2-867C-A89F70C0F29C}"/>
              </a:ext>
            </a:extLst>
          </p:cNvPr>
          <p:cNvPicPr>
            <a:picLocks noChangeAspect="1"/>
          </p:cNvPicPr>
          <p:nvPr/>
        </p:nvPicPr>
        <p:blipFill>
          <a:blip r:embed="rId3"/>
          <a:stretch>
            <a:fillRect/>
          </a:stretch>
        </p:blipFill>
        <p:spPr>
          <a:xfrm>
            <a:off x="3913097" y="2830737"/>
            <a:ext cx="3296571" cy="3688651"/>
          </a:xfrm>
          <a:prstGeom prst="rect">
            <a:avLst/>
          </a:prstGeom>
        </p:spPr>
      </p:pic>
      <p:sp>
        <p:nvSpPr>
          <p:cNvPr id="6" name="Arrow: Left 5">
            <a:extLst>
              <a:ext uri="{FF2B5EF4-FFF2-40B4-BE49-F238E27FC236}">
                <a16:creationId xmlns:a16="http://schemas.microsoft.com/office/drawing/2014/main" id="{04624710-7BD5-4AC3-B30C-62E2D660A519}"/>
              </a:ext>
            </a:extLst>
          </p:cNvPr>
          <p:cNvSpPr/>
          <p:nvPr/>
        </p:nvSpPr>
        <p:spPr>
          <a:xfrm rot="18031780">
            <a:off x="4413089" y="2248167"/>
            <a:ext cx="1108364" cy="48029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a:extLst>
              <a:ext uri="{FF2B5EF4-FFF2-40B4-BE49-F238E27FC236}">
                <a16:creationId xmlns:a16="http://schemas.microsoft.com/office/drawing/2014/main" id="{63279CDD-BBAA-A989-4D41-331847A8AD35}"/>
              </a:ext>
            </a:extLst>
          </p:cNvPr>
          <p:cNvPicPr>
            <a:picLocks noChangeAspect="1"/>
          </p:cNvPicPr>
          <p:nvPr/>
        </p:nvPicPr>
        <p:blipFill rotWithShape="1">
          <a:blip r:embed="rId4">
            <a:extLst>
              <a:ext uri="{28A0092B-C50C-407E-A947-70E740481C1C}">
                <a14:useLocalDpi xmlns:a14="http://schemas.microsoft.com/office/drawing/2010/main" val="0"/>
              </a:ext>
            </a:extLst>
          </a:blip>
          <a:srcRect l="-4" t="90860" r="50213" b="-1894"/>
          <a:stretch/>
        </p:blipFill>
        <p:spPr>
          <a:xfrm>
            <a:off x="1675431" y="1503204"/>
            <a:ext cx="3291840" cy="182880"/>
          </a:xfrm>
          <a:prstGeom prst="rect">
            <a:avLst/>
          </a:prstGeom>
        </p:spPr>
      </p:pic>
    </p:spTree>
    <p:extLst>
      <p:ext uri="{BB962C8B-B14F-4D97-AF65-F5344CB8AC3E}">
        <p14:creationId xmlns:p14="http://schemas.microsoft.com/office/powerpoint/2010/main" val="109444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want a display, keyboard or mouse duct taped to your project?</a:t>
            </a:r>
          </a:p>
        </p:txBody>
      </p:sp>
      <p:sp>
        <p:nvSpPr>
          <p:cNvPr id="3" name="Content Placeholder 2"/>
          <p:cNvSpPr>
            <a:spLocks noGrp="1"/>
          </p:cNvSpPr>
          <p:nvPr>
            <p:ph idx="1"/>
          </p:nvPr>
        </p:nvSpPr>
        <p:spPr>
          <a:xfrm>
            <a:off x="838200" y="1825625"/>
            <a:ext cx="7510272" cy="4351338"/>
          </a:xfrm>
        </p:spPr>
        <p:txBody>
          <a:bodyPr anchor="t"/>
          <a:lstStyle/>
          <a:p>
            <a:r>
              <a:rPr lang="en-US" dirty="0"/>
              <a:t>Real VNC</a:t>
            </a:r>
          </a:p>
          <a:p>
            <a:r>
              <a:rPr lang="en-US" dirty="0"/>
              <a:t>Download </a:t>
            </a:r>
            <a:r>
              <a:rPr lang="en-US" dirty="0">
                <a:hlinkClick r:id="rId2"/>
              </a:rPr>
              <a:t>https://www.realvnc.com/en/connect/download/viewer/</a:t>
            </a:r>
            <a:r>
              <a:rPr lang="en-US" dirty="0"/>
              <a:t> and install on </a:t>
            </a:r>
            <a:r>
              <a:rPr lang="en-US" b="1" u="sng" dirty="0"/>
              <a:t>your computer </a:t>
            </a:r>
            <a:r>
              <a:rPr lang="en-US" dirty="0"/>
              <a:t>(not the Pi)</a:t>
            </a:r>
          </a:p>
          <a:p>
            <a:endParaRPr lang="en-US" dirty="0"/>
          </a:p>
          <a:p>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8201153A-79D6-1D2C-8B81-FF21D073D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12" y="3271839"/>
            <a:ext cx="5003269" cy="2905124"/>
          </a:xfrm>
          <a:prstGeom prst="rect">
            <a:avLst/>
          </a:prstGeom>
        </p:spPr>
      </p:pic>
    </p:spTree>
    <p:extLst>
      <p:ext uri="{BB962C8B-B14F-4D97-AF65-F5344CB8AC3E}">
        <p14:creationId xmlns:p14="http://schemas.microsoft.com/office/powerpoint/2010/main" val="3444751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Headless Remote control !</a:t>
            </a:r>
          </a:p>
        </p:txBody>
      </p:sp>
      <p:sp>
        <p:nvSpPr>
          <p:cNvPr id="3" name="Content Placeholder 2"/>
          <p:cNvSpPr>
            <a:spLocks noGrp="1"/>
          </p:cNvSpPr>
          <p:nvPr>
            <p:ph idx="1"/>
          </p:nvPr>
        </p:nvSpPr>
        <p:spPr>
          <a:xfrm>
            <a:off x="766011" y="1787062"/>
            <a:ext cx="4660231" cy="4351338"/>
          </a:xfrm>
        </p:spPr>
        <p:txBody>
          <a:bodyPr anchor="t"/>
          <a:lstStyle/>
          <a:p>
            <a:r>
              <a:rPr lang="en-US" dirty="0"/>
              <a:t>Open Real VNC on your laptop and enter the address you used to ssh into your pi.</a:t>
            </a:r>
          </a:p>
          <a:p>
            <a:endParaRPr lang="en-US" dirty="0"/>
          </a:p>
          <a:p>
            <a:pPr lvl="1"/>
            <a:r>
              <a:rPr lang="en-US" dirty="0"/>
              <a:t>Ex: </a:t>
            </a:r>
            <a:r>
              <a:rPr lang="en-US" dirty="0" err="1"/>
              <a:t>EELABXX.local</a:t>
            </a:r>
            <a:endParaRPr lang="en-US" dirty="0"/>
          </a:p>
          <a:p>
            <a:pPr marL="596900" lvl="1" indent="0">
              <a:buNone/>
            </a:pPr>
            <a:endParaRPr lang="en-US" dirty="0"/>
          </a:p>
          <a:p>
            <a:r>
              <a:rPr lang="en-US" dirty="0"/>
              <a:t>Enter your credentials</a:t>
            </a:r>
          </a:p>
          <a:p>
            <a:endParaRPr lang="en-US" dirty="0"/>
          </a:p>
          <a:p>
            <a:pPr lvl="1"/>
            <a:r>
              <a:rPr lang="en-US" dirty="0"/>
              <a:t>Ex: UTAEELABS : </a:t>
            </a:r>
          </a:p>
          <a:p>
            <a:pPr lvl="1"/>
            <a:r>
              <a:rPr lang="en-US" dirty="0"/>
              <a:t>PW: get2work</a:t>
            </a:r>
          </a:p>
          <a:p>
            <a:pPr marL="596900" lvl="1" indent="0">
              <a:buNone/>
            </a:pPr>
            <a:endParaRPr lang="en-US" dirty="0"/>
          </a:p>
          <a:p>
            <a:r>
              <a:rPr lang="en-US" dirty="0"/>
              <a:t>This should allow you to remotely control the raspberry Pi.</a:t>
            </a:r>
          </a:p>
        </p:txBody>
      </p:sp>
      <p:pic>
        <p:nvPicPr>
          <p:cNvPr id="7" name="Picture 6" descr="A screenshot of a computer&#10;&#10;Description automatically generated">
            <a:extLst>
              <a:ext uri="{FF2B5EF4-FFF2-40B4-BE49-F238E27FC236}">
                <a16:creationId xmlns:a16="http://schemas.microsoft.com/office/drawing/2014/main" id="{083AA407-911D-2B84-FB63-2616E19803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2653" y="1940413"/>
            <a:ext cx="6355295" cy="4544608"/>
          </a:xfrm>
          <a:prstGeom prst="rect">
            <a:avLst/>
          </a:prstGeom>
        </p:spPr>
      </p:pic>
    </p:spTree>
    <p:extLst>
      <p:ext uri="{BB962C8B-B14F-4D97-AF65-F5344CB8AC3E}">
        <p14:creationId xmlns:p14="http://schemas.microsoft.com/office/powerpoint/2010/main" val="158209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7A5F-4779-D769-F687-CBE0903988DB}"/>
              </a:ext>
            </a:extLst>
          </p:cNvPr>
          <p:cNvSpPr>
            <a:spLocks noGrp="1"/>
          </p:cNvSpPr>
          <p:nvPr>
            <p:ph type="title"/>
          </p:nvPr>
        </p:nvSpPr>
        <p:spPr/>
        <p:txBody>
          <a:bodyPr/>
          <a:lstStyle/>
          <a:p>
            <a:r>
              <a:rPr lang="en-US" dirty="0"/>
              <a:t>Raspberry Pi Versions</a:t>
            </a:r>
          </a:p>
        </p:txBody>
      </p:sp>
      <p:sp>
        <p:nvSpPr>
          <p:cNvPr id="3" name="Text Placeholder 2">
            <a:extLst>
              <a:ext uri="{FF2B5EF4-FFF2-40B4-BE49-F238E27FC236}">
                <a16:creationId xmlns:a16="http://schemas.microsoft.com/office/drawing/2014/main" id="{B96CDBFF-EC1C-FF56-D521-A7DC65DF443A}"/>
              </a:ext>
            </a:extLst>
          </p:cNvPr>
          <p:cNvSpPr>
            <a:spLocks noGrp="1"/>
          </p:cNvSpPr>
          <p:nvPr>
            <p:ph type="body" idx="1"/>
          </p:nvPr>
        </p:nvSpPr>
        <p:spPr>
          <a:xfrm>
            <a:off x="950999" y="2122579"/>
            <a:ext cx="3773400" cy="4348800"/>
          </a:xfrm>
        </p:spPr>
        <p:txBody>
          <a:bodyPr anchor="t"/>
          <a:lstStyle/>
          <a:p>
            <a:pPr algn="l"/>
            <a:endParaRPr lang="en-US" dirty="0"/>
          </a:p>
        </p:txBody>
      </p:sp>
      <p:sp>
        <p:nvSpPr>
          <p:cNvPr id="6" name="AutoShape 6" descr="Parts of Raspberry Pi 4">
            <a:extLst>
              <a:ext uri="{FF2B5EF4-FFF2-40B4-BE49-F238E27FC236}">
                <a16:creationId xmlns:a16="http://schemas.microsoft.com/office/drawing/2014/main" id="{14CF55F9-0ECB-A9B6-D9FF-BE17EB3950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10 Years of Raspberry Pi - History of Raspberry Pi and element14 Community  - Documents - Raspberry Pi - element14 Community">
            <a:extLst>
              <a:ext uri="{FF2B5EF4-FFF2-40B4-BE49-F238E27FC236}">
                <a16:creationId xmlns:a16="http://schemas.microsoft.com/office/drawing/2014/main" id="{CEEEA50F-89D9-D8E4-2E14-F4CB4319F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2" y="1385425"/>
            <a:ext cx="10277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66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control if you setup your pi using KVM !</a:t>
            </a:r>
          </a:p>
        </p:txBody>
      </p:sp>
      <p:sp>
        <p:nvSpPr>
          <p:cNvPr id="3" name="Content Placeholder 2"/>
          <p:cNvSpPr>
            <a:spLocks noGrp="1"/>
          </p:cNvSpPr>
          <p:nvPr>
            <p:ph idx="1"/>
          </p:nvPr>
        </p:nvSpPr>
        <p:spPr>
          <a:xfrm>
            <a:off x="838200" y="1756886"/>
            <a:ext cx="7217664" cy="4351338"/>
          </a:xfrm>
        </p:spPr>
        <p:txBody>
          <a:bodyPr anchor="t"/>
          <a:lstStyle/>
          <a:p>
            <a:r>
              <a:rPr lang="en-US" dirty="0"/>
              <a:t>Click the VNC button in the upper right</a:t>
            </a:r>
          </a:p>
          <a:p>
            <a:r>
              <a:rPr lang="en-US" dirty="0"/>
              <a:t>This will give you the Pi’s IP Address</a:t>
            </a:r>
          </a:p>
          <a:p>
            <a:r>
              <a:rPr lang="en-US" dirty="0"/>
              <a:t>Open Real VNC on your laptop and enter the address</a:t>
            </a:r>
          </a:p>
          <a:p>
            <a:r>
              <a:rPr lang="en-US" dirty="0"/>
              <a:t>Use the credentials you used when you imaged the SD card</a:t>
            </a:r>
          </a:p>
          <a:p>
            <a:r>
              <a:rPr lang="en-US" dirty="0"/>
              <a:t>This should allow you to remotely control the raspberry Pi!</a:t>
            </a:r>
          </a:p>
        </p:txBody>
      </p:sp>
      <p:pic>
        <p:nvPicPr>
          <p:cNvPr id="4" name="Picture 3"/>
          <p:cNvPicPr>
            <a:picLocks noChangeAspect="1"/>
          </p:cNvPicPr>
          <p:nvPr/>
        </p:nvPicPr>
        <p:blipFill>
          <a:blip r:embed="rId3"/>
          <a:stretch>
            <a:fillRect/>
          </a:stretch>
        </p:blipFill>
        <p:spPr>
          <a:xfrm>
            <a:off x="8416861" y="1424940"/>
            <a:ext cx="3057525" cy="1447800"/>
          </a:xfrm>
          <a:prstGeom prst="rect">
            <a:avLst/>
          </a:prstGeom>
        </p:spPr>
      </p:pic>
      <p:pic>
        <p:nvPicPr>
          <p:cNvPr id="5" name="Picture 4"/>
          <p:cNvPicPr>
            <a:picLocks noChangeAspect="1"/>
          </p:cNvPicPr>
          <p:nvPr/>
        </p:nvPicPr>
        <p:blipFill>
          <a:blip r:embed="rId4"/>
          <a:stretch>
            <a:fillRect/>
          </a:stretch>
        </p:blipFill>
        <p:spPr>
          <a:xfrm>
            <a:off x="2536919" y="3429000"/>
            <a:ext cx="5699443" cy="3354323"/>
          </a:xfrm>
          <a:prstGeom prst="rect">
            <a:avLst/>
          </a:prstGeom>
        </p:spPr>
      </p:pic>
    </p:spTree>
    <p:extLst>
      <p:ext uri="{BB962C8B-B14F-4D97-AF65-F5344CB8AC3E}">
        <p14:creationId xmlns:p14="http://schemas.microsoft.com/office/powerpoint/2010/main" val="4243402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Blink LED’s in Python.</a:t>
            </a:r>
          </a:p>
        </p:txBody>
      </p:sp>
      <p:pic>
        <p:nvPicPr>
          <p:cNvPr id="3" name="Picture 2"/>
          <p:cNvPicPr>
            <a:picLocks noChangeAspect="1"/>
          </p:cNvPicPr>
          <p:nvPr/>
        </p:nvPicPr>
        <p:blipFill>
          <a:blip r:embed="rId2"/>
          <a:stretch>
            <a:fillRect/>
          </a:stretch>
        </p:blipFill>
        <p:spPr>
          <a:xfrm>
            <a:off x="6271490" y="365125"/>
            <a:ext cx="4801974" cy="6416988"/>
          </a:xfrm>
          <a:prstGeom prst="rect">
            <a:avLst/>
          </a:prstGeom>
        </p:spPr>
      </p:pic>
      <p:pic>
        <p:nvPicPr>
          <p:cNvPr id="3074" name="Picture 2" descr="Raspberry Pi GPIO Header with Photo">
            <a:extLst>
              <a:ext uri="{FF2B5EF4-FFF2-40B4-BE49-F238E27FC236}">
                <a16:creationId xmlns:a16="http://schemas.microsoft.com/office/drawing/2014/main" id="{81AEB4C7-EC69-B2F9-22FE-98D8584C74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15" y="2505075"/>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16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BF8B-BDD9-4D6C-8D58-5EE2C55D913B}"/>
              </a:ext>
            </a:extLst>
          </p:cNvPr>
          <p:cNvSpPr>
            <a:spLocks noGrp="1"/>
          </p:cNvSpPr>
          <p:nvPr>
            <p:ph type="title"/>
          </p:nvPr>
        </p:nvSpPr>
        <p:spPr/>
        <p:txBody>
          <a:bodyPr/>
          <a:lstStyle/>
          <a:p>
            <a:r>
              <a:rPr lang="en-US" dirty="0"/>
              <a:t>Open </a:t>
            </a:r>
            <a:r>
              <a:rPr lang="en-US" dirty="0" err="1"/>
              <a:t>Thonny</a:t>
            </a:r>
            <a:r>
              <a:rPr lang="en-US" dirty="0"/>
              <a:t> from the programming menu</a:t>
            </a:r>
          </a:p>
        </p:txBody>
      </p:sp>
      <p:sp>
        <p:nvSpPr>
          <p:cNvPr id="3" name="Content Placeholder 2">
            <a:extLst>
              <a:ext uri="{FF2B5EF4-FFF2-40B4-BE49-F238E27FC236}">
                <a16:creationId xmlns:a16="http://schemas.microsoft.com/office/drawing/2014/main" id="{3BCCBD9E-2F47-4DC2-B2DD-8BDCC019B071}"/>
              </a:ext>
            </a:extLst>
          </p:cNvPr>
          <p:cNvSpPr>
            <a:spLocks noGrp="1"/>
          </p:cNvSpPr>
          <p:nvPr>
            <p:ph idx="1"/>
          </p:nvPr>
        </p:nvSpPr>
        <p:spPr/>
        <p:txBody>
          <a:bodyPr anchor="t"/>
          <a:lstStyle/>
          <a:p>
            <a:r>
              <a:rPr lang="en-US" dirty="0"/>
              <a:t>Download the Button Blink code.py code from the </a:t>
            </a:r>
            <a:r>
              <a:rPr lang="en-US" dirty="0">
                <a:hlinkClick r:id="rId2"/>
              </a:rPr>
              <a:t>GitHub</a:t>
            </a:r>
            <a:r>
              <a:rPr lang="en-US" dirty="0"/>
              <a:t> page and paste it into </a:t>
            </a:r>
            <a:r>
              <a:rPr lang="en-US" dirty="0" err="1"/>
              <a:t>Thonny</a:t>
            </a:r>
            <a:r>
              <a:rPr lang="en-US" dirty="0"/>
              <a:t>.</a:t>
            </a:r>
          </a:p>
          <a:p>
            <a:r>
              <a:rPr lang="en-US" dirty="0"/>
              <a:t>Save the file as Button Blink code.py </a:t>
            </a:r>
          </a:p>
        </p:txBody>
      </p:sp>
      <p:sp>
        <p:nvSpPr>
          <p:cNvPr id="4" name="TextBox 3">
            <a:extLst>
              <a:ext uri="{FF2B5EF4-FFF2-40B4-BE49-F238E27FC236}">
                <a16:creationId xmlns:a16="http://schemas.microsoft.com/office/drawing/2014/main" id="{6A09ACC3-08EB-49FF-8043-3CAE7FA21101}"/>
              </a:ext>
            </a:extLst>
          </p:cNvPr>
          <p:cNvSpPr txBox="1"/>
          <p:nvPr/>
        </p:nvSpPr>
        <p:spPr>
          <a:xfrm>
            <a:off x="6096000" y="3334327"/>
            <a:ext cx="6096000" cy="1169551"/>
          </a:xfrm>
          <a:prstGeom prst="rect">
            <a:avLst/>
          </a:prstGeom>
          <a:solidFill>
            <a:schemeClr val="bg1"/>
          </a:solidFill>
        </p:spPr>
        <p:txBody>
          <a:bodyPr wrap="square" rtlCol="0">
            <a:spAutoFit/>
          </a:bodyPr>
          <a:lstStyle/>
          <a:p>
            <a:pPr algn="l"/>
            <a:r>
              <a:rPr lang="en-US" b="0" i="0" dirty="0">
                <a:solidFill>
                  <a:schemeClr val="tx1"/>
                </a:solidFill>
                <a:effectLst/>
                <a:latin typeface="source-serif-pro"/>
              </a:rPr>
              <a:t>The interesting fact is that the programming language Python was implemented by Guido van Rossum.</a:t>
            </a:r>
          </a:p>
          <a:p>
            <a:pPr algn="l"/>
            <a:r>
              <a:rPr lang="en-US" b="0" i="0" dirty="0">
                <a:solidFill>
                  <a:schemeClr val="tx1"/>
                </a:solidFill>
                <a:effectLst/>
                <a:latin typeface="source-serif-pro"/>
              </a:rPr>
              <a:t>Whilst Guido van Rossum was implementing Python, he was also reading the published scripts from Monty Python’s Flying Circus.</a:t>
            </a:r>
          </a:p>
          <a:p>
            <a:endParaRPr lang="en-US" dirty="0">
              <a:solidFill>
                <a:schemeClr val="tx1"/>
              </a:solidFill>
            </a:endParaRPr>
          </a:p>
        </p:txBody>
      </p:sp>
      <p:pic>
        <p:nvPicPr>
          <p:cNvPr id="8194" name="Picture 2" descr="Get Started with Thonny IDE on Raspberry Pi OS - The Robotics Back-End">
            <a:extLst>
              <a:ext uri="{FF2B5EF4-FFF2-40B4-BE49-F238E27FC236}">
                <a16:creationId xmlns:a16="http://schemas.microsoft.com/office/drawing/2014/main" id="{37CD6E53-0A91-9D55-0E7A-EEDC3DED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5" y="2579593"/>
            <a:ext cx="5478873" cy="427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70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26910-5093-4204-8CA2-90BAD67CB1AC}"/>
              </a:ext>
            </a:extLst>
          </p:cNvPr>
          <p:cNvSpPr>
            <a:spLocks noGrp="1"/>
          </p:cNvSpPr>
          <p:nvPr>
            <p:ph type="title"/>
          </p:nvPr>
        </p:nvSpPr>
        <p:spPr>
          <a:xfrm>
            <a:off x="951099" y="719600"/>
            <a:ext cx="11008290" cy="763600"/>
          </a:xfrm>
        </p:spPr>
        <p:txBody>
          <a:bodyPr/>
          <a:lstStyle/>
          <a:p>
            <a:r>
              <a:rPr lang="en-US" sz="2400" dirty="0"/>
              <a:t>Copy and Paste : Button Blink PWM code.py below into </a:t>
            </a:r>
            <a:r>
              <a:rPr lang="en-US" sz="2400" dirty="0" err="1"/>
              <a:t>Thonny</a:t>
            </a:r>
            <a:endParaRPr lang="en-US" sz="2400" dirty="0"/>
          </a:p>
        </p:txBody>
      </p:sp>
      <p:sp>
        <p:nvSpPr>
          <p:cNvPr id="6" name="TextBox 5">
            <a:extLst>
              <a:ext uri="{FF2B5EF4-FFF2-40B4-BE49-F238E27FC236}">
                <a16:creationId xmlns:a16="http://schemas.microsoft.com/office/drawing/2014/main" id="{0A0B9ED6-D316-A473-68A8-AC1205A564A1}"/>
              </a:ext>
            </a:extLst>
          </p:cNvPr>
          <p:cNvSpPr txBox="1"/>
          <p:nvPr/>
        </p:nvSpPr>
        <p:spPr>
          <a:xfrm>
            <a:off x="951099" y="1483200"/>
            <a:ext cx="10816389" cy="5324535"/>
          </a:xfrm>
          <a:prstGeom prst="rect">
            <a:avLst/>
          </a:prstGeom>
          <a:noFill/>
        </p:spPr>
        <p:txBody>
          <a:bodyPr wrap="square" rtlCol="0">
            <a:spAutoFit/>
          </a:bodyPr>
          <a:lstStyle/>
          <a:p>
            <a:r>
              <a:rPr lang="en-US" sz="1000" dirty="0">
                <a:solidFill>
                  <a:schemeClr val="tx1"/>
                </a:solidFill>
              </a:rPr>
              <a:t>import </a:t>
            </a:r>
            <a:r>
              <a:rPr lang="en-US" sz="1000" dirty="0" err="1">
                <a:solidFill>
                  <a:schemeClr val="tx1"/>
                </a:solidFill>
              </a:rPr>
              <a:t>RPi.GPIO</a:t>
            </a:r>
            <a:r>
              <a:rPr lang="en-US" sz="1000" dirty="0">
                <a:solidFill>
                  <a:schemeClr val="tx1"/>
                </a:solidFill>
              </a:rPr>
              <a:t> as GPIO</a:t>
            </a:r>
          </a:p>
          <a:p>
            <a:r>
              <a:rPr lang="en-US" sz="1000" dirty="0">
                <a:solidFill>
                  <a:schemeClr val="tx1"/>
                </a:solidFill>
              </a:rPr>
              <a:t>import sys</a:t>
            </a:r>
          </a:p>
          <a:p>
            <a:r>
              <a:rPr lang="en-US" sz="1000" dirty="0">
                <a:solidFill>
                  <a:schemeClr val="tx1"/>
                </a:solidFill>
              </a:rPr>
              <a:t>from time import sleep</a:t>
            </a:r>
          </a:p>
          <a:p>
            <a:endParaRPr lang="en-US" sz="1000" dirty="0">
              <a:solidFill>
                <a:schemeClr val="tx1"/>
              </a:solidFill>
            </a:endParaRPr>
          </a:p>
          <a:p>
            <a:endParaRPr lang="en-US" sz="1000" dirty="0">
              <a:solidFill>
                <a:schemeClr val="tx1"/>
              </a:solidFill>
            </a:endParaRPr>
          </a:p>
          <a:p>
            <a:r>
              <a:rPr lang="en-US" sz="1000" dirty="0" err="1">
                <a:solidFill>
                  <a:schemeClr val="tx1"/>
                </a:solidFill>
              </a:rPr>
              <a:t>butPin</a:t>
            </a:r>
            <a:r>
              <a:rPr lang="en-US" sz="1000" dirty="0">
                <a:solidFill>
                  <a:schemeClr val="tx1"/>
                </a:solidFill>
              </a:rPr>
              <a:t> = 17 </a:t>
            </a:r>
          </a:p>
          <a:p>
            <a:r>
              <a:rPr lang="en-US" sz="1000" dirty="0" err="1">
                <a:solidFill>
                  <a:schemeClr val="tx1"/>
                </a:solidFill>
              </a:rPr>
              <a:t>GPIO.setwarnings</a:t>
            </a:r>
            <a:r>
              <a:rPr lang="en-US" sz="1000" dirty="0">
                <a:solidFill>
                  <a:schemeClr val="tx1"/>
                </a:solidFill>
              </a:rPr>
              <a:t>(False)</a:t>
            </a:r>
          </a:p>
          <a:p>
            <a:r>
              <a:rPr lang="en-US" sz="1000" dirty="0" err="1">
                <a:solidFill>
                  <a:schemeClr val="tx1"/>
                </a:solidFill>
              </a:rPr>
              <a:t>GPIO.setmode</a:t>
            </a:r>
            <a:r>
              <a:rPr lang="en-US" sz="1000" dirty="0">
                <a:solidFill>
                  <a:schemeClr val="tx1"/>
                </a:solidFill>
              </a:rPr>
              <a:t>(GPIO.BCM)  # GPIO.BOARD to reference pin numbers</a:t>
            </a:r>
          </a:p>
          <a:p>
            <a:r>
              <a:rPr lang="en-US" sz="1000" dirty="0" err="1">
                <a:solidFill>
                  <a:schemeClr val="tx1"/>
                </a:solidFill>
              </a:rPr>
              <a:t>GPIO.setup</a:t>
            </a:r>
            <a:r>
              <a:rPr lang="en-US" sz="1000" dirty="0">
                <a:solidFill>
                  <a:schemeClr val="tx1"/>
                </a:solidFill>
              </a:rPr>
              <a:t>(18, GPIO.OUT)</a:t>
            </a:r>
          </a:p>
          <a:p>
            <a:r>
              <a:rPr lang="en-US" sz="1000" dirty="0" err="1">
                <a:solidFill>
                  <a:schemeClr val="tx1"/>
                </a:solidFill>
              </a:rPr>
              <a:t>GPIO.setup</a:t>
            </a:r>
            <a:r>
              <a:rPr lang="en-US" sz="1000" dirty="0">
                <a:solidFill>
                  <a:schemeClr val="tx1"/>
                </a:solidFill>
              </a:rPr>
              <a:t>(23, GPIO.OUT)</a:t>
            </a:r>
          </a:p>
          <a:p>
            <a:r>
              <a:rPr lang="en-US" sz="1000" dirty="0" err="1">
                <a:solidFill>
                  <a:schemeClr val="tx1"/>
                </a:solidFill>
              </a:rPr>
              <a:t>GPIO.setup</a:t>
            </a:r>
            <a:r>
              <a:rPr lang="en-US" sz="1000" dirty="0">
                <a:solidFill>
                  <a:schemeClr val="tx1"/>
                </a:solidFill>
              </a:rPr>
              <a:t>(</a:t>
            </a:r>
            <a:r>
              <a:rPr lang="en-US" sz="1000" dirty="0" err="1">
                <a:solidFill>
                  <a:schemeClr val="tx1"/>
                </a:solidFill>
              </a:rPr>
              <a:t>butPin</a:t>
            </a:r>
            <a:r>
              <a:rPr lang="en-US" sz="1000" dirty="0">
                <a:solidFill>
                  <a:schemeClr val="tx1"/>
                </a:solidFill>
              </a:rPr>
              <a:t>, GPIO.IN, </a:t>
            </a:r>
            <a:r>
              <a:rPr lang="en-US" sz="1000" dirty="0" err="1">
                <a:solidFill>
                  <a:schemeClr val="tx1"/>
                </a:solidFill>
              </a:rPr>
              <a:t>pull_up_down</a:t>
            </a:r>
            <a:r>
              <a:rPr lang="en-US" sz="1000" dirty="0">
                <a:solidFill>
                  <a:schemeClr val="tx1"/>
                </a:solidFill>
              </a:rPr>
              <a:t>=GPIO.PUD_UP)</a:t>
            </a:r>
          </a:p>
          <a:p>
            <a:endParaRPr lang="en-US" sz="1000" dirty="0">
              <a:solidFill>
                <a:schemeClr val="tx1"/>
              </a:solidFill>
            </a:endParaRPr>
          </a:p>
          <a:p>
            <a:r>
              <a:rPr lang="en-US" sz="1000" dirty="0">
                <a:solidFill>
                  <a:schemeClr val="tx1"/>
                </a:solidFill>
              </a:rPr>
              <a:t>try: </a:t>
            </a:r>
          </a:p>
          <a:p>
            <a:r>
              <a:rPr lang="en-US" sz="1000" dirty="0">
                <a:solidFill>
                  <a:schemeClr val="tx1"/>
                </a:solidFill>
              </a:rPr>
              <a:t>    while 1: </a:t>
            </a:r>
          </a:p>
          <a:p>
            <a:r>
              <a:rPr lang="en-US" sz="1000" dirty="0">
                <a:solidFill>
                  <a:schemeClr val="tx1"/>
                </a:solidFill>
              </a:rPr>
              <a:t>        if </a:t>
            </a:r>
            <a:r>
              <a:rPr lang="en-US" sz="1000" dirty="0" err="1">
                <a:solidFill>
                  <a:schemeClr val="tx1"/>
                </a:solidFill>
              </a:rPr>
              <a:t>GPIO.input</a:t>
            </a:r>
            <a:r>
              <a:rPr lang="en-US" sz="1000" dirty="0">
                <a:solidFill>
                  <a:schemeClr val="tx1"/>
                </a:solidFill>
              </a:rPr>
              <a:t>(</a:t>
            </a:r>
            <a:r>
              <a:rPr lang="en-US" sz="1000" dirty="0" err="1">
                <a:solidFill>
                  <a:schemeClr val="tx1"/>
                </a:solidFill>
              </a:rPr>
              <a:t>butPin</a:t>
            </a:r>
            <a:r>
              <a:rPr lang="en-US" sz="1000" dirty="0">
                <a:solidFill>
                  <a:schemeClr val="tx1"/>
                </a:solidFill>
              </a:rPr>
              <a:t>): </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GPIO.HIGH)</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GPIO.LOW)</a:t>
            </a:r>
          </a:p>
          <a:p>
            <a:r>
              <a:rPr lang="en-US" sz="1000" dirty="0">
                <a:solidFill>
                  <a:schemeClr val="tx1"/>
                </a:solidFill>
              </a:rPr>
              <a:t>            sleep(.2)</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GPIO.LOW)</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GPIO.HIGH)</a:t>
            </a:r>
          </a:p>
          <a:p>
            <a:r>
              <a:rPr lang="en-US" sz="1000" dirty="0">
                <a:solidFill>
                  <a:schemeClr val="tx1"/>
                </a:solidFill>
              </a:rPr>
              <a:t>            sleep(.2)</a:t>
            </a:r>
          </a:p>
          <a:p>
            <a:r>
              <a:rPr lang="en-US" sz="1000" dirty="0">
                <a:solidFill>
                  <a:schemeClr val="tx1"/>
                </a:solidFill>
              </a:rPr>
              <a:t>            #Pressed</a:t>
            </a:r>
          </a:p>
          <a:p>
            <a:r>
              <a:rPr lang="en-US" sz="1000" dirty="0">
                <a:solidFill>
                  <a:schemeClr val="tx1"/>
                </a:solidFill>
              </a:rPr>
              <a:t>            </a:t>
            </a:r>
          </a:p>
          <a:p>
            <a:r>
              <a:rPr lang="en-US" sz="1000" dirty="0">
                <a:solidFill>
                  <a:schemeClr val="tx1"/>
                </a:solidFill>
              </a:rPr>
              <a:t>        else:</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GPIO.LOW)</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GPIO.HIGH)</a:t>
            </a:r>
          </a:p>
          <a:p>
            <a:r>
              <a:rPr lang="en-US" sz="1000" dirty="0">
                <a:solidFill>
                  <a:schemeClr val="tx1"/>
                </a:solidFill>
              </a:rPr>
              <a:t>            sleep(1)</a:t>
            </a:r>
          </a:p>
          <a:p>
            <a:r>
              <a:rPr lang="en-US" sz="1000" dirty="0">
                <a:solidFill>
                  <a:schemeClr val="tx1"/>
                </a:solidFill>
              </a:rPr>
              <a:t>            </a:t>
            </a:r>
            <a:r>
              <a:rPr lang="en-US" sz="1000" dirty="0" err="1">
                <a:solidFill>
                  <a:schemeClr val="tx1"/>
                </a:solidFill>
              </a:rPr>
              <a:t>GPIO.output</a:t>
            </a:r>
            <a:r>
              <a:rPr lang="en-US" sz="1000" dirty="0">
                <a:solidFill>
                  <a:schemeClr val="tx1"/>
                </a:solidFill>
              </a:rPr>
              <a:t>(18, GPIO.HIGH)</a:t>
            </a:r>
          </a:p>
          <a:p>
            <a:r>
              <a:rPr lang="en-US" sz="1000" dirty="0">
                <a:solidFill>
                  <a:schemeClr val="tx1"/>
                </a:solidFill>
              </a:rPr>
              <a:t>            </a:t>
            </a:r>
            <a:r>
              <a:rPr lang="en-US" sz="1000" dirty="0" err="1">
                <a:solidFill>
                  <a:schemeClr val="tx1"/>
                </a:solidFill>
              </a:rPr>
              <a:t>GPIO.output</a:t>
            </a:r>
            <a:r>
              <a:rPr lang="en-US" sz="1000" dirty="0">
                <a:solidFill>
                  <a:schemeClr val="tx1"/>
                </a:solidFill>
              </a:rPr>
              <a:t>(23, GPIO.LOW)</a:t>
            </a:r>
          </a:p>
          <a:p>
            <a:r>
              <a:rPr lang="en-US" sz="1000" dirty="0">
                <a:solidFill>
                  <a:schemeClr val="tx1"/>
                </a:solidFill>
              </a:rPr>
              <a:t>            sleep(1)</a:t>
            </a:r>
          </a:p>
          <a:p>
            <a:r>
              <a:rPr lang="en-US" sz="1000" dirty="0">
                <a:solidFill>
                  <a:schemeClr val="tx1"/>
                </a:solidFill>
              </a:rPr>
              <a:t>        </a:t>
            </a:r>
          </a:p>
          <a:p>
            <a:endParaRPr lang="en-US" sz="1000" dirty="0">
              <a:solidFill>
                <a:schemeClr val="tx1"/>
              </a:solidFill>
            </a:endParaRPr>
          </a:p>
          <a:p>
            <a:r>
              <a:rPr lang="en-US" sz="1000" dirty="0">
                <a:solidFill>
                  <a:schemeClr val="tx1"/>
                </a:solidFill>
              </a:rPr>
              <a:t>except </a:t>
            </a:r>
            <a:r>
              <a:rPr lang="en-US" sz="1000" dirty="0" err="1">
                <a:solidFill>
                  <a:schemeClr val="tx1"/>
                </a:solidFill>
              </a:rPr>
              <a:t>KeyboardInterrupt</a:t>
            </a:r>
            <a:r>
              <a:rPr lang="en-US" sz="1000" dirty="0">
                <a:solidFill>
                  <a:schemeClr val="tx1"/>
                </a:solidFill>
              </a:rPr>
              <a:t>: </a:t>
            </a:r>
          </a:p>
          <a:p>
            <a:r>
              <a:rPr lang="en-US" sz="1000" dirty="0">
                <a:solidFill>
                  <a:schemeClr val="tx1"/>
                </a:solidFill>
              </a:rPr>
              <a:t>    </a:t>
            </a:r>
            <a:r>
              <a:rPr lang="en-US" sz="1000" dirty="0" err="1">
                <a:solidFill>
                  <a:schemeClr val="tx1"/>
                </a:solidFill>
              </a:rPr>
              <a:t>GPIO.cleanup</a:t>
            </a:r>
            <a:r>
              <a:rPr lang="en-US" sz="1000" dirty="0">
                <a:solidFill>
                  <a:schemeClr val="tx1"/>
                </a:solidFill>
              </a:rPr>
              <a:t>() </a:t>
            </a:r>
          </a:p>
        </p:txBody>
      </p:sp>
    </p:spTree>
    <p:extLst>
      <p:ext uri="{BB962C8B-B14F-4D97-AF65-F5344CB8AC3E}">
        <p14:creationId xmlns:p14="http://schemas.microsoft.com/office/powerpoint/2010/main" val="1407004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626910-5093-4204-8CA2-90BAD67CB1AC}"/>
              </a:ext>
            </a:extLst>
          </p:cNvPr>
          <p:cNvSpPr>
            <a:spLocks noGrp="1"/>
          </p:cNvSpPr>
          <p:nvPr>
            <p:ph type="title"/>
          </p:nvPr>
        </p:nvSpPr>
        <p:spPr>
          <a:xfrm>
            <a:off x="951100" y="719600"/>
            <a:ext cx="10290000" cy="763600"/>
          </a:xfrm>
        </p:spPr>
        <p:txBody>
          <a:bodyPr/>
          <a:lstStyle/>
          <a:p>
            <a:r>
              <a:rPr lang="en-US" dirty="0"/>
              <a:t>Button Blink PWM code.py</a:t>
            </a:r>
          </a:p>
        </p:txBody>
      </p:sp>
      <p:sp>
        <p:nvSpPr>
          <p:cNvPr id="14" name="Rectangle 8">
            <a:extLst>
              <a:ext uri="{FF2B5EF4-FFF2-40B4-BE49-F238E27FC236}">
                <a16:creationId xmlns:a16="http://schemas.microsoft.com/office/drawing/2014/main" id="{70F696C4-6E74-C8A8-16D4-9867A327643C}"/>
              </a:ext>
            </a:extLst>
          </p:cNvPr>
          <p:cNvSpPr>
            <a:spLocks noChangeArrowheads="1"/>
          </p:cNvSpPr>
          <p:nvPr/>
        </p:nvSpPr>
        <p:spPr bwMode="auto">
          <a:xfrm>
            <a:off x="6387963" y="460891"/>
            <a:ext cx="4852937"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try</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 </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if </a:t>
            </a:r>
            <a:r>
              <a:rPr kumimoji="0" lang="en-US" altLang="en-US" sz="1800" b="0" i="0" u="none" strike="noStrike" cap="none" normalizeH="0" baseline="0" dirty="0" err="1">
                <a:ln>
                  <a:noFill/>
                </a:ln>
                <a:solidFill>
                  <a:srgbClr val="A9B7C6"/>
                </a:solidFill>
                <a:effectLst/>
                <a:latin typeface="JetBrains Mono"/>
              </a:rPr>
              <a:t>GPIO.input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butPin</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#Pressed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else</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18</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GPIO.HIGH)</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GPIO.output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23</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GPIO.LOW)</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sleep(</a:t>
            </a:r>
            <a:r>
              <a:rPr kumimoji="0" lang="en-US" altLang="en-US" sz="1800" b="0" i="0" u="none" strike="noStrike" cap="none" normalizeH="0" baseline="0" dirty="0">
                <a:ln>
                  <a:noFill/>
                </a:ln>
                <a:solidFill>
                  <a:srgbClr val="6897BB"/>
                </a:solidFill>
                <a:effectLst/>
                <a:latin typeface="JetBrains Mono"/>
              </a:rPr>
              <a:t>1</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CC7832"/>
                </a:solidFill>
                <a:effectLst/>
                <a:latin typeface="JetBrains Mono"/>
              </a:rPr>
              <a:t>except </a:t>
            </a:r>
            <a:r>
              <a:rPr kumimoji="0" lang="en-US" altLang="en-US" sz="1800" b="0" i="0" u="none" strike="noStrike" cap="none" normalizeH="0" baseline="0" dirty="0" err="1">
                <a:ln>
                  <a:noFill/>
                </a:ln>
                <a:solidFill>
                  <a:srgbClr val="A9B7C6"/>
                </a:solidFill>
                <a:effectLst/>
                <a:latin typeface="JetBrains Mono"/>
              </a:rPr>
              <a:t>KeyboardInterrupt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GPIO.cleanup</a:t>
            </a:r>
            <a:r>
              <a:rPr kumimoji="0" lang="en-US" altLang="en-US" sz="1800" b="0" i="0" u="none" strike="noStrike" cap="none" normalizeH="0" baseline="0" dirty="0">
                <a:ln>
                  <a:noFill/>
                </a:ln>
                <a:solidFill>
                  <a:srgbClr val="A9B7C6"/>
                </a:solidFill>
                <a:effectLst/>
                <a:latin typeface="JetBrains Mono"/>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B146D26-08C2-6B48-8B56-8FDF2635ED03}"/>
              </a:ext>
            </a:extLst>
          </p:cNvPr>
          <p:cNvSpPr txBox="1"/>
          <p:nvPr/>
        </p:nvSpPr>
        <p:spPr>
          <a:xfrm>
            <a:off x="638174" y="1483198"/>
            <a:ext cx="5457826" cy="3785652"/>
          </a:xfrm>
          <a:prstGeom prst="rect">
            <a:avLst/>
          </a:prstGeom>
          <a:solidFill>
            <a:srgbClr val="2B2B2B"/>
          </a:solidFill>
        </p:spPr>
        <p:txBody>
          <a:bodyPr wrap="square">
            <a:spAutoFit/>
          </a:bodyPr>
          <a:lstStyle/>
          <a:p>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RPi.GPIO</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GPIO</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sys</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a:ln>
                  <a:noFill/>
                </a:ln>
                <a:solidFill>
                  <a:srgbClr val="A9B7C6"/>
                </a:solidFill>
                <a:effectLst/>
                <a:latin typeface="JetBrains Mono"/>
              </a:rPr>
              <a:t>time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sleep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17 </a:t>
            </a:r>
            <a:br>
              <a:rPr kumimoji="0" lang="en-US" altLang="en-US" sz="2000" b="0" i="0" u="none" strike="noStrike" cap="none" normalizeH="0" baseline="0" dirty="0">
                <a:ln>
                  <a:noFill/>
                </a:ln>
                <a:solidFill>
                  <a:srgbClr val="6897BB"/>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GPIO.setwarnings</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False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GPIO.setmode</a:t>
            </a:r>
            <a:r>
              <a:rPr kumimoji="0" lang="en-US" altLang="en-US" sz="2000" b="0" i="0" u="none" strike="noStrike" cap="none" normalizeH="0" baseline="0" dirty="0">
                <a:ln>
                  <a:noFill/>
                </a:ln>
                <a:solidFill>
                  <a:srgbClr val="A9B7C6"/>
                </a:solidFill>
                <a:effectLst/>
                <a:latin typeface="JetBrains Mono"/>
              </a:rPr>
              <a:t>(GPIO.BCM)  </a:t>
            </a:r>
            <a:r>
              <a:rPr kumimoji="0" lang="en-US" altLang="en-US" sz="2000" b="0" i="0" u="none" strike="noStrike" cap="none" normalizeH="0" baseline="0" dirty="0">
                <a:ln>
                  <a:noFill/>
                </a:ln>
                <a:solidFill>
                  <a:srgbClr val="808080"/>
                </a:solidFill>
                <a:effectLst/>
                <a:latin typeface="JetBrains Mono"/>
              </a:rPr>
              <a:t># GPIO.BOARD to reference pin numbers</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23</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GPIO.OUT)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GPIO.setup</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butPin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GPIO.IN</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pull_up_down</a:t>
            </a:r>
            <a:r>
              <a:rPr kumimoji="0" lang="en-US" altLang="en-US" sz="2000" b="0" i="0" u="none" strike="noStrike" cap="none" normalizeH="0" baseline="0" dirty="0">
                <a:ln>
                  <a:noFill/>
                </a:ln>
                <a:solidFill>
                  <a:srgbClr val="A9B7C6"/>
                </a:solidFill>
                <a:effectLst/>
                <a:latin typeface="JetBrains Mono"/>
              </a:rPr>
              <a:t>=GPIO.PUD_UP)</a:t>
            </a:r>
            <a:endParaRPr lang="en-US" sz="2000" dirty="0"/>
          </a:p>
        </p:txBody>
      </p:sp>
    </p:spTree>
    <p:extLst>
      <p:ext uri="{BB962C8B-B14F-4D97-AF65-F5344CB8AC3E}">
        <p14:creationId xmlns:p14="http://schemas.microsoft.com/office/powerpoint/2010/main" val="2608985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3103300" y="2438833"/>
            <a:ext cx="4496800" cy="929200"/>
          </a:xfrm>
          <a:prstGeom prst="rect">
            <a:avLst/>
          </a:prstGeom>
        </p:spPr>
        <p:txBody>
          <a:bodyPr spcFirstLastPara="1" wrap="square" lIns="121900" tIns="121900" rIns="121900" bIns="121900" anchor="ctr" anchorCtr="0">
            <a:noAutofit/>
          </a:bodyPr>
          <a:lstStyle/>
          <a:p>
            <a:r>
              <a:rPr lang="en" dirty="0"/>
              <a:t>Stay tuned</a:t>
            </a:r>
            <a:endParaRPr dirty="0"/>
          </a:p>
        </p:txBody>
      </p:sp>
      <p:sp>
        <p:nvSpPr>
          <p:cNvPr id="1028" name="Google Shape;1028;p58"/>
          <p:cNvSpPr txBox="1">
            <a:spLocks noGrp="1"/>
          </p:cNvSpPr>
          <p:nvPr>
            <p:ph type="subTitle" idx="1"/>
          </p:nvPr>
        </p:nvSpPr>
        <p:spPr>
          <a:xfrm>
            <a:off x="3103284" y="3415484"/>
            <a:ext cx="5012016" cy="1272800"/>
          </a:xfrm>
          <a:prstGeom prst="rect">
            <a:avLst/>
          </a:prstGeom>
        </p:spPr>
        <p:txBody>
          <a:bodyPr spcFirstLastPara="1" wrap="square" lIns="121900" tIns="121900" rIns="121900" bIns="121900" anchor="ctr" anchorCtr="0">
            <a:noAutofit/>
          </a:bodyPr>
          <a:lstStyle/>
          <a:p>
            <a:pPr marL="0" indent="0"/>
            <a:r>
              <a:rPr lang="en-US" dirty="0"/>
              <a:t>In the Second Raspberry Pi workshop we will build a Sound Board and do more Python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7F08-A9BF-D69C-F34C-60E33D2D0D39}"/>
              </a:ext>
            </a:extLst>
          </p:cNvPr>
          <p:cNvSpPr>
            <a:spLocks noGrp="1"/>
          </p:cNvSpPr>
          <p:nvPr>
            <p:ph type="title"/>
          </p:nvPr>
        </p:nvSpPr>
        <p:spPr/>
        <p:txBody>
          <a:bodyPr/>
          <a:lstStyle/>
          <a:p>
            <a:r>
              <a:rPr lang="en-US" dirty="0"/>
              <a:t>Raspberry Pi Pinout</a:t>
            </a:r>
          </a:p>
        </p:txBody>
      </p:sp>
      <p:sp>
        <p:nvSpPr>
          <p:cNvPr id="3" name="Text Placeholder 2">
            <a:extLst>
              <a:ext uri="{FF2B5EF4-FFF2-40B4-BE49-F238E27FC236}">
                <a16:creationId xmlns:a16="http://schemas.microsoft.com/office/drawing/2014/main" id="{F8F04196-C3C3-E68B-B395-560482BC2ECB}"/>
              </a:ext>
            </a:extLst>
          </p:cNvPr>
          <p:cNvSpPr>
            <a:spLocks noGrp="1"/>
          </p:cNvSpPr>
          <p:nvPr>
            <p:ph type="body" idx="1"/>
          </p:nvPr>
        </p:nvSpPr>
        <p:spPr>
          <a:xfrm>
            <a:off x="951000" y="1789667"/>
            <a:ext cx="3878175" cy="4348800"/>
          </a:xfrm>
        </p:spPr>
        <p:txBody>
          <a:bodyPr anchor="t"/>
          <a:lstStyle/>
          <a:p>
            <a:pPr algn="l"/>
            <a:r>
              <a:rPr lang="en-US" dirty="0"/>
              <a:t>The Raspberry’s 40 pin header make it unique.</a:t>
            </a:r>
          </a:p>
          <a:p>
            <a:pPr algn="l"/>
            <a:r>
              <a:rPr lang="en-US" dirty="0"/>
              <a:t>You can add sensors, motors, servo’s, LED’s and much more to it and control the inputs and out outputs with code.</a:t>
            </a:r>
          </a:p>
          <a:p>
            <a:pPr algn="l"/>
            <a:r>
              <a:rPr lang="en-US" dirty="0"/>
              <a:t>Pin Numbers and GPIO numbers are different. </a:t>
            </a:r>
          </a:p>
        </p:txBody>
      </p:sp>
      <p:pic>
        <p:nvPicPr>
          <p:cNvPr id="5" name="Picture 2" descr="Raspberry Pi GPIO Header with Photo">
            <a:extLst>
              <a:ext uri="{FF2B5EF4-FFF2-40B4-BE49-F238E27FC236}">
                <a16:creationId xmlns:a16="http://schemas.microsoft.com/office/drawing/2014/main" id="{6960141B-0B4B-799B-5FA3-87B8556D09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8940" y="1897142"/>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393" t="5862" r="6107" b="12742"/>
          <a:stretch/>
        </p:blipFill>
        <p:spPr>
          <a:xfrm>
            <a:off x="5739078" y="3235334"/>
            <a:ext cx="5151120" cy="3219450"/>
          </a:xfrm>
          <a:prstGeom prst="rect">
            <a:avLst/>
          </a:prstGeom>
        </p:spPr>
      </p:pic>
      <p:sp>
        <p:nvSpPr>
          <p:cNvPr id="2" name="Title 1"/>
          <p:cNvSpPr>
            <a:spLocks noGrp="1"/>
          </p:cNvSpPr>
          <p:nvPr>
            <p:ph type="title"/>
          </p:nvPr>
        </p:nvSpPr>
        <p:spPr/>
        <p:txBody>
          <a:bodyPr/>
          <a:lstStyle/>
          <a:p>
            <a:r>
              <a:rPr lang="en-US" dirty="0"/>
              <a:t>Raspberry Pi – Easy to short circuit the bottom pins </a:t>
            </a:r>
          </a:p>
        </p:txBody>
      </p:sp>
      <p:sp>
        <p:nvSpPr>
          <p:cNvPr id="3" name="Content Placeholder 2"/>
          <p:cNvSpPr>
            <a:spLocks noGrp="1"/>
          </p:cNvSpPr>
          <p:nvPr>
            <p:ph idx="1"/>
          </p:nvPr>
        </p:nvSpPr>
        <p:spPr>
          <a:xfrm>
            <a:off x="951100" y="1536633"/>
            <a:ext cx="5144900" cy="4601600"/>
          </a:xfrm>
        </p:spPr>
        <p:txBody>
          <a:bodyPr anchor="t"/>
          <a:lstStyle/>
          <a:p>
            <a:r>
              <a:rPr lang="en-US" dirty="0"/>
              <a:t>Wrist-straps not required but touch metal on the </a:t>
            </a:r>
            <a:r>
              <a:rPr lang="en-US" dirty="0" err="1"/>
              <a:t>Rpi</a:t>
            </a:r>
            <a:r>
              <a:rPr lang="en-US" dirty="0"/>
              <a:t> USB to dissipate ESD. </a:t>
            </a:r>
          </a:p>
          <a:p>
            <a:r>
              <a:rPr lang="en-US" dirty="0"/>
              <a:t>Never place bare board on metal surface. </a:t>
            </a:r>
          </a:p>
          <a:p>
            <a:r>
              <a:rPr lang="en-US" dirty="0"/>
              <a:t>Be careful not to touch the 40 pin header with any metal also.</a:t>
            </a:r>
          </a:p>
          <a:p>
            <a:endParaRPr lang="en-US" dirty="0"/>
          </a:p>
        </p:txBody>
      </p:sp>
      <p:pic>
        <p:nvPicPr>
          <p:cNvPr id="8" name="Picture 7">
            <a:extLst>
              <a:ext uri="{FF2B5EF4-FFF2-40B4-BE49-F238E27FC236}">
                <a16:creationId xmlns:a16="http://schemas.microsoft.com/office/drawing/2014/main" id="{464E4E28-A104-1B41-2AFC-EDF5320E98F3}"/>
              </a:ext>
            </a:extLst>
          </p:cNvPr>
          <p:cNvPicPr>
            <a:picLocks noChangeAspect="1"/>
          </p:cNvPicPr>
          <p:nvPr/>
        </p:nvPicPr>
        <p:blipFill>
          <a:blip r:embed="rId3"/>
          <a:stretch>
            <a:fillRect/>
          </a:stretch>
        </p:blipFill>
        <p:spPr>
          <a:xfrm>
            <a:off x="1097189" y="3235334"/>
            <a:ext cx="4495800" cy="3219450"/>
          </a:xfrm>
          <a:prstGeom prst="rect">
            <a:avLst/>
          </a:prstGeom>
        </p:spPr>
      </p:pic>
    </p:spTree>
    <p:extLst>
      <p:ext uri="{BB962C8B-B14F-4D97-AF65-F5344CB8AC3E}">
        <p14:creationId xmlns:p14="http://schemas.microsoft.com/office/powerpoint/2010/main" val="22210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image the SD card</a:t>
            </a:r>
          </a:p>
        </p:txBody>
      </p:sp>
      <p:sp>
        <p:nvSpPr>
          <p:cNvPr id="3" name="Content Placeholder 2"/>
          <p:cNvSpPr>
            <a:spLocks noGrp="1"/>
          </p:cNvSpPr>
          <p:nvPr>
            <p:ph idx="1"/>
          </p:nvPr>
        </p:nvSpPr>
        <p:spPr>
          <a:xfrm>
            <a:off x="838200" y="1825625"/>
            <a:ext cx="4053840" cy="4351338"/>
          </a:xfrm>
        </p:spPr>
        <p:txBody>
          <a:bodyPr/>
          <a:lstStyle/>
          <a:p>
            <a:pPr marL="0" indent="0">
              <a:buNone/>
            </a:pPr>
            <a:r>
              <a:rPr lang="en-US" dirty="0"/>
              <a:t>Search for Raspberry Pi OS</a:t>
            </a:r>
          </a:p>
        </p:txBody>
      </p:sp>
      <p:pic>
        <p:nvPicPr>
          <p:cNvPr id="4" name="Picture 3"/>
          <p:cNvPicPr>
            <a:picLocks noChangeAspect="1"/>
          </p:cNvPicPr>
          <p:nvPr/>
        </p:nvPicPr>
        <p:blipFill>
          <a:blip r:embed="rId2"/>
          <a:stretch>
            <a:fillRect/>
          </a:stretch>
        </p:blipFill>
        <p:spPr>
          <a:xfrm>
            <a:off x="5148069" y="1462088"/>
            <a:ext cx="6506530" cy="4914899"/>
          </a:xfrm>
          <a:prstGeom prst="rect">
            <a:avLst/>
          </a:prstGeom>
        </p:spPr>
      </p:pic>
    </p:spTree>
    <p:extLst>
      <p:ext uri="{BB962C8B-B14F-4D97-AF65-F5344CB8AC3E}">
        <p14:creationId xmlns:p14="http://schemas.microsoft.com/office/powerpoint/2010/main" val="333907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the installer for your system</a:t>
            </a:r>
          </a:p>
        </p:txBody>
      </p:sp>
      <p:sp>
        <p:nvSpPr>
          <p:cNvPr id="3" name="Content Placeholder 2"/>
          <p:cNvSpPr>
            <a:spLocks noGrp="1"/>
          </p:cNvSpPr>
          <p:nvPr>
            <p:ph idx="1"/>
          </p:nvPr>
        </p:nvSpPr>
        <p:spPr>
          <a:xfrm>
            <a:off x="477980" y="1594716"/>
            <a:ext cx="2865583" cy="4351338"/>
          </a:xfrm>
        </p:spPr>
        <p:txBody>
          <a:bodyPr/>
          <a:lstStyle/>
          <a:p>
            <a:r>
              <a:rPr lang="en-US" dirty="0"/>
              <a:t>This will install the latest SW</a:t>
            </a:r>
          </a:p>
          <a:p>
            <a:r>
              <a:rPr lang="en-US" dirty="0"/>
              <a:t>You have to download a huge file for previous versions.</a:t>
            </a:r>
          </a:p>
        </p:txBody>
      </p:sp>
      <p:pic>
        <p:nvPicPr>
          <p:cNvPr id="4" name="Picture 3"/>
          <p:cNvPicPr>
            <a:picLocks noChangeAspect="1"/>
          </p:cNvPicPr>
          <p:nvPr/>
        </p:nvPicPr>
        <p:blipFill>
          <a:blip r:embed="rId2"/>
          <a:stretch>
            <a:fillRect/>
          </a:stretch>
        </p:blipFill>
        <p:spPr>
          <a:xfrm>
            <a:off x="3494671" y="2393991"/>
            <a:ext cx="8602027" cy="4085780"/>
          </a:xfrm>
          <a:prstGeom prst="rect">
            <a:avLst/>
          </a:prstGeom>
        </p:spPr>
      </p:pic>
    </p:spTree>
    <p:extLst>
      <p:ext uri="{BB962C8B-B14F-4D97-AF65-F5344CB8AC3E}">
        <p14:creationId xmlns:p14="http://schemas.microsoft.com/office/powerpoint/2010/main" val="337241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Raspberry Pi Imager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24163" y="1680369"/>
            <a:ext cx="6543675" cy="4314825"/>
          </a:xfrm>
          <a:prstGeom prst="rect">
            <a:avLst/>
          </a:prstGeom>
        </p:spPr>
      </p:pic>
    </p:spTree>
    <p:extLst>
      <p:ext uri="{BB962C8B-B14F-4D97-AF65-F5344CB8AC3E}">
        <p14:creationId xmlns:p14="http://schemas.microsoft.com/office/powerpoint/2010/main" val="3625959162"/>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 Blink- PWM</Template>
  <TotalTime>28835</TotalTime>
  <Words>4528</Words>
  <Application>Microsoft Office PowerPoint</Application>
  <PresentationFormat>Widescreen</PresentationFormat>
  <Paragraphs>271</Paragraphs>
  <Slides>45</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JetBrains Mono</vt:lpstr>
      <vt:lpstr>Josefin Slab Thin</vt:lpstr>
      <vt:lpstr>Lato</vt:lpstr>
      <vt:lpstr>Montserrat</vt:lpstr>
      <vt:lpstr>Raleway</vt:lpstr>
      <vt:lpstr>Source Sans Pro</vt:lpstr>
      <vt:lpstr>source-serif-pro</vt:lpstr>
      <vt:lpstr>Electronic Circuit Style CV by Slidesgo</vt:lpstr>
      <vt:lpstr>Intro To Raspberry Pi</vt:lpstr>
      <vt:lpstr>www.github.com/EELabMan</vt:lpstr>
      <vt:lpstr>What is a Raspberry Pi?</vt:lpstr>
      <vt:lpstr>Raspberry Pi Versions</vt:lpstr>
      <vt:lpstr>Raspberry Pi Pinout</vt:lpstr>
      <vt:lpstr>Raspberry Pi – Easy to short circuit the bottom pins </vt:lpstr>
      <vt:lpstr>How to image the SD card</vt:lpstr>
      <vt:lpstr>Download the installer for your system</vt:lpstr>
      <vt:lpstr>Open Raspberry Pi Imager</vt:lpstr>
      <vt:lpstr>Choose the Raspberry Pi OS (32-bit)</vt:lpstr>
      <vt:lpstr>Plug the SD card into your computer and select Choose Storage.</vt:lpstr>
      <vt:lpstr>SD card is P:\ on this system. Verify in Explorer. THIS WILL ERASE EVERYTHING ON THE CARD (when you click WRITE in a few steps)</vt:lpstr>
      <vt:lpstr>Click on the gear icon to access the advanced settings</vt:lpstr>
      <vt:lpstr>Click on the gear icon to access the advanced settings</vt:lpstr>
      <vt:lpstr>Select option retention and Set the hostname</vt:lpstr>
      <vt:lpstr>Enable SSH and Set username/password</vt:lpstr>
      <vt:lpstr>Setup Wi-Fi</vt:lpstr>
      <vt:lpstr>Enter Wi-Fi details</vt:lpstr>
      <vt:lpstr>Set locale settings</vt:lpstr>
      <vt:lpstr>Click SAVE</vt:lpstr>
      <vt:lpstr>Click Write</vt:lpstr>
      <vt:lpstr>Click YES</vt:lpstr>
      <vt:lpstr>Wait for it to finish Writing to the SD card</vt:lpstr>
      <vt:lpstr>Wait for it to finish Verifying </vt:lpstr>
      <vt:lpstr>Click Cancel on Windows popup</vt:lpstr>
      <vt:lpstr>Remove the SD card from the computer</vt:lpstr>
      <vt:lpstr>Insert the Imaged SD card into the Raspberry pi</vt:lpstr>
      <vt:lpstr>Connect Power</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Connect to your Pi remotely – CLI and initial setup</vt:lpstr>
      <vt:lpstr>Reboot the right way!</vt:lpstr>
      <vt:lpstr>Terminal Commands</vt:lpstr>
      <vt:lpstr>Don’t want a display, keyboard or mouse duct taped to your project?</vt:lpstr>
      <vt:lpstr>Headless Remote control !</vt:lpstr>
      <vt:lpstr>Remote control if you setup your pi using KVM !</vt:lpstr>
      <vt:lpstr>Blink LED’s in Python.</vt:lpstr>
      <vt:lpstr>Open Thonny from the programming menu</vt:lpstr>
      <vt:lpstr>Copy and Paste : Button Blink PWM code.py below into Thonny</vt:lpstr>
      <vt:lpstr>Button Blink PWM code.py</vt:lpstr>
      <vt:lpstr>Stay tuned</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Kelley, Todd W</dc:creator>
  <cp:lastModifiedBy>Kelley, Todd W</cp:lastModifiedBy>
  <cp:revision>44</cp:revision>
  <cp:lastPrinted>2023-02-15T22:00:33Z</cp:lastPrinted>
  <dcterms:created xsi:type="dcterms:W3CDTF">2021-09-16T18:05:45Z</dcterms:created>
  <dcterms:modified xsi:type="dcterms:W3CDTF">2023-09-07T18:26:59Z</dcterms:modified>
</cp:coreProperties>
</file>