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95" r:id="rId3"/>
    <p:sldId id="294" r:id="rId4"/>
    <p:sldId id="265" r:id="rId5"/>
    <p:sldId id="262" r:id="rId6"/>
    <p:sldId id="263" r:id="rId7"/>
    <p:sldId id="289" r:id="rId8"/>
    <p:sldId id="257" r:id="rId9"/>
    <p:sldId id="259" r:id="rId10"/>
    <p:sldId id="292" r:id="rId11"/>
    <p:sldId id="258" r:id="rId12"/>
    <p:sldId id="288" r:id="rId13"/>
    <p:sldId id="268" r:id="rId14"/>
    <p:sldId id="269" r:id="rId15"/>
    <p:sldId id="270" r:id="rId16"/>
    <p:sldId id="290" r:id="rId17"/>
    <p:sldId id="271" r:id="rId18"/>
    <p:sldId id="272" r:id="rId19"/>
    <p:sldId id="291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0"/>
    <p:restoredTop sz="94621"/>
  </p:normalViewPr>
  <p:slideViewPr>
    <p:cSldViewPr snapToGrid="0" snapToObjects="1">
      <p:cViewPr varScale="1">
        <p:scale>
          <a:sx n="79" d="100"/>
          <a:sy n="79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://style.tidyverse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f.works/R-style-guide/" TargetMode="External"/><Relationship Id="rId5" Type="http://schemas.openxmlformats.org/officeDocument/2006/relationships/hyperlink" Target="http://web.stanford.edu/class/cs109l/unrestricted/resources/google-style.html" TargetMode="External"/><Relationship Id="rId4" Type="http://schemas.openxmlformats.org/officeDocument/2006/relationships/hyperlink" Target="https://google.github.io/styleguide/Rguid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 and Coding with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A71F-C914-7C47-832D-38622C3F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database ready for R,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1A4F-3758-F346-AF5A-9DE8388E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calculate new values from measured data in Excel. Do that in R.</a:t>
            </a:r>
          </a:p>
          <a:p>
            <a:r>
              <a:rPr lang="en-US" dirty="0"/>
              <a:t>Identify estimated data (should not be entered in a manner identical to measured data)</a:t>
            </a:r>
          </a:p>
          <a:p>
            <a:r>
              <a:rPr lang="en-US" dirty="0"/>
              <a:t>Separate data from notes</a:t>
            </a:r>
          </a:p>
          <a:p>
            <a:r>
              <a:rPr lang="en-US" dirty="0"/>
              <a:t>Do not fill cells with colors that are meaningful</a:t>
            </a:r>
          </a:p>
          <a:p>
            <a:r>
              <a:rPr lang="en-US" dirty="0"/>
              <a:t>Do not skip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your own database</a:t>
            </a:r>
          </a:p>
          <a:p>
            <a:r>
              <a:rPr lang="en-US" dirty="0"/>
              <a:t>What would you change in your database? </a:t>
            </a:r>
          </a:p>
          <a:p>
            <a:r>
              <a:rPr lang="en-US" dirty="0"/>
              <a:t>Can you make those changes in R?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Style is important so YOU and OTHERS can read your code and actually use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Tidyverse Style Guide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Wickham's style guide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style guide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version of Google/Hadley guide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Henrik Bengtsson style 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Studio- Preferences – Code – Diagnostics</a:t>
            </a:r>
          </a:p>
          <a:p>
            <a:pPr lvl="1"/>
            <a:r>
              <a:rPr lang="en-US" dirty="0"/>
              <a:t>check all of the R Diagnostics boxes to get help with your coding style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meaningful filenames</a:t>
            </a:r>
          </a:p>
          <a:p>
            <a:r>
              <a:rPr lang="en-US" dirty="0"/>
              <a:t>Use _ to separate words (snake case)</a:t>
            </a:r>
          </a:p>
          <a:p>
            <a:r>
              <a:rPr lang="en-US" dirty="0"/>
              <a:t>Do not use spaces or special characters (only numbers, letters, -, and _). </a:t>
            </a:r>
          </a:p>
          <a:p>
            <a:r>
              <a:rPr lang="en-US" dirty="0"/>
              <a:t>Lower-case or CamelCase</a:t>
            </a:r>
          </a:p>
          <a:p>
            <a:r>
              <a:rPr lang="en-US" dirty="0"/>
              <a:t>If need to be run in a particular order, name them starting with 01, 02, 03 etc. </a:t>
            </a:r>
          </a:p>
        </p:txBody>
      </p:sp>
    </p:spTree>
    <p:extLst>
      <p:ext uri="{BB962C8B-B14F-4D97-AF65-F5344CB8AC3E}">
        <p14:creationId xmlns:p14="http://schemas.microsoft.com/office/powerpoint/2010/main" val="360931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these filenames are good/bad?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Stuff.R</a:t>
            </a:r>
            <a:endParaRPr lang="en-US" dirty="0"/>
          </a:p>
          <a:p>
            <a:r>
              <a:rPr lang="en-US" dirty="0"/>
              <a:t>Model1 experiment@site1.R</a:t>
            </a:r>
          </a:p>
          <a:p>
            <a:r>
              <a:rPr lang="en-US" dirty="0" err="1"/>
              <a:t>AdultGPS</a:t>
            </a:r>
            <a:r>
              <a:rPr lang="en-US" dirty="0"/>
              <a:t> </a:t>
            </a:r>
            <a:r>
              <a:rPr lang="en-US" dirty="0" err="1"/>
              <a:t>Munge.R</a:t>
            </a:r>
            <a:endParaRPr lang="en-US" dirty="0"/>
          </a:p>
          <a:p>
            <a:r>
              <a:rPr lang="en-US" dirty="0" err="1"/>
              <a:t>Make_dataframes.R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Code.R</a:t>
            </a:r>
            <a:endParaRPr lang="en-US" dirty="0"/>
          </a:p>
          <a:p>
            <a:r>
              <a:rPr lang="en-US" dirty="0" err="1"/>
              <a:t>Munge.R</a:t>
            </a:r>
            <a:endParaRPr lang="en-US" dirty="0"/>
          </a:p>
          <a:p>
            <a:r>
              <a:rPr lang="en-US" dirty="0"/>
              <a:t>RatPredation19Jul12_no_treat.R</a:t>
            </a:r>
          </a:p>
          <a:p>
            <a:r>
              <a:rPr lang="en-US" dirty="0" err="1"/>
              <a:t>LunchinatoR.R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– script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script with a title and description </a:t>
            </a:r>
          </a:p>
          <a:p>
            <a:r>
              <a:rPr lang="en-US" dirty="0"/>
              <a:t>Use commented lines to break up your file into easily readable chunks.</a:t>
            </a:r>
          </a:p>
          <a:p>
            <a:pPr lvl="1"/>
            <a:r>
              <a:rPr lang="en-US" dirty="0"/>
              <a:t># Read in data </a:t>
            </a:r>
          </a:p>
          <a:p>
            <a:r>
              <a:rPr lang="en-US" dirty="0"/>
              <a:t>If your script uses external packages (libraries), 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98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4954-97A3-3246-9F6B-E57D8692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22554"/>
            <a:ext cx="78867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9F5C-4CAD-874C-ADCE-0087A542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862457"/>
            <a:ext cx="8375904" cy="3416935"/>
          </a:xfrm>
        </p:spPr>
        <p:txBody>
          <a:bodyPr/>
          <a:lstStyle/>
          <a:p>
            <a:r>
              <a:rPr lang="en-US" dirty="0"/>
              <a:t>Use four or more dashes after a heading to indicate an outline item</a:t>
            </a:r>
          </a:p>
          <a:p>
            <a:pPr lvl="1"/>
            <a:r>
              <a:rPr lang="en-US" dirty="0"/>
              <a:t># 1. Explore data -------------------</a:t>
            </a:r>
          </a:p>
          <a:p>
            <a:r>
              <a:rPr lang="en-US" dirty="0"/>
              <a:t>Add additional # signs to create subsections in outline</a:t>
            </a:r>
          </a:p>
          <a:p>
            <a:pPr lvl="1"/>
            <a:r>
              <a:rPr lang="en-US" dirty="0"/>
              <a:t># 2. Run linear model --------------</a:t>
            </a:r>
          </a:p>
          <a:p>
            <a:pPr lvl="1"/>
            <a:r>
              <a:rPr lang="en-US" dirty="0"/>
              <a:t>## 2a.  -------------</a:t>
            </a:r>
          </a:p>
          <a:p>
            <a:pPr lvl="1"/>
            <a:r>
              <a:rPr lang="en-US" dirty="0"/>
              <a:t>###2a.1 -------------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6A4A0-43EA-0E4F-A843-C777A835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3803986"/>
            <a:ext cx="8241792" cy="3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7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8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and function names should use CamelCase or all lowercase</a:t>
            </a:r>
          </a:p>
          <a:p>
            <a:r>
              <a:rPr lang="en-US" dirty="0"/>
              <a:t>Use underscores (_), aka snake case, to separate words within a name (not a period “.”)</a:t>
            </a:r>
          </a:p>
          <a:p>
            <a:r>
              <a:rPr lang="en-US" dirty="0"/>
              <a:t>Variable names should be nouns and function names should be verbs </a:t>
            </a:r>
          </a:p>
          <a:p>
            <a:r>
              <a:rPr lang="en-US" dirty="0"/>
              <a:t>Be concise when naming</a:t>
            </a:r>
          </a:p>
          <a:p>
            <a:r>
              <a:rPr lang="en-US" dirty="0"/>
              <a:t>Avoid re-using names of common functions and variables (e.g. don’t name any variables or functions “mean”)</a:t>
            </a:r>
          </a:p>
          <a:p>
            <a:r>
              <a:rPr lang="en-US" dirty="0"/>
              <a:t>Prefer TRUE and FALSE over T and F</a:t>
            </a:r>
          </a:p>
        </p:txBody>
      </p:sp>
    </p:spTree>
    <p:extLst>
      <p:ext uri="{BB962C8B-B14F-4D97-AF65-F5344CB8AC3E}">
        <p14:creationId xmlns:p14="http://schemas.microsoft.com/office/powerpoint/2010/main" val="15036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14" y="157862"/>
            <a:ext cx="78867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6" y="1377696"/>
            <a:ext cx="8510016" cy="53035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operators (==, +, -, &lt;-, etc.) should be surrounded by spaces. </a:t>
            </a:r>
          </a:p>
          <a:p>
            <a:r>
              <a:rPr lang="en-US" dirty="0"/>
              <a:t>Some very important operators (^, $, </a:t>
            </a:r>
            <a:r>
              <a:rPr lang="en-US" dirty="0">
                <a:sym typeface="Wingdings" pitchFamily="2" charset="2"/>
              </a:rPr>
              <a:t>:)</a:t>
            </a:r>
            <a:r>
              <a:rPr lang="en-US" dirty="0"/>
              <a:t> shouldn’t have a space</a:t>
            </a:r>
          </a:p>
          <a:p>
            <a:pPr lvl="1"/>
            <a:r>
              <a:rPr lang="en-US" dirty="0"/>
              <a:t>sqrt(x^2 + y^2) </a:t>
            </a:r>
          </a:p>
          <a:p>
            <a:pPr lvl="1"/>
            <a:r>
              <a:rPr lang="en-US" dirty="0" err="1"/>
              <a:t>df$z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 &lt;- 1:10</a:t>
            </a:r>
          </a:p>
          <a:p>
            <a:r>
              <a:rPr lang="en-US" dirty="0"/>
              <a:t>Put spaces around ~ in double-sided formulas.</a:t>
            </a:r>
          </a:p>
          <a:p>
            <a:pPr lvl="1"/>
            <a:r>
              <a:rPr lang="en-US" dirty="0"/>
              <a:t>Response ~ predictor</a:t>
            </a:r>
          </a:p>
          <a:p>
            <a:r>
              <a:rPr lang="en-US" dirty="0"/>
              <a:t>Do not place a space before a comma, but always place one after a comma.  </a:t>
            </a:r>
            <a:r>
              <a:rPr lang="en-US" dirty="0" err="1"/>
              <a:t>lm</a:t>
            </a:r>
            <a:r>
              <a:rPr lang="en-US" dirty="0"/>
              <a:t>(response ~ predictor, data = test)</a:t>
            </a:r>
          </a:p>
          <a:p>
            <a:r>
              <a:rPr lang="en-US" dirty="0"/>
              <a:t>Do not put spaces inside or outside parentheses for regular function calls</a:t>
            </a:r>
          </a:p>
          <a:p>
            <a:r>
              <a:rPr lang="en-US" dirty="0"/>
              <a:t>Adding extra spaces is ok if it improves alignment of = or &lt;-</a:t>
            </a:r>
          </a:p>
        </p:txBody>
      </p:sp>
    </p:spTree>
    <p:extLst>
      <p:ext uri="{BB962C8B-B14F-4D97-AF65-F5344CB8AC3E}">
        <p14:creationId xmlns:p14="http://schemas.microsoft.com/office/powerpoint/2010/main" val="228419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C4BC-9497-D844-9C4E-BDF5C63D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C6A2-DEA7-C546-9E51-673B252A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 to limit your code to 80 characters per line. </a:t>
            </a:r>
          </a:p>
          <a:p>
            <a:pPr lvl="1"/>
            <a:r>
              <a:rPr lang="en-US" dirty="0"/>
              <a:t>To add line at 80 characters, go to Preferences </a:t>
            </a:r>
            <a:r>
              <a:rPr lang="en-US" dirty="0">
                <a:sym typeface="Wingdings" pitchFamily="2" charset="2"/>
              </a:rPr>
              <a:t> Code  Display  Show margin column, margin column 80</a:t>
            </a:r>
            <a:endParaRPr lang="en-US" dirty="0"/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67ED-AEA6-3B4D-9554-0706002B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GitHub- 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635F-56AE-3041-8C77-5F6F414B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every class by opening “course materials” and  ”Pulling” all new files down. </a:t>
            </a:r>
          </a:p>
          <a:p>
            <a:r>
              <a:rPr lang="en-US" dirty="0"/>
              <a:t>You will never push changes on this Course Materials repo back to GitHub. </a:t>
            </a:r>
          </a:p>
          <a:p>
            <a:r>
              <a:rPr lang="en-US" dirty="0"/>
              <a:t>If you made changes to any files, you can save them with a new name, and put them on your ‘</a:t>
            </a:r>
            <a:r>
              <a:rPr lang="en-US" dirty="0" err="1"/>
              <a:t>git.ignore</a:t>
            </a:r>
            <a:r>
              <a:rPr lang="en-US" dirty="0"/>
              <a:t>’ list so they don’t get tracked. </a:t>
            </a:r>
          </a:p>
          <a:p>
            <a:r>
              <a:rPr lang="en-US" dirty="0"/>
              <a:t>End every class by closing the Course Materials project. </a:t>
            </a:r>
          </a:p>
        </p:txBody>
      </p:sp>
    </p:spTree>
    <p:extLst>
      <p:ext uri="{BB962C8B-B14F-4D97-AF65-F5344CB8AC3E}">
        <p14:creationId xmlns:p14="http://schemas.microsoft.com/office/powerpoint/2010/main" val="189383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33D-29C7-624E-9ACB-CC8B2FCF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AA32-4004-6E40-94A9-7F7B63BB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paper by Hadley Wickham on tidy data</a:t>
            </a:r>
          </a:p>
          <a:p>
            <a:r>
              <a:rPr lang="en-US" dirty="0"/>
              <a:t>In class, we will write a data management plan and do an exercise to make a script </a:t>
            </a:r>
            <a:r>
              <a:rPr lang="en-US"/>
              <a:t>more stylish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5B0B-224E-A54B-944A-7EC5DC04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- Individual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0AB7-7097-4540-A854-B47AD20B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you should have your individual projects in GitHub now. </a:t>
            </a:r>
          </a:p>
          <a:p>
            <a:r>
              <a:rPr lang="en-US" dirty="0"/>
              <a:t>Add your homework assignments to the 590A folder</a:t>
            </a:r>
          </a:p>
          <a:p>
            <a:r>
              <a:rPr lang="en-US" dirty="0"/>
              <a:t>You should replace existing files in the folders with your own data, protocol etc. files. </a:t>
            </a:r>
          </a:p>
        </p:txBody>
      </p:sp>
    </p:spTree>
    <p:extLst>
      <p:ext uri="{BB962C8B-B14F-4D97-AF65-F5344CB8AC3E}">
        <p14:creationId xmlns:p14="http://schemas.microsoft.com/office/powerpoint/2010/main" val="163316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with style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datasheets in Course Materials folder or handed out during class</a:t>
            </a:r>
          </a:p>
          <a:p>
            <a:r>
              <a:rPr lang="en-US" dirty="0"/>
              <a:t>Look at these sample datasheets </a:t>
            </a:r>
          </a:p>
          <a:p>
            <a:pPr lvl="1"/>
            <a:r>
              <a:rPr lang="en-US" dirty="0"/>
              <a:t>What is good about it? </a:t>
            </a:r>
          </a:p>
          <a:p>
            <a:pPr lvl="1"/>
            <a:r>
              <a:rPr lang="en-US" dirty="0"/>
              <a:t>What would you change? </a:t>
            </a:r>
          </a:p>
        </p:txBody>
      </p:sp>
    </p:spTree>
    <p:extLst>
      <p:ext uri="{BB962C8B-B14F-4D97-AF65-F5344CB8AC3E}">
        <p14:creationId xmlns:p14="http://schemas.microsoft.com/office/powerpoint/2010/main" val="29455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information – reduces repetition/empty space</a:t>
            </a:r>
          </a:p>
          <a:p>
            <a:r>
              <a:rPr lang="en-US" dirty="0"/>
              <a:t>Organization - what does a row mean? </a:t>
            </a:r>
          </a:p>
          <a:p>
            <a:pPr lvl="1"/>
            <a:r>
              <a:rPr lang="en-US" dirty="0"/>
              <a:t>"Column variable, row observation"</a:t>
            </a:r>
          </a:p>
          <a:p>
            <a:r>
              <a:rPr lang="en-US" dirty="0"/>
              <a:t>Units of measurement clearly demarcated on datasheet</a:t>
            </a:r>
          </a:p>
          <a:p>
            <a:r>
              <a:rPr lang="en-US" dirty="0"/>
              <a:t>Use consistent codes (guide to codes at bottom)</a:t>
            </a:r>
          </a:p>
          <a:p>
            <a:r>
              <a:rPr lang="en-US" dirty="0"/>
              <a:t>Enough space to record data clearly</a:t>
            </a:r>
          </a:p>
          <a:p>
            <a:r>
              <a:rPr lang="en-US" dirty="0"/>
              <a:t>Room for notes</a:t>
            </a:r>
          </a:p>
          <a:p>
            <a:r>
              <a:rPr lang="en-US" dirty="0"/>
              <a:t>Page numbers (page __ of __)</a:t>
            </a:r>
          </a:p>
          <a:p>
            <a:r>
              <a:rPr lang="en-US" dirty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85000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D406-EA55-5E41-B132-97E69A1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89CE-CE26-3244-BD6D-1974C9DA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these sample databases </a:t>
            </a:r>
          </a:p>
          <a:p>
            <a:pPr lvl="1"/>
            <a:r>
              <a:rPr lang="en-US" dirty="0"/>
              <a:t>What is good about each? </a:t>
            </a:r>
          </a:p>
          <a:p>
            <a:pPr lvl="1"/>
            <a:r>
              <a:rPr lang="en-US" dirty="0"/>
              <a:t>What would you change?</a:t>
            </a:r>
          </a:p>
          <a:p>
            <a:pPr lvl="1"/>
            <a:endParaRPr lang="en-US" dirty="0"/>
          </a:p>
          <a:p>
            <a:r>
              <a:rPr lang="en-US" dirty="0"/>
              <a:t>Now make your own “untidy” database. Add every annoying thing you’ve ever seen in a database structure.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Use the tidy format for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Hadley Wickham's Tidy Data</a:t>
            </a:r>
            <a:endParaRPr lang="en-US" dirty="0"/>
          </a:p>
          <a:p>
            <a:r>
              <a:rPr lang="en-US" dirty="0"/>
              <a:t>In tidy data:</a:t>
            </a:r>
          </a:p>
          <a:p>
            <a:pPr lvl="1"/>
            <a:r>
              <a:rPr lang="en-US" dirty="0"/>
              <a:t>Each variable forms a column.</a:t>
            </a:r>
          </a:p>
          <a:p>
            <a:pPr lvl="1"/>
            <a:r>
              <a:rPr lang="en-US" dirty="0"/>
              <a:t>Each observation forms a row.</a:t>
            </a:r>
          </a:p>
          <a:p>
            <a:pPr lvl="1"/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/>
              <a:t>2. Make a database ready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columns with R in mind (avoid all punctuation/symbols/spaces)</a:t>
            </a:r>
          </a:p>
          <a:p>
            <a:r>
              <a:rPr lang="en-US" dirty="0"/>
              <a:t>Use consistent names/codes (if Excel, consider data validation)</a:t>
            </a:r>
          </a:p>
          <a:p>
            <a:r>
              <a:rPr lang="en-US" dirty="0"/>
              <a:t>Case matters in R (upper vs lower), so pick one</a:t>
            </a:r>
          </a:p>
          <a:p>
            <a:r>
              <a:rPr lang="en-US" dirty="0"/>
              <a:t>Store with appropriate date/time formats (R default is YYYY-MM-DD)</a:t>
            </a:r>
          </a:p>
          <a:p>
            <a:r>
              <a:rPr lang="en-US" dirty="0"/>
              <a:t>Identify missing values and define missing value codes; make sure true zeros are distinguished from missing data. </a:t>
            </a:r>
          </a:p>
          <a:p>
            <a:r>
              <a:rPr lang="en-US" dirty="0"/>
              <a:t>Use R-safe delimiters (avoid commas within a cell, symbols)</a:t>
            </a:r>
          </a:p>
          <a:p>
            <a:pPr marL="914400" lvl="1" indent="-514350"/>
            <a:r>
              <a:rPr lang="en-US" dirty="0"/>
              <a:t>Avoid using delimiters that also occur in the data fields or avoid putting delimiters in data field. </a:t>
            </a:r>
          </a:p>
          <a:p>
            <a:pPr marL="914400" lvl="1" indent="-514350"/>
            <a:r>
              <a:rPr lang="en-US" dirty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74198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1115</Words>
  <Application>Microsoft Macintosh PowerPoint</Application>
  <PresentationFormat>On-screen Show (4:3)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Datasheets and Coding with Style</vt:lpstr>
      <vt:lpstr>GitHub- Course Materials</vt:lpstr>
      <vt:lpstr>GitHub - Individual Projects</vt:lpstr>
      <vt:lpstr>Outline</vt:lpstr>
      <vt:lpstr>1. Designing good datasheets</vt:lpstr>
      <vt:lpstr>1. Designing good datasheets</vt:lpstr>
      <vt:lpstr>2. Make a tidy database</vt:lpstr>
      <vt:lpstr>2. Use the tidy format for your database</vt:lpstr>
      <vt:lpstr>2. Make a database ready for R</vt:lpstr>
      <vt:lpstr>2. Make a database ready for R, continued</vt:lpstr>
      <vt:lpstr>Exercise</vt:lpstr>
      <vt:lpstr>3. Code with style</vt:lpstr>
      <vt:lpstr>Naming files</vt:lpstr>
      <vt:lpstr>Which of these filenames are good/bad? Why?</vt:lpstr>
      <vt:lpstr>3. Styleguide – script structure</vt:lpstr>
      <vt:lpstr>3. Styleguide - Outline</vt:lpstr>
      <vt:lpstr>3. Styleguide - Syntax</vt:lpstr>
      <vt:lpstr>3. Styleguide - spacing</vt:lpstr>
      <vt:lpstr>3. Code length</vt:lpstr>
      <vt:lpstr>Wednesday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28</cp:revision>
  <dcterms:created xsi:type="dcterms:W3CDTF">2019-09-10T17:23:33Z</dcterms:created>
  <dcterms:modified xsi:type="dcterms:W3CDTF">2021-09-15T15:03:48Z</dcterms:modified>
</cp:coreProperties>
</file>