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65" r:id="rId3"/>
    <p:sldId id="262" r:id="rId4"/>
    <p:sldId id="263" r:id="rId5"/>
    <p:sldId id="257" r:id="rId6"/>
    <p:sldId id="258" r:id="rId7"/>
    <p:sldId id="259" r:id="rId8"/>
    <p:sldId id="288" r:id="rId9"/>
    <p:sldId id="268" r:id="rId10"/>
    <p:sldId id="269" r:id="rId11"/>
    <p:sldId id="270" r:id="rId12"/>
    <p:sldId id="271" r:id="rId13"/>
    <p:sldId id="272" r:id="rId14"/>
    <p:sldId id="300" r:id="rId15"/>
    <p:sldId id="273" r:id="rId16"/>
    <p:sldId id="299" r:id="rId17"/>
    <p:sldId id="274" r:id="rId18"/>
    <p:sldId id="301" r:id="rId19"/>
    <p:sldId id="302" r:id="rId20"/>
    <p:sldId id="303" r:id="rId21"/>
    <p:sldId id="304" r:id="rId22"/>
    <p:sldId id="305" r:id="rId23"/>
    <p:sldId id="296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7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835DA-F873-4441-A9ED-91E9C627787D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4ED23-B737-7B48-BB41-83912700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97255-B693-B54F-97EA-E621787727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Header=T means first row contains variable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FFDA-D938-4C0F-A2A8-5BB6B5B1155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numbers are actually factors-</a:t>
            </a:r>
            <a:r>
              <a:rPr lang="en-US" baseline="0" dirty="0"/>
              <a:t> think of 0/1 for dead/alive or </a:t>
            </a:r>
            <a:r>
              <a:rPr lang="en-US" baseline="0" dirty="0" err="1"/>
              <a:t>zipcodes</a:t>
            </a:r>
            <a:r>
              <a:rPr lang="en-US" baseline="0" dirty="0"/>
              <a:t> (average </a:t>
            </a:r>
            <a:r>
              <a:rPr lang="en-US" baseline="0" dirty="0" err="1"/>
              <a:t>zipcode</a:t>
            </a:r>
            <a:r>
              <a:rPr lang="en-US" baseline="0" dirty="0"/>
              <a:t>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FFDA-D938-4C0F-A2A8-5BB6B5B1155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9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5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E834-0754-0944-8EF4-349530BA008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tidy-data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Style.html" TargetMode="External"/><Relationship Id="rId2" Type="http://schemas.openxmlformats.org/officeDocument/2006/relationships/hyperlink" Target="http://style.tidyverse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f.works/R-style-guide/" TargetMode="External"/><Relationship Id="rId5" Type="http://schemas.openxmlformats.org/officeDocument/2006/relationships/hyperlink" Target="http://web.stanford.edu/class/cs109l/unrestricted/resources/google-style.html" TargetMode="External"/><Relationship Id="rId4" Type="http://schemas.openxmlformats.org/officeDocument/2006/relationships/hyperlink" Target="https://google.github.io/styleguide/Rguid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B8D6-9E2F-B24A-8F43-D91181FB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R,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6EADD-7DDC-2640-A637-7653FB863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EEOB590A</a:t>
            </a:r>
          </a:p>
          <a:p>
            <a:r>
              <a:rPr lang="en-US" dirty="0"/>
              <a:t>Haldre Rogers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166587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these filenames are good/bad?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Stuff.R</a:t>
            </a:r>
            <a:endParaRPr lang="en-US" dirty="0"/>
          </a:p>
          <a:p>
            <a:r>
              <a:rPr lang="en-US" dirty="0"/>
              <a:t>Model1 experiment@site1.R</a:t>
            </a:r>
          </a:p>
          <a:p>
            <a:r>
              <a:rPr lang="en-US" dirty="0" err="1"/>
              <a:t>AdultGPS</a:t>
            </a:r>
            <a:r>
              <a:rPr lang="en-US" dirty="0"/>
              <a:t> </a:t>
            </a:r>
            <a:r>
              <a:rPr lang="en-US" dirty="0" err="1"/>
              <a:t>Munge.R</a:t>
            </a:r>
            <a:endParaRPr lang="en-US" dirty="0"/>
          </a:p>
          <a:p>
            <a:r>
              <a:rPr lang="en-US" dirty="0" err="1"/>
              <a:t>Make_dataframes.R</a:t>
            </a:r>
            <a:endParaRPr lang="en-US" dirty="0"/>
          </a:p>
          <a:p>
            <a:r>
              <a:rPr lang="en-US" dirty="0"/>
              <a:t>Merge </a:t>
            </a:r>
            <a:r>
              <a:rPr lang="en-US" dirty="0" err="1"/>
              <a:t>Code.R</a:t>
            </a:r>
            <a:endParaRPr lang="en-US" dirty="0"/>
          </a:p>
          <a:p>
            <a:r>
              <a:rPr lang="en-US" dirty="0" err="1"/>
              <a:t>Munge.R</a:t>
            </a:r>
            <a:endParaRPr lang="en-US" dirty="0"/>
          </a:p>
          <a:p>
            <a:r>
              <a:rPr lang="en-US" dirty="0"/>
              <a:t>RatPredation19Jul12_no_treat.R</a:t>
            </a:r>
          </a:p>
          <a:p>
            <a:r>
              <a:rPr lang="en-US" dirty="0" err="1"/>
              <a:t>LunchinatoR.R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– script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script with a title and description </a:t>
            </a:r>
          </a:p>
          <a:p>
            <a:r>
              <a:rPr lang="en-US" dirty="0"/>
              <a:t>Use commented lines to break up your file into easily readable chunks.</a:t>
            </a:r>
          </a:p>
          <a:p>
            <a:pPr lvl="1"/>
            <a:r>
              <a:rPr lang="en-US" dirty="0"/>
              <a:t># Read in data -----------------------</a:t>
            </a:r>
          </a:p>
          <a:p>
            <a:r>
              <a:rPr lang="en-US" dirty="0"/>
              <a:t>If your script uses external packages (libraries), load them all at once at the very beginning of the file. </a:t>
            </a:r>
          </a:p>
        </p:txBody>
      </p:sp>
    </p:spTree>
    <p:extLst>
      <p:ext uri="{BB962C8B-B14F-4D97-AF65-F5344CB8AC3E}">
        <p14:creationId xmlns:p14="http://schemas.microsoft.com/office/powerpoint/2010/main" val="39897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and function names should use CamelCase or all lowercase</a:t>
            </a:r>
          </a:p>
          <a:p>
            <a:r>
              <a:rPr lang="en-US" dirty="0"/>
              <a:t>Use underscores (_) to separate words within a name</a:t>
            </a:r>
          </a:p>
          <a:p>
            <a:r>
              <a:rPr lang="en-US" dirty="0"/>
              <a:t>Variable names should be nouns and function names should be verbs </a:t>
            </a:r>
          </a:p>
          <a:p>
            <a:r>
              <a:rPr lang="en-US" dirty="0"/>
              <a:t>Be concise when naming</a:t>
            </a:r>
          </a:p>
          <a:p>
            <a:r>
              <a:rPr lang="en-US" dirty="0"/>
              <a:t>Avoid re-using names of common functions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5036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-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operators (==, +, -, &lt;-, etc.) should be surrounded by spaces. </a:t>
            </a:r>
          </a:p>
          <a:p>
            <a:r>
              <a:rPr lang="en-US" dirty="0"/>
              <a:t>Put spaces around ~ in double-sided formulas, but omit it in single-sided formulas.</a:t>
            </a:r>
          </a:p>
          <a:p>
            <a:r>
              <a:rPr lang="en-US" dirty="0"/>
              <a:t>Strive to limit your code to 80 characters per line. </a:t>
            </a:r>
          </a:p>
          <a:p>
            <a:r>
              <a:rPr lang="en-US" dirty="0"/>
              <a:t>If a function call is too long to fit on a single line, use one line each for the function name, each argument, and the closing ). This makes the code easier to read and to change later.</a:t>
            </a:r>
          </a:p>
        </p:txBody>
      </p:sp>
    </p:spTree>
    <p:extLst>
      <p:ext uri="{BB962C8B-B14F-4D97-AF65-F5344CB8AC3E}">
        <p14:creationId xmlns:p14="http://schemas.microsoft.com/office/powerpoint/2010/main" val="228419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2DFF-DFAA-2145-B70F-CA5A3897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Read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04A1-B0D6-E043-AA7A-BD151ED47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0499"/>
            <a:ext cx="78867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Read in data</a:t>
            </a:r>
          </a:p>
          <a:p>
            <a:pPr lvl="1"/>
            <a:r>
              <a:rPr lang="en-US" dirty="0"/>
              <a:t>CSV files: </a:t>
            </a:r>
          </a:p>
          <a:p>
            <a:pPr lvl="2"/>
            <a:r>
              <a:rPr lang="en-US" dirty="0" err="1"/>
              <a:t>iris.df</a:t>
            </a:r>
            <a:r>
              <a:rPr lang="en-US" dirty="0"/>
              <a:t> &lt;- </a:t>
            </a:r>
            <a:r>
              <a:rPr lang="en-US" dirty="0" err="1"/>
              <a:t>read.csv</a:t>
            </a:r>
            <a:r>
              <a:rPr lang="en-US" dirty="0"/>
              <a:t>("</a:t>
            </a:r>
            <a:r>
              <a:rPr lang="en-US" dirty="0" err="1"/>
              <a:t>iris_df.csv</a:t>
            </a:r>
            <a:r>
              <a:rPr lang="en-US" dirty="0"/>
              <a:t>")</a:t>
            </a:r>
          </a:p>
          <a:p>
            <a:pPr lvl="2"/>
            <a:r>
              <a:rPr lang="en-US" dirty="0" err="1"/>
              <a:t>Readr</a:t>
            </a:r>
            <a:r>
              <a:rPr lang="en-US" dirty="0"/>
              <a:t> package: </a:t>
            </a:r>
            <a:r>
              <a:rPr lang="en-US" dirty="0" err="1"/>
              <a:t>iris.df</a:t>
            </a:r>
            <a:r>
              <a:rPr lang="en-US" dirty="0"/>
              <a:t> &lt;- </a:t>
            </a:r>
            <a:r>
              <a:rPr lang="en-US" dirty="0" err="1"/>
              <a:t>read_csv</a:t>
            </a:r>
            <a:r>
              <a:rPr lang="en-US" dirty="0"/>
              <a:t>(“</a:t>
            </a:r>
            <a:r>
              <a:rPr lang="en-US" dirty="0" err="1"/>
              <a:t>iris_df.csv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Excel files: 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readxl</a:t>
            </a:r>
            <a:r>
              <a:rPr lang="en-US" dirty="0"/>
              <a:t>() function. Part of </a:t>
            </a:r>
            <a:r>
              <a:rPr lang="en-US" dirty="0" err="1"/>
              <a:t>tidyverse</a:t>
            </a:r>
            <a:r>
              <a:rPr lang="en-US" dirty="0"/>
              <a:t>. </a:t>
            </a:r>
          </a:p>
          <a:p>
            <a:pPr lvl="3"/>
            <a:r>
              <a:rPr lang="en-US" sz="1600" dirty="0" err="1"/>
              <a:t>read_excel</a:t>
            </a:r>
            <a:r>
              <a:rPr lang="en-US" sz="1600" dirty="0"/>
              <a:t>() reads both </a:t>
            </a:r>
            <a:r>
              <a:rPr lang="en-US" sz="1600" dirty="0" err="1"/>
              <a:t>xls</a:t>
            </a:r>
            <a:r>
              <a:rPr lang="en-US" sz="1600" dirty="0"/>
              <a:t> and xlsx files</a:t>
            </a:r>
          </a:p>
          <a:p>
            <a:pPr lvl="3"/>
            <a:r>
              <a:rPr lang="en-US" sz="1600" dirty="0" err="1"/>
              <a:t>read_excel</a:t>
            </a:r>
            <a:r>
              <a:rPr lang="en-US" sz="1600" dirty="0"/>
              <a:t>(“</a:t>
            </a:r>
            <a:r>
              <a:rPr lang="en-US" sz="1600" dirty="0" err="1"/>
              <a:t>dataset.xlsx</a:t>
            </a:r>
            <a:r>
              <a:rPr lang="en-US" sz="1600" dirty="0"/>
              <a:t>”)</a:t>
            </a:r>
          </a:p>
          <a:p>
            <a:pPr lvl="2"/>
            <a:r>
              <a:rPr lang="en-US" dirty="0"/>
              <a:t>Other options include ‘xlsx’ and ‘</a:t>
            </a:r>
            <a:r>
              <a:rPr lang="en-US" dirty="0" err="1"/>
              <a:t>XLConnect</a:t>
            </a:r>
            <a:r>
              <a:rPr lang="en-US" dirty="0"/>
              <a:t>’ packages</a:t>
            </a:r>
          </a:p>
          <a:p>
            <a:pPr lvl="2"/>
            <a:endParaRPr lang="en-US" dirty="0"/>
          </a:p>
          <a:p>
            <a:r>
              <a:rPr lang="en-US" dirty="0"/>
              <a:t>R Studio Trick: </a:t>
            </a:r>
          </a:p>
          <a:p>
            <a:pPr lvl="1"/>
            <a:r>
              <a:rPr lang="en-US" dirty="0"/>
              <a:t>use “import dataset” tool, or navigate to the location of your datafile and click on it and choose “import dataset”</a:t>
            </a:r>
          </a:p>
          <a:p>
            <a:pPr lvl="1"/>
            <a:r>
              <a:rPr lang="en-US" dirty="0"/>
              <a:t>follow directions on the pop-up box</a:t>
            </a:r>
          </a:p>
          <a:p>
            <a:pPr lvl="1"/>
            <a:r>
              <a:rPr lang="en-US" dirty="0"/>
              <a:t>copy the code that runs in your console into your script</a:t>
            </a:r>
          </a:p>
        </p:txBody>
      </p:sp>
    </p:spTree>
    <p:extLst>
      <p:ext uri="{BB962C8B-B14F-4D97-AF65-F5344CB8AC3E}">
        <p14:creationId xmlns:p14="http://schemas.microsoft.com/office/powerpoint/2010/main" val="234084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Read 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think about: </a:t>
            </a:r>
          </a:p>
          <a:p>
            <a:pPr lvl="1"/>
            <a:r>
              <a:rPr lang="en-US" dirty="0"/>
              <a:t>Is there a header row? </a:t>
            </a:r>
          </a:p>
          <a:p>
            <a:pPr lvl="1"/>
            <a:r>
              <a:rPr lang="en-US" dirty="0"/>
              <a:t>Do you want R to skip any rows at the top?</a:t>
            </a:r>
          </a:p>
          <a:p>
            <a:pPr lvl="1"/>
            <a:r>
              <a:rPr lang="en-US" dirty="0"/>
              <a:t>What cell values should be read in as NA’s?</a:t>
            </a:r>
          </a:p>
          <a:p>
            <a:pPr lvl="1"/>
            <a:r>
              <a:rPr lang="en-US" dirty="0"/>
              <a:t>Do you want R to guess the class of each column?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6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558D-E455-8C4D-8CF1-4886155A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9ABD-39E4-AE42-B840-496BD8F4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420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 R uses data frames. </a:t>
            </a:r>
            <a:r>
              <a:rPr lang="en-US" dirty="0" err="1"/>
              <a:t>Readr</a:t>
            </a:r>
            <a:r>
              <a:rPr lang="en-US" dirty="0"/>
              <a:t> and </a:t>
            </a:r>
            <a:r>
              <a:rPr lang="en-US" dirty="0" err="1"/>
              <a:t>readxl</a:t>
            </a:r>
            <a:r>
              <a:rPr lang="en-US" dirty="0"/>
              <a:t> automatically create </a:t>
            </a:r>
            <a:r>
              <a:rPr lang="en-US" dirty="0" err="1"/>
              <a:t>tibbles</a:t>
            </a:r>
            <a:r>
              <a:rPr lang="en-US" dirty="0"/>
              <a:t>. </a:t>
            </a:r>
          </a:p>
          <a:p>
            <a:r>
              <a:rPr lang="en-US" dirty="0"/>
              <a:t>Tibbles are </a:t>
            </a:r>
            <a:r>
              <a:rPr lang="en-US" dirty="0" err="1"/>
              <a:t>dataframes</a:t>
            </a:r>
            <a:r>
              <a:rPr lang="en-US" dirty="0"/>
              <a:t>, but they have slightly different properties than traditional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Tibbles do not automatically change the class of the input, names of variables, or create row names</a:t>
            </a:r>
          </a:p>
          <a:p>
            <a:r>
              <a:rPr lang="en-US" dirty="0"/>
              <a:t>Tibbles can handle invalid R variable names (e.g. numbers, punctuation)</a:t>
            </a:r>
          </a:p>
          <a:p>
            <a:r>
              <a:rPr lang="en-US" dirty="0"/>
              <a:t>Tibbles only show the first 10 rows when you ‘print’</a:t>
            </a:r>
          </a:p>
          <a:p>
            <a:r>
              <a:rPr lang="en-US" dirty="0"/>
              <a:t>Tibbles don’t always play well with the single square brackets []</a:t>
            </a:r>
          </a:p>
        </p:txBody>
      </p:sp>
    </p:spTree>
    <p:extLst>
      <p:ext uri="{BB962C8B-B14F-4D97-AF65-F5344CB8AC3E}">
        <p14:creationId xmlns:p14="http://schemas.microsoft.com/office/powerpoint/2010/main" val="262979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Explore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486222"/>
          </a:xfrm>
        </p:spPr>
        <p:txBody>
          <a:bodyPr numCol="2">
            <a:normAutofit/>
          </a:bodyPr>
          <a:lstStyle/>
          <a:p>
            <a:r>
              <a:rPr lang="en-US" dirty="0"/>
              <a:t>Size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 err="1"/>
              <a:t>nrow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ncol</a:t>
            </a:r>
            <a:r>
              <a:rPr lang="en-US" dirty="0"/>
              <a:t>()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/>
              <a:t>tail()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Names</a:t>
            </a:r>
          </a:p>
          <a:p>
            <a:pPr lvl="1"/>
            <a:r>
              <a:rPr lang="en-US" dirty="0" err="1"/>
              <a:t>colnames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rownames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Summary</a:t>
            </a:r>
          </a:p>
          <a:p>
            <a:pPr lvl="1"/>
            <a:r>
              <a:rPr lang="en-US" dirty="0"/>
              <a:t>str()</a:t>
            </a:r>
          </a:p>
          <a:p>
            <a:pPr lvl="1"/>
            <a:r>
              <a:rPr lang="en-US" dirty="0"/>
              <a:t>summary()</a:t>
            </a:r>
          </a:p>
        </p:txBody>
      </p:sp>
    </p:spTree>
    <p:extLst>
      <p:ext uri="{BB962C8B-B14F-4D97-AF65-F5344CB8AC3E}">
        <p14:creationId xmlns:p14="http://schemas.microsoft.com/office/powerpoint/2010/main" val="259678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FB81-6C84-2C4B-98D8-4AAE55F7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Dealing with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75CE-9A92-CD4F-955A-E2FF25D6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are commonly used in ecology/evolution</a:t>
            </a:r>
          </a:p>
          <a:p>
            <a:pPr lvl="1"/>
            <a:endParaRPr lang="en-US" dirty="0"/>
          </a:p>
          <a:p>
            <a:r>
              <a:rPr lang="en-US" dirty="0"/>
              <a:t>If a column is not in the correct class, change it using</a:t>
            </a:r>
          </a:p>
          <a:p>
            <a:pPr lvl="1"/>
            <a:r>
              <a:rPr lang="en-US" dirty="0" err="1"/>
              <a:t>as.character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as.factor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as.numeric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as.integer</a:t>
            </a:r>
            <a:r>
              <a:rPr lang="en-US" dirty="0"/>
              <a:t>()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9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E0B7-F782-EE4E-85AD-71CDCC4B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Dealing with classes -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5E3F-E621-4C43-85F8-8A1BA0A8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 "</a:t>
            </a:r>
            <a:r>
              <a:rPr lang="en-US" dirty="0" err="1"/>
              <a:t>POSIXct</a:t>
            </a:r>
            <a:r>
              <a:rPr lang="en-US" dirty="0"/>
              <a:t>" represents the (signed) number of seconds since the beginning of 1970 (in the UTC time zone) as a numeric vector. </a:t>
            </a:r>
          </a:p>
          <a:p>
            <a:r>
              <a:rPr lang="en-US" dirty="0"/>
              <a:t>ISO8601 – international standard  with components organized biggest to smallest (year, month, day, hour, min, sec)</a:t>
            </a:r>
          </a:p>
          <a:p>
            <a:r>
              <a:rPr lang="en-US" dirty="0" err="1"/>
              <a:t>Lubridate</a:t>
            </a:r>
            <a:r>
              <a:rPr lang="en-US" dirty="0"/>
              <a:t> package (</a:t>
            </a:r>
            <a:r>
              <a:rPr lang="en-US" dirty="0" err="1"/>
              <a:t>tidyverse</a:t>
            </a:r>
            <a:r>
              <a:rPr lang="en-US" dirty="0"/>
              <a:t> but not part of core installation)</a:t>
            </a:r>
          </a:p>
          <a:p>
            <a:r>
              <a:rPr lang="en-US" dirty="0"/>
              <a:t>Use functions like ‘</a:t>
            </a:r>
            <a:r>
              <a:rPr lang="en-US" dirty="0" err="1"/>
              <a:t>ymd</a:t>
            </a:r>
            <a:r>
              <a:rPr lang="en-US" dirty="0"/>
              <a:t>’, ‘</a:t>
            </a:r>
            <a:r>
              <a:rPr lang="en-US" dirty="0" err="1"/>
              <a:t>dmy</a:t>
            </a:r>
            <a:r>
              <a:rPr lang="en-US" dirty="0"/>
              <a:t>’,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3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6098"/>
            <a:ext cx="8229600" cy="9144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678"/>
            <a:ext cx="8229600" cy="35486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great datasheets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tidy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with style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in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Tibbles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your data (str, summary)</a:t>
            </a:r>
          </a:p>
        </p:txBody>
      </p:sp>
    </p:spTree>
    <p:extLst>
      <p:ext uri="{BB962C8B-B14F-4D97-AF65-F5344CB8AC3E}">
        <p14:creationId xmlns:p14="http://schemas.microsoft.com/office/powerpoint/2010/main" val="1014671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8977-9083-6F43-B6C5-4C70B958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1221-3EE7-7344-AE4F-D23806F8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4D42-A734-D145-8884-D714A8E6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6726-045F-7844-89E0-EC72DA3E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0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Preparing your data for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r>
              <a:rPr lang="en-US" sz="2400" dirty="0"/>
              <a:t>Data should be in csv or Excel format</a:t>
            </a:r>
          </a:p>
          <a:p>
            <a:pPr lvl="1"/>
            <a:r>
              <a:rPr lang="en-US" sz="2400" dirty="0"/>
              <a:t>No special formatting, filters, comments etc.</a:t>
            </a:r>
          </a:p>
          <a:p>
            <a:r>
              <a:rPr lang="en-US" sz="2400" dirty="0"/>
              <a:t>Name your variables well </a:t>
            </a:r>
          </a:p>
          <a:p>
            <a:pPr lvl="1"/>
            <a:r>
              <a:rPr lang="en-US" sz="2400" dirty="0"/>
              <a:t>self-explanatory, unique, lowercase, short-</a:t>
            </a:r>
            <a:r>
              <a:rPr lang="en-US" sz="2400" dirty="0" err="1"/>
              <a:t>ish</a:t>
            </a:r>
            <a:r>
              <a:rPr lang="en-US" sz="2400" dirty="0"/>
              <a:t>, one-word names starting with letters (not #’s) are best</a:t>
            </a:r>
          </a:p>
          <a:p>
            <a:r>
              <a:rPr lang="en-US" sz="2400" dirty="0"/>
              <a:t>Correct spelling</a:t>
            </a:r>
          </a:p>
          <a:p>
            <a:r>
              <a:rPr lang="en-US" sz="2400" dirty="0"/>
              <a:t>Identical capitalization (e.g. </a:t>
            </a:r>
            <a:r>
              <a:rPr lang="en-US" sz="2400" dirty="0" err="1"/>
              <a:t>Premna</a:t>
            </a:r>
            <a:r>
              <a:rPr lang="en-US" sz="2400" dirty="0"/>
              <a:t> vs </a:t>
            </a:r>
            <a:r>
              <a:rPr lang="en-US" sz="2400" dirty="0" err="1"/>
              <a:t>premna</a:t>
            </a:r>
            <a:r>
              <a:rPr lang="en-US" sz="2400" dirty="0"/>
              <a:t>)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trt</a:t>
            </a:r>
            <a:r>
              <a:rPr lang="en-US" sz="2400" dirty="0"/>
              <a:t> &lt;- c(3, 4, 5), calling </a:t>
            </a:r>
            <a:r>
              <a:rPr lang="en-US" sz="2400" dirty="0" err="1"/>
              <a:t>Trt</a:t>
            </a:r>
            <a:r>
              <a:rPr lang="en-US" sz="2400" dirty="0"/>
              <a:t> does not work!</a:t>
            </a:r>
          </a:p>
          <a:p>
            <a:r>
              <a:rPr lang="en-US" sz="2400" dirty="0"/>
              <a:t>No commas within cells if using csv</a:t>
            </a:r>
          </a:p>
          <a:p>
            <a:r>
              <a:rPr lang="en-US" sz="2400" dirty="0"/>
              <a:t>Use NA or blank for missing values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548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95B9-E34E-144D-9463-8060E0DA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83FE-A885-C749-8E9E-115D59D65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0852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Read in data</a:t>
            </a:r>
          </a:p>
          <a:p>
            <a:pPr lvl="1"/>
            <a:r>
              <a:rPr lang="en-US" sz="2400" dirty="0"/>
              <a:t>CSV files: </a:t>
            </a:r>
          </a:p>
          <a:p>
            <a:pPr lvl="2"/>
            <a:r>
              <a:rPr lang="en-US" sz="2000" dirty="0" err="1"/>
              <a:t>iris.df</a:t>
            </a:r>
            <a:r>
              <a:rPr lang="en-US" sz="2000" dirty="0"/>
              <a:t> &lt;- </a:t>
            </a:r>
            <a:r>
              <a:rPr lang="en-US" sz="2000" dirty="0" err="1"/>
              <a:t>read.csv</a:t>
            </a:r>
            <a:r>
              <a:rPr lang="en-US" sz="2000" dirty="0"/>
              <a:t>("</a:t>
            </a:r>
            <a:r>
              <a:rPr lang="en-US" sz="2000" dirty="0" err="1"/>
              <a:t>iris_df.csv</a:t>
            </a:r>
            <a:r>
              <a:rPr lang="en-US" sz="2000" dirty="0"/>
              <a:t>", header=T)</a:t>
            </a:r>
          </a:p>
          <a:p>
            <a:pPr lvl="2"/>
            <a:r>
              <a:rPr lang="en-US" sz="2000" dirty="0" err="1"/>
              <a:t>Readr</a:t>
            </a:r>
            <a:r>
              <a:rPr lang="en-US" sz="2000" dirty="0"/>
              <a:t> package: </a:t>
            </a:r>
            <a:r>
              <a:rPr lang="en-US" sz="2000" dirty="0" err="1"/>
              <a:t>iris.df</a:t>
            </a:r>
            <a:r>
              <a:rPr lang="en-US" sz="2000" dirty="0"/>
              <a:t> &lt;- </a:t>
            </a:r>
            <a:r>
              <a:rPr lang="en-US" sz="2000" dirty="0" err="1"/>
              <a:t>read_csv</a:t>
            </a:r>
            <a:r>
              <a:rPr lang="en-US" sz="2000" dirty="0"/>
              <a:t>(“</a:t>
            </a:r>
            <a:r>
              <a:rPr lang="en-US" sz="2000" dirty="0" err="1"/>
              <a:t>iris_df.csv</a:t>
            </a:r>
            <a:r>
              <a:rPr lang="en-US" sz="2000" dirty="0"/>
              <a:t>”)</a:t>
            </a:r>
          </a:p>
          <a:p>
            <a:pPr lvl="1"/>
            <a:r>
              <a:rPr lang="en-US" sz="2400" dirty="0"/>
              <a:t>Excel files: </a:t>
            </a:r>
          </a:p>
          <a:p>
            <a:pPr lvl="2"/>
            <a:r>
              <a:rPr lang="en-US" sz="2000" dirty="0"/>
              <a:t>Use </a:t>
            </a:r>
            <a:r>
              <a:rPr lang="en-US" sz="2000" dirty="0" err="1"/>
              <a:t>readxl</a:t>
            </a:r>
            <a:r>
              <a:rPr lang="en-US" sz="2000" dirty="0"/>
              <a:t>() function. Part of </a:t>
            </a:r>
            <a:r>
              <a:rPr lang="en-US" sz="2000" dirty="0" err="1"/>
              <a:t>tidyverse</a:t>
            </a:r>
            <a:r>
              <a:rPr lang="en-US" sz="2000" dirty="0"/>
              <a:t>. </a:t>
            </a:r>
          </a:p>
          <a:p>
            <a:pPr lvl="3"/>
            <a:r>
              <a:rPr lang="en-US" sz="1600" dirty="0" err="1"/>
              <a:t>read_excel</a:t>
            </a:r>
            <a:r>
              <a:rPr lang="en-US" sz="1600" dirty="0"/>
              <a:t>() reads both </a:t>
            </a:r>
            <a:r>
              <a:rPr lang="en-US" sz="1600" dirty="0" err="1"/>
              <a:t>xls</a:t>
            </a:r>
            <a:r>
              <a:rPr lang="en-US" sz="1600" dirty="0"/>
              <a:t> and xlsx files</a:t>
            </a:r>
          </a:p>
          <a:p>
            <a:pPr lvl="3"/>
            <a:r>
              <a:rPr lang="en-US" sz="1600" dirty="0" err="1"/>
              <a:t>read_excel</a:t>
            </a:r>
            <a:r>
              <a:rPr lang="en-US" sz="1600" dirty="0"/>
              <a:t>(“</a:t>
            </a:r>
            <a:r>
              <a:rPr lang="en-US" sz="1600" dirty="0" err="1"/>
              <a:t>dataset.xlsx</a:t>
            </a:r>
            <a:r>
              <a:rPr lang="en-US" sz="1600" dirty="0"/>
              <a:t>”, sheet = 2, </a:t>
            </a:r>
            <a:r>
              <a:rPr lang="en-US" sz="1600" dirty="0" err="1"/>
              <a:t>col_names</a:t>
            </a:r>
            <a:r>
              <a:rPr lang="en-US" sz="1600" dirty="0"/>
              <a:t>=c(“a”, “b”))</a:t>
            </a:r>
          </a:p>
          <a:p>
            <a:pPr lvl="2"/>
            <a:r>
              <a:rPr lang="en-US" sz="2000" dirty="0"/>
              <a:t>Other options include ‘xlsx’ and ‘</a:t>
            </a:r>
            <a:r>
              <a:rPr lang="en-US" sz="2000" dirty="0" err="1"/>
              <a:t>XLConnect</a:t>
            </a:r>
            <a:r>
              <a:rPr lang="en-US" sz="2000" dirty="0"/>
              <a:t>’ packages</a:t>
            </a:r>
          </a:p>
          <a:p>
            <a:r>
              <a:rPr lang="en-US" sz="2800" dirty="0"/>
              <a:t>R Studio Trick: </a:t>
            </a:r>
          </a:p>
          <a:p>
            <a:pPr lvl="1"/>
            <a:r>
              <a:rPr lang="en-US" sz="2400" dirty="0"/>
              <a:t>use “import dataset” tool, or navigate to the location of your datafile and click on it and choose “import dataset”</a:t>
            </a:r>
          </a:p>
          <a:p>
            <a:pPr lvl="1"/>
            <a:r>
              <a:rPr lang="en-US" sz="2400" dirty="0"/>
              <a:t>follow directions on the pop-up box</a:t>
            </a:r>
          </a:p>
          <a:p>
            <a:pPr lvl="1"/>
            <a:r>
              <a:rPr lang="en-US" sz="2400" dirty="0"/>
              <a:t>copy the code that runs in your console into your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8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str(dataframe) -  column classes and dimensions</a:t>
            </a:r>
          </a:p>
          <a:p>
            <a:r>
              <a:rPr lang="en-US" dirty="0"/>
              <a:t>head(dataframe) and tail() - first and last 6 rows</a:t>
            </a:r>
          </a:p>
          <a:p>
            <a:r>
              <a:rPr lang="en-US" dirty="0" err="1"/>
              <a:t>names(dataframe</a:t>
            </a:r>
            <a:r>
              <a:rPr lang="en-US" dirty="0"/>
              <a:t>) - column names</a:t>
            </a:r>
          </a:p>
          <a:p>
            <a:r>
              <a:rPr lang="en-US" dirty="0"/>
              <a:t>row.names(dataframe) - row names</a:t>
            </a:r>
          </a:p>
          <a:p>
            <a:r>
              <a:rPr lang="en-US" dirty="0"/>
              <a:t>attributes(dataframe) - column and row names and object class</a:t>
            </a:r>
          </a:p>
          <a:p>
            <a:r>
              <a:rPr lang="en-US" dirty="0" err="1"/>
              <a:t>summary(dataframe</a:t>
            </a:r>
            <a:r>
              <a:rPr lang="en-US" dirty="0"/>
              <a:t>) – gives a lot of good information</a:t>
            </a:r>
          </a:p>
          <a:p>
            <a:pPr lvl="1"/>
            <a:r>
              <a:rPr lang="en-US" dirty="0"/>
              <a:t>Make sure variables are appropriate class</a:t>
            </a:r>
          </a:p>
          <a:p>
            <a:pPr lvl="2"/>
            <a:r>
              <a:rPr lang="en-US" dirty="0"/>
              <a:t>Character/string, Numeric, Factor, Integer, logical</a:t>
            </a:r>
          </a:p>
          <a:p>
            <a:pPr lvl="1"/>
            <a:r>
              <a:rPr lang="en-US" dirty="0"/>
              <a:t>Make sure </a:t>
            </a:r>
            <a:r>
              <a:rPr lang="en-US" dirty="0" err="1"/>
              <a:t>mins</a:t>
            </a:r>
            <a:r>
              <a:rPr lang="en-US" dirty="0"/>
              <a:t>, </a:t>
            </a:r>
            <a:r>
              <a:rPr lang="en-US" dirty="0" err="1"/>
              <a:t>maxs</a:t>
            </a:r>
            <a:r>
              <a:rPr lang="en-US" dirty="0"/>
              <a:t>, means, etc. seem right</a:t>
            </a:r>
          </a:p>
          <a:p>
            <a:pPr lvl="1"/>
            <a:r>
              <a:rPr lang="en-US" dirty="0"/>
              <a:t>Make sure you don’t have typing errors so Premna and </a:t>
            </a:r>
            <a:r>
              <a:rPr lang="en-US" dirty="0" err="1"/>
              <a:t>premna</a:t>
            </a:r>
            <a:r>
              <a:rPr lang="en-US" dirty="0"/>
              <a:t> are two separate factors</a:t>
            </a:r>
          </a:p>
          <a:p>
            <a:r>
              <a:rPr lang="en-US" dirty="0"/>
              <a:t>Use: unique(</a:t>
            </a:r>
            <a:r>
              <a:rPr lang="en-US" dirty="0" err="1"/>
              <a:t>spider$species</a:t>
            </a:r>
            <a:r>
              <a:rPr lang="en-US" dirty="0"/>
              <a:t>) to see what all unique values of a column are</a:t>
            </a:r>
          </a:p>
          <a:p>
            <a:r>
              <a:rPr lang="en-US" dirty="0"/>
              <a:t>Or use: levels(</a:t>
            </a:r>
            <a:r>
              <a:rPr lang="en-US" dirty="0" err="1"/>
              <a:t>spider$species</a:t>
            </a:r>
            <a:r>
              <a:rPr lang="en-US" dirty="0"/>
              <a:t>) to see different levels</a:t>
            </a:r>
          </a:p>
        </p:txBody>
      </p:sp>
    </p:spTree>
    <p:extLst>
      <p:ext uri="{BB962C8B-B14F-4D97-AF65-F5344CB8AC3E}">
        <p14:creationId xmlns:p14="http://schemas.microsoft.com/office/powerpoint/2010/main" val="341446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Designing good datasheets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these sample datasheets </a:t>
            </a:r>
          </a:p>
          <a:p>
            <a:pPr lvl="1"/>
            <a:r>
              <a:rPr lang="en-US" dirty="0"/>
              <a:t>What is good about it? </a:t>
            </a:r>
          </a:p>
          <a:p>
            <a:pPr lvl="1"/>
            <a:r>
              <a:rPr lang="en-US" dirty="0"/>
              <a:t>What would you change? </a:t>
            </a:r>
          </a:p>
        </p:txBody>
      </p:sp>
    </p:spTree>
    <p:extLst>
      <p:ext uri="{BB962C8B-B14F-4D97-AF65-F5344CB8AC3E}">
        <p14:creationId xmlns:p14="http://schemas.microsoft.com/office/powerpoint/2010/main" val="294552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Designing good datasheets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0678"/>
            <a:ext cx="7886700" cy="4765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Header information – reduces repetition/empty space</a:t>
            </a:r>
          </a:p>
          <a:p>
            <a:r>
              <a:rPr lang="en-US" dirty="0"/>
              <a:t>Organization - what does a row mean? </a:t>
            </a:r>
          </a:p>
          <a:p>
            <a:pPr lvl="1"/>
            <a:r>
              <a:rPr lang="en-US" dirty="0"/>
              <a:t>"Column variable, row observation"</a:t>
            </a:r>
          </a:p>
          <a:p>
            <a:r>
              <a:rPr lang="en-US" dirty="0"/>
              <a:t>Units of measurement clearly demarcated on datasheet</a:t>
            </a:r>
          </a:p>
          <a:p>
            <a:r>
              <a:rPr lang="en-US" dirty="0"/>
              <a:t>Use consistent codes (guide to codes at bottom)</a:t>
            </a:r>
          </a:p>
          <a:p>
            <a:r>
              <a:rPr lang="en-US" dirty="0"/>
              <a:t>Enough space to record data clearly</a:t>
            </a:r>
          </a:p>
          <a:p>
            <a:r>
              <a:rPr lang="en-US" dirty="0"/>
              <a:t>Room for notes</a:t>
            </a:r>
          </a:p>
          <a:p>
            <a:r>
              <a:rPr lang="en-US" dirty="0"/>
              <a:t>Page numbers (page __ of __)</a:t>
            </a:r>
          </a:p>
          <a:p>
            <a:r>
              <a:rPr lang="en-US" dirty="0"/>
              <a:t>Boxes for “entered, proofed, scanned”</a:t>
            </a:r>
          </a:p>
        </p:txBody>
      </p:sp>
    </p:spTree>
    <p:extLst>
      <p:ext uri="{BB962C8B-B14F-4D97-AF65-F5344CB8AC3E}">
        <p14:creationId xmlns:p14="http://schemas.microsoft.com/office/powerpoint/2010/main" val="185000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Make a tidy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Hadley Wickham's Tidy Data</a:t>
            </a:r>
            <a:endParaRPr lang="en-US" dirty="0"/>
          </a:p>
          <a:p>
            <a:r>
              <a:rPr lang="en-US" dirty="0"/>
              <a:t>In tidy data:</a:t>
            </a:r>
          </a:p>
          <a:p>
            <a:pPr lvl="1"/>
            <a:r>
              <a:rPr lang="en-US" dirty="0"/>
              <a:t>Each variable forms a column.</a:t>
            </a:r>
          </a:p>
          <a:p>
            <a:pPr lvl="1"/>
            <a:r>
              <a:rPr lang="en-US" dirty="0"/>
              <a:t>Each observation forms a row.</a:t>
            </a:r>
          </a:p>
          <a:p>
            <a:pPr lvl="1"/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9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  <a:p>
            <a:pPr lvl="1"/>
            <a:r>
              <a:rPr lang="en-US" dirty="0"/>
              <a:t>Look at  </a:t>
            </a:r>
            <a:r>
              <a:rPr lang="en-US" dirty="0" err="1"/>
              <a:t>transplant_raw.csv</a:t>
            </a:r>
            <a:endParaRPr lang="en-US" dirty="0"/>
          </a:p>
          <a:p>
            <a:pPr lvl="1"/>
            <a:r>
              <a:rPr lang="en-US" dirty="0"/>
              <a:t>What would you change in this database?</a:t>
            </a:r>
          </a:p>
          <a:p>
            <a:endParaRPr lang="en-US" dirty="0"/>
          </a:p>
          <a:p>
            <a:r>
              <a:rPr lang="en-US" dirty="0"/>
              <a:t>Part 2</a:t>
            </a:r>
          </a:p>
          <a:p>
            <a:pPr lvl="1"/>
            <a:r>
              <a:rPr lang="en-US" dirty="0"/>
              <a:t>Open up your own database</a:t>
            </a:r>
          </a:p>
          <a:p>
            <a:pPr lvl="1"/>
            <a:r>
              <a:rPr lang="en-US" dirty="0"/>
              <a:t>What would you change in your database?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4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314"/>
            <a:ext cx="8229600" cy="1143000"/>
          </a:xfrm>
        </p:spPr>
        <p:txBody>
          <a:bodyPr/>
          <a:lstStyle/>
          <a:p>
            <a:r>
              <a:rPr lang="en-US" dirty="0"/>
              <a:t>2. Make a tidy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688"/>
            <a:ext cx="8229600" cy="563464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Name columns with R in mind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consistent codes (if Excel, consider data validation)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Remember, case matters in R (upper </a:t>
            </a:r>
            <a:r>
              <a:rPr lang="en-US" dirty="0" err="1"/>
              <a:t>vs</a:t>
            </a:r>
            <a:r>
              <a:rPr lang="en-US" dirty="0"/>
              <a:t> lower)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with appropriate date/time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estimated data (should not be entered in a manner identical to measured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missing values and define missing value codes; make sure true zeros are distinguished from missing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Separate data from notes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R-safe delimiters (avoid commas within a cell, symbols)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Avoid using delimiters that also occur in the data fields or avoid putting delimiters in data field.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If this cannot be avoided, enclose data fields that also contain a delimiter in single or double quotes.</a:t>
            </a:r>
          </a:p>
        </p:txBody>
      </p:sp>
    </p:spTree>
    <p:extLst>
      <p:ext uri="{BB962C8B-B14F-4D97-AF65-F5344CB8AC3E}">
        <p14:creationId xmlns:p14="http://schemas.microsoft.com/office/powerpoint/2010/main" val="174198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Code with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Style is important so YOU and OTHERS can read your code and actually use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Tidyverse Style Guide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Hadley Wickham's style guide</a:t>
            </a:r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style guide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Condensed version of Google/Hadley guide</a:t>
            </a:r>
            <a:endParaRPr lang="en-US" dirty="0"/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Henrik Bengtsson style guide</a:t>
            </a:r>
            <a:endParaRPr lang="en-US" dirty="0"/>
          </a:p>
          <a:p>
            <a:endParaRPr lang="en-US" dirty="0"/>
          </a:p>
          <a:p>
            <a:r>
              <a:rPr lang="en-US" dirty="0"/>
              <a:t>R Studio- Preferences - Diagnostics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: Filenames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meaningful filenames</a:t>
            </a:r>
          </a:p>
          <a:p>
            <a:r>
              <a:rPr lang="en-US" dirty="0"/>
              <a:t>Use _ to separate words</a:t>
            </a:r>
          </a:p>
          <a:p>
            <a:r>
              <a:rPr lang="en-US" dirty="0"/>
              <a:t>Do not use spaces or special characters (only #’s, letters, -, and _). </a:t>
            </a:r>
          </a:p>
          <a:p>
            <a:r>
              <a:rPr lang="en-US" dirty="0"/>
              <a:t>Lower-case not capitalized</a:t>
            </a:r>
          </a:p>
          <a:p>
            <a:r>
              <a:rPr lang="en-US" dirty="0"/>
              <a:t>If need to be run in a particular order, name them starting with 01, 02, 03 etc. </a:t>
            </a:r>
          </a:p>
        </p:txBody>
      </p:sp>
    </p:spTree>
    <p:extLst>
      <p:ext uri="{BB962C8B-B14F-4D97-AF65-F5344CB8AC3E}">
        <p14:creationId xmlns:p14="http://schemas.microsoft.com/office/powerpoint/2010/main" val="360931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1488</Words>
  <Application>Microsoft Macintosh PowerPoint</Application>
  <PresentationFormat>On-screen Show (4:3)</PresentationFormat>
  <Paragraphs>191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 to R, part 2</vt:lpstr>
      <vt:lpstr>Outline</vt:lpstr>
      <vt:lpstr>1. Designing good datasheets</vt:lpstr>
      <vt:lpstr>1. Designing good datasheets</vt:lpstr>
      <vt:lpstr>2. Make a tidy database</vt:lpstr>
      <vt:lpstr>Exercise</vt:lpstr>
      <vt:lpstr>2. Make a tidy database</vt:lpstr>
      <vt:lpstr>3. Code with style</vt:lpstr>
      <vt:lpstr>3. Styleguide: Filenames</vt:lpstr>
      <vt:lpstr>Which of these filenames are good/bad? Why?</vt:lpstr>
      <vt:lpstr>3. Styleguide – script structure</vt:lpstr>
      <vt:lpstr>3. Styleguide - Syntax</vt:lpstr>
      <vt:lpstr>3. Styleguide - spacing</vt:lpstr>
      <vt:lpstr>4. Read in data</vt:lpstr>
      <vt:lpstr>4. Read in data</vt:lpstr>
      <vt:lpstr>5. Tibbles</vt:lpstr>
      <vt:lpstr>6. Explore your data</vt:lpstr>
      <vt:lpstr>7. Dealing with classes</vt:lpstr>
      <vt:lpstr>7. Dealing with classes - Dates</vt:lpstr>
      <vt:lpstr>PowerPoint Presentation</vt:lpstr>
      <vt:lpstr>PowerPoint Presentation</vt:lpstr>
      <vt:lpstr>Preparing your data for R</vt:lpstr>
      <vt:lpstr>Read in Data</vt:lpstr>
      <vt:lpstr>Exploring dataframes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Rogers, Haldre S [EEOB]</dc:creator>
  <cp:lastModifiedBy>Haldre</cp:lastModifiedBy>
  <cp:revision>12</cp:revision>
  <dcterms:created xsi:type="dcterms:W3CDTF">2019-09-10T17:23:33Z</dcterms:created>
  <dcterms:modified xsi:type="dcterms:W3CDTF">2021-08-25T13:31:51Z</dcterms:modified>
</cp:coreProperties>
</file>