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57" r:id="rId7"/>
    <p:sldId id="268" r:id="rId8"/>
    <p:sldId id="258" r:id="rId9"/>
    <p:sldId id="259" r:id="rId10"/>
    <p:sldId id="269" r:id="rId11"/>
    <p:sldId id="270" r:id="rId12"/>
    <p:sldId id="271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0">
          <p15:clr>
            <a:srgbClr val="A4A3A4"/>
          </p15:clr>
        </p15:guide>
        <p15:guide id="2" pos="43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25"/>
    <p:restoredTop sz="92727"/>
  </p:normalViewPr>
  <p:slideViewPr>
    <p:cSldViewPr snapToGrid="0" snapToObjects="1" showGuides="1">
      <p:cViewPr varScale="1">
        <p:scale>
          <a:sx n="73" d="100"/>
          <a:sy n="73" d="100"/>
        </p:scale>
        <p:origin x="784" y="176"/>
      </p:cViewPr>
      <p:guideLst>
        <p:guide orient="horz" pos="2910"/>
        <p:guide pos="43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96003-ACAB-CA4A-B0F1-B3D74D4B04C4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5CD31-17B4-0543-96B9-639EAAEF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0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CD31-17B4-0543-96B9-639EAAEFB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6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30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3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59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6546850"/>
            <a:ext cx="9148763" cy="311150"/>
          </a:xfrm>
          <a:prstGeom prst="rect">
            <a:avLst/>
          </a:prstGeom>
          <a:gradFill rotWithShape="0">
            <a:gsLst>
              <a:gs pos="0">
                <a:srgbClr val="6CAA3C">
                  <a:alpha val="39998"/>
                </a:srgbClr>
              </a:gs>
              <a:gs pos="100000">
                <a:srgbClr val="5EBDB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-7938" y="-7938"/>
            <a:ext cx="9151938" cy="919163"/>
          </a:xfrm>
          <a:prstGeom prst="rect">
            <a:avLst/>
          </a:prstGeom>
          <a:gradFill rotWithShape="0">
            <a:gsLst>
              <a:gs pos="0">
                <a:srgbClr val="6CAA3C">
                  <a:alpha val="39998"/>
                </a:srgbClr>
              </a:gs>
              <a:gs pos="100000">
                <a:srgbClr val="5EBDB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Box 31"/>
          <p:cNvSpPr txBox="1">
            <a:spLocks noChangeArrowheads="1"/>
          </p:cNvSpPr>
          <p:nvPr userDrawn="1"/>
        </p:nvSpPr>
        <p:spPr bwMode="auto">
          <a:xfrm>
            <a:off x="0" y="544513"/>
            <a:ext cx="91440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sz="18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Freeman   Quillin   Allison        </a:t>
            </a:r>
            <a:endParaRPr lang="en-US" sz="200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0" y="6592888"/>
            <a:ext cx="68802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6CAA3C"/>
                    </a:gs>
                    <a:gs pos="100000">
                      <a:srgbClr val="5EBDBE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>
                <a:solidFill>
                  <a:srgbClr val="000000"/>
                </a:solidFill>
              </a:rPr>
              <a:t>     © 2014 Pearson Education, Inc.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938" y="-6350"/>
            <a:ext cx="9144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6C93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3800">
                <a:solidFill>
                  <a:srgbClr val="000000"/>
                </a:solidFill>
                <a:ea typeface="Arial"/>
                <a:cs typeface="Times New Roman" pitchFamily="84" charset="0"/>
              </a:rPr>
              <a:t>BIOLOGICAL SCIENCE</a:t>
            </a:r>
          </a:p>
        </p:txBody>
      </p:sp>
      <p:pic>
        <p:nvPicPr>
          <p:cNvPr id="8" name="Picture 40" descr="FREE3671_0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5" r="7724" b="6168"/>
          <a:stretch>
            <a:fillRect/>
          </a:stretch>
        </p:blipFill>
        <p:spPr bwMode="auto">
          <a:xfrm>
            <a:off x="4244975" y="781050"/>
            <a:ext cx="489585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-1588" y="430213"/>
            <a:ext cx="9144001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sz="800">
                <a:solidFill>
                  <a:srgbClr val="000000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1000">
                <a:solidFill>
                  <a:srgbClr val="000000"/>
                </a:solidFill>
              </a:rPr>
              <a:t>FIFTH EDITION</a:t>
            </a:r>
          </a:p>
        </p:txBody>
      </p:sp>
      <p:sp>
        <p:nvSpPr>
          <p:cNvPr id="508945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82563" y="190500"/>
            <a:ext cx="3089275" cy="1096963"/>
          </a:xfrm>
        </p:spPr>
        <p:txBody>
          <a:bodyPr anchor="ctr"/>
          <a:lstStyle>
            <a:lvl1pPr marL="0" indent="0">
              <a:defRPr sz="50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672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7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3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pPr/>
              <a:t>10/18/21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7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3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2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pPr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6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61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www.ncbi.nlm.nih.gov/pmc/articles/PMC439470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simulation</a:t>
            </a:r>
            <a:br>
              <a:rPr lang="en-US" dirty="0"/>
            </a:br>
            <a:r>
              <a:rPr lang="en-US" dirty="0"/>
              <a:t>18 October 2021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689" y="4762500"/>
            <a:ext cx="8513892" cy="1752600"/>
          </a:xfrm>
        </p:spPr>
        <p:txBody>
          <a:bodyPr/>
          <a:lstStyle/>
          <a:p>
            <a:r>
              <a:rPr lang="en-US" dirty="0"/>
              <a:t>Refs/sources: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Charles DiMaggio: Intro to simulations in R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aosmith.rbind.io</a:t>
            </a:r>
            <a:r>
              <a:rPr lang="en-US" dirty="0"/>
              <a:t>/2018/08/29/getting-started-simulating-data/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04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75B82B4-EAB3-F044-8F7F-FBB0A8963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22998"/>
            <a:ext cx="7625862" cy="210822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1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Random Data in R: </a:t>
            </a:r>
            <a:r>
              <a:rPr kumimoji="0" lang="en-US" altLang="en-US" sz="3300" b="1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rnorm</a:t>
            </a:r>
            <a:endParaRPr kumimoji="0" lang="en-US" altLang="en-US" sz="3300" b="1" i="0" u="none" strike="noStrike" cap="none" normalizeH="0" baseline="0" dirty="0">
              <a:ln>
                <a:noFill/>
              </a:ln>
              <a:solidFill>
                <a:srgbClr val="51515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data.frame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r_sample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rnorm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(n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inherit"/>
              </a:rPr>
              <a:t>10000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mean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inherit"/>
              </a:rPr>
              <a:t>1000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sd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inherit"/>
              </a:rPr>
              <a:t>250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)) %&gt;%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ggplot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aes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(x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r_sample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)) +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geom_histogram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(bins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inherit"/>
              </a:rPr>
              <a:t>300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 +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geom_vline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xintercept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inherit"/>
              </a:rPr>
              <a:t>1000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color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inherit"/>
              </a:rPr>
              <a:t>'red'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 +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theme_linedraw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 </a:t>
            </a:r>
            <a:endParaRPr kumimoji="0" lang="en-US" altLang="en-US" sz="2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518D2A-4525-D044-A2F3-3DC03D0B2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98800"/>
            <a:ext cx="60960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50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34356E-2C70-3D4C-A540-4792AC17D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90051"/>
            <a:ext cx="7620000" cy="210822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1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Random Data in R: </a:t>
            </a:r>
            <a:r>
              <a:rPr kumimoji="0" lang="en-US" altLang="en-US" sz="3300" b="1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rpois</a:t>
            </a:r>
            <a:endParaRPr kumimoji="0" lang="en-US" altLang="en-US" sz="3300" b="1" i="0" u="none" strike="noStrike" cap="none" normalizeH="0" baseline="0" dirty="0">
              <a:ln>
                <a:noFill/>
              </a:ln>
              <a:solidFill>
                <a:srgbClr val="51515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data.frame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r_sample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rpois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(n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inherit"/>
              </a:rPr>
              <a:t>10000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lambda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inherit"/>
              </a:rPr>
              <a:t>3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)) %&gt;%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inherit"/>
              </a:rPr>
              <a:t>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ggplot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aes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(x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r_sample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))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inherit"/>
              </a:rPr>
              <a:t>	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geom_histogram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()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inherit"/>
              </a:rPr>
              <a:t>	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geom_vline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xintercept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inherit"/>
              </a:rPr>
              <a:t>3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color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F5D"/>
                </a:solidFill>
                <a:effectLst/>
                <a:latin typeface="inherit"/>
              </a:rPr>
              <a:t>'red'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inherit"/>
              </a:rPr>
              <a:t>	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theme_linedraw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 </a:t>
            </a:r>
            <a:endParaRPr kumimoji="0" lang="en-US" altLang="en-US" sz="2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62549C-4A8A-F246-B8BB-C42D8116E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112"/>
            <a:ext cx="60960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86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6867D8-C7EC-9E4B-9E78-6E8D7963D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54" y="916481"/>
            <a:ext cx="6981092" cy="187738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1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Random Data in R: </a:t>
            </a:r>
            <a:r>
              <a:rPr kumimoji="0" lang="en-US" altLang="en-US" sz="3300" b="1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rbinom</a:t>
            </a:r>
            <a:endParaRPr kumimoji="0" lang="en-US" altLang="en-US" sz="3300" b="1" i="0" u="none" strike="noStrike" cap="none" normalizeH="0" baseline="0" dirty="0">
              <a:ln>
                <a:noFill/>
              </a:ln>
              <a:solidFill>
                <a:srgbClr val="51515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data.frame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r_sample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rbinom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(n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inherit"/>
              </a:rPr>
              <a:t>10000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size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inherit"/>
              </a:rPr>
              <a:t>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prob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inherit"/>
              </a:rPr>
              <a:t>0.5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)) %&gt;%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inherit"/>
              </a:rPr>
              <a:t>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ggplot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aes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(x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r_sample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))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inherit"/>
              </a:rPr>
              <a:t>	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geom_histogram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()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inherit"/>
              </a:rPr>
              <a:t>		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theme_linedraw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inherit"/>
              </a:rPr>
              <a:t>()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 </a:t>
            </a:r>
            <a:endParaRPr kumimoji="0" lang="en-US" altLang="en-US" sz="2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070819-8060-DC47-807B-549DC7F63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98800"/>
            <a:ext cx="60960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12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Produce predictor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Useful functions: </a:t>
            </a:r>
          </a:p>
          <a:p>
            <a:pPr lvl="1"/>
            <a:r>
              <a:rPr lang="en-US" sz="2000" dirty="0"/>
              <a:t>rep() </a:t>
            </a:r>
          </a:p>
          <a:p>
            <a:pPr lvl="1"/>
            <a:r>
              <a:rPr lang="en-US" sz="2000" dirty="0" err="1"/>
              <a:t>expand.grid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 err="1"/>
              <a:t>seq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 err="1"/>
              <a:t>runif</a:t>
            </a:r>
            <a:r>
              <a:rPr lang="en-US" sz="2000" dirty="0"/>
              <a:t>()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0906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Use c(“a”, “b”, “c”.....) </a:t>
            </a:r>
          </a:p>
          <a:p>
            <a:pPr lvl="1"/>
            <a:r>
              <a:rPr lang="en-US" sz="2000" dirty="0"/>
              <a:t>Each = # of times you rep each one</a:t>
            </a:r>
          </a:p>
          <a:p>
            <a:pPr lvl="1"/>
            <a:r>
              <a:rPr lang="en-US" sz="2000" dirty="0"/>
              <a:t>Times = number of times you rep the whole vector</a:t>
            </a:r>
          </a:p>
          <a:p>
            <a:pPr lvl="1"/>
            <a:r>
              <a:rPr lang="en-US" sz="2000" dirty="0"/>
              <a:t>Length = replicate until you get a vector of this length</a:t>
            </a:r>
          </a:p>
          <a:p>
            <a:pPr lvl="1"/>
            <a:r>
              <a:rPr lang="en-US" sz="2000" dirty="0"/>
              <a:t>Need to use factor() around rep function to create a factor.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053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Expand.grid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638045"/>
            <a:ext cx="6676309" cy="3101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Expand.grid</a:t>
            </a:r>
            <a:r>
              <a:rPr lang="en-US" sz="2400" dirty="0"/>
              <a:t>(</a:t>
            </a:r>
          </a:p>
          <a:p>
            <a:pPr marL="0" indent="0">
              <a:buNone/>
            </a:pPr>
            <a:r>
              <a:rPr lang="en-US" sz="2400" dirty="0"/>
              <a:t>  gender=c("M","F"),</a:t>
            </a:r>
          </a:p>
          <a:p>
            <a:pPr marL="228600" lvl="1" indent="0">
              <a:buNone/>
            </a:pPr>
            <a:r>
              <a:rPr lang="en-US" sz="2200" dirty="0"/>
              <a:t>education=c("</a:t>
            </a:r>
            <a:r>
              <a:rPr lang="en-US" sz="2200" dirty="0" err="1"/>
              <a:t>HS","College","Advanced</a:t>
            </a:r>
            <a:r>
              <a:rPr lang="en-US" sz="2200" dirty="0"/>
              <a:t>"),</a:t>
            </a:r>
          </a:p>
          <a:p>
            <a:pPr marL="228600" lvl="1" indent="0">
              <a:buNone/>
            </a:pPr>
            <a:r>
              <a:rPr lang="en-US" sz="2200" dirty="0"/>
              <a:t>status=c("</a:t>
            </a:r>
            <a:r>
              <a:rPr lang="en-US" sz="2200" dirty="0" err="1"/>
              <a:t>Single","Married","Divorced","Widowed</a:t>
            </a:r>
            <a:r>
              <a:rPr lang="en-US" sz="2200" dirty="0"/>
              <a:t>"))</a:t>
            </a:r>
          </a:p>
          <a:p>
            <a:pPr marL="228600" lvl="1" indent="0">
              <a:buNone/>
            </a:pPr>
            <a:endParaRPr lang="en-US" sz="2200" dirty="0"/>
          </a:p>
          <a:p>
            <a:pPr marL="228600" lvl="1" indent="0">
              <a:buNone/>
            </a:pPr>
            <a:r>
              <a:rPr lang="en-US" sz="2200" dirty="0"/>
              <a:t>Gives you every possible combination of these variables. </a:t>
            </a:r>
          </a:p>
        </p:txBody>
      </p:sp>
    </p:spTree>
    <p:extLst>
      <p:ext uri="{BB962C8B-B14F-4D97-AF65-F5344CB8AC3E}">
        <p14:creationId xmlns:p14="http://schemas.microsoft.com/office/powerpoint/2010/main" val="2183772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packages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Simstudy- simulate study data</a:t>
            </a:r>
          </a:p>
          <a:p>
            <a:pPr lvl="1"/>
            <a:r>
              <a:rPr lang="en-US" dirty="0">
                <a:hlinkClick r:id="rId2"/>
              </a:rPr>
              <a:t>https://cran.r-project.org/web/packages/simstudy/vignettes/simstudy.html</a:t>
            </a:r>
          </a:p>
          <a:p>
            <a:r>
              <a:rPr lang="en-US" dirty="0">
                <a:hlinkClick r:id="rId2"/>
              </a:rPr>
              <a:t>simr: power analyses for glmm using simulation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simulate?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831" y="2638045"/>
            <a:ext cx="6646984" cy="3101983"/>
          </a:xfrm>
        </p:spPr>
        <p:txBody>
          <a:bodyPr>
            <a:normAutofit/>
          </a:bodyPr>
          <a:lstStyle/>
          <a:p>
            <a:r>
              <a:rPr lang="en-US" sz="2400" dirty="0"/>
              <a:t>Produce data to play around with. </a:t>
            </a:r>
          </a:p>
          <a:p>
            <a:r>
              <a:rPr lang="en-US" sz="2400" dirty="0"/>
              <a:t>Generate data similar to what we expect to collect to see if our proposed analysis works as expected.</a:t>
            </a:r>
          </a:p>
          <a:p>
            <a:r>
              <a:rPr lang="en-US" sz="2400" dirty="0"/>
              <a:t>Run a power analysis to determine necessary sample size</a:t>
            </a:r>
          </a:p>
        </p:txBody>
      </p:sp>
    </p:spTree>
    <p:extLst>
      <p:ext uri="{BB962C8B-B14F-4D97-AF65-F5344CB8AC3E}">
        <p14:creationId xmlns:p14="http://schemas.microsoft.com/office/powerpoint/2010/main" val="187645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simulating your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Define your expected dataset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Produce </a:t>
            </a:r>
            <a:r>
              <a:rPr lang="en-US" sz="2400" b="1" dirty="0"/>
              <a:t>Response</a:t>
            </a:r>
            <a:r>
              <a:rPr lang="en-US" sz="2400" dirty="0"/>
              <a:t> variable using a random draw from appropriate probability distribution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Produce </a:t>
            </a:r>
            <a:r>
              <a:rPr lang="en-US" sz="2400" b="1" dirty="0"/>
              <a:t>Predictor</a:t>
            </a:r>
            <a:r>
              <a:rPr lang="en-US" sz="2400" dirty="0"/>
              <a:t> data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904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Define your predicted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What are your response &amp; predictors? </a:t>
            </a:r>
          </a:p>
          <a:p>
            <a:pPr lvl="1"/>
            <a:r>
              <a:rPr lang="en-US" sz="2000" dirty="0"/>
              <a:t>What is the anticipated error distribution of your response? </a:t>
            </a:r>
          </a:p>
          <a:p>
            <a:pPr lvl="1"/>
            <a:r>
              <a:rPr lang="en-US" sz="2000" dirty="0"/>
              <a:t>How many samples will you have? How are these apportioned to each category of predictor?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067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Produce response variable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a random draw from appropriate probability distribution to produce response variable</a:t>
            </a:r>
          </a:p>
          <a:p>
            <a:r>
              <a:rPr lang="en-US" sz="2400" dirty="0"/>
              <a:t>If you have pilot data, you can use this to estimate parameters to use for the random draw. </a:t>
            </a:r>
          </a:p>
          <a:p>
            <a:r>
              <a:rPr lang="en-US" sz="2400" dirty="0"/>
              <a:t>Otherwise, need to use best guess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414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72" y="394856"/>
            <a:ext cx="7772400" cy="1143000"/>
          </a:xfrm>
        </p:spPr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1939635"/>
            <a:ext cx="7973291" cy="3380509"/>
          </a:xfrm>
        </p:spPr>
        <p:txBody>
          <a:bodyPr numCol="2">
            <a:noAutofit/>
          </a:bodyPr>
          <a:lstStyle/>
          <a:p>
            <a:r>
              <a:rPr lang="en-US" sz="2400" b="1" dirty="0"/>
              <a:t>Normal: norm(mean, </a:t>
            </a:r>
            <a:r>
              <a:rPr lang="en-US" sz="2400" b="1" dirty="0" err="1"/>
              <a:t>sd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Poisson: pois(lambda)</a:t>
            </a:r>
          </a:p>
          <a:p>
            <a:r>
              <a:rPr lang="en-US" sz="2400" b="1" dirty="0"/>
              <a:t>Binomial: </a:t>
            </a:r>
            <a:r>
              <a:rPr lang="en-US" sz="2400" b="1" dirty="0" err="1"/>
              <a:t>binom</a:t>
            </a:r>
            <a:r>
              <a:rPr lang="en-US" sz="2400" b="1" dirty="0"/>
              <a:t>(size, prob)</a:t>
            </a:r>
          </a:p>
          <a:p>
            <a:r>
              <a:rPr lang="en-US" sz="2400" dirty="0"/>
              <a:t>Uniform: </a:t>
            </a:r>
            <a:r>
              <a:rPr lang="en-US" sz="2400" dirty="0" err="1"/>
              <a:t>unif</a:t>
            </a:r>
            <a:r>
              <a:rPr lang="en-US" sz="2400" dirty="0"/>
              <a:t>(min, max)</a:t>
            </a:r>
          </a:p>
          <a:p>
            <a:r>
              <a:rPr lang="en-US" sz="2400" dirty="0" err="1"/>
              <a:t>ChiSquared</a:t>
            </a:r>
            <a:r>
              <a:rPr lang="en-US" sz="2400" dirty="0"/>
              <a:t>: </a:t>
            </a:r>
            <a:r>
              <a:rPr lang="en-US" sz="2400" dirty="0" err="1"/>
              <a:t>chisq</a:t>
            </a:r>
            <a:r>
              <a:rPr lang="en-US" sz="2400" dirty="0"/>
              <a:t>(df, </a:t>
            </a:r>
            <a:r>
              <a:rPr lang="en-US" sz="2400" dirty="0" err="1"/>
              <a:t>ncp</a:t>
            </a:r>
            <a:r>
              <a:rPr lang="en-US" sz="2400" dirty="0"/>
              <a:t>)</a:t>
            </a:r>
          </a:p>
          <a:p>
            <a:r>
              <a:rPr lang="en-US" sz="2400" dirty="0"/>
              <a:t>Exponential: exp(rate)</a:t>
            </a:r>
          </a:p>
          <a:p>
            <a:r>
              <a:rPr lang="en-US" sz="2400" dirty="0"/>
              <a:t>Gamma: gamma(shape, scale)</a:t>
            </a:r>
          </a:p>
          <a:p>
            <a:r>
              <a:rPr lang="en-US" sz="2400" dirty="0"/>
              <a:t>Logistic: </a:t>
            </a:r>
            <a:r>
              <a:rPr lang="en-US" sz="2400" dirty="0" err="1"/>
              <a:t>logis</a:t>
            </a:r>
            <a:r>
              <a:rPr lang="en-US" sz="2400" dirty="0"/>
              <a:t>(location, scale)</a:t>
            </a:r>
          </a:p>
          <a:p>
            <a:r>
              <a:rPr lang="en-US" sz="2400" dirty="0"/>
              <a:t>T: t(df, </a:t>
            </a:r>
            <a:r>
              <a:rPr lang="en-US" sz="2400" dirty="0" err="1"/>
              <a:t>ncp</a:t>
            </a:r>
            <a:r>
              <a:rPr lang="en-US" sz="2400" dirty="0"/>
              <a:t>)</a:t>
            </a:r>
          </a:p>
          <a:p>
            <a:r>
              <a:rPr lang="en-US" sz="2400" dirty="0"/>
              <a:t>Beta: beta(shape1, shape2, </a:t>
            </a:r>
            <a:r>
              <a:rPr lang="en-US" sz="2400" dirty="0" err="1"/>
              <a:t>ncp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77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D928-02B2-B841-B331-CA281241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33A6-0DBA-C54C-93FC-FD54C45D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Most commonly used:</a:t>
            </a:r>
          </a:p>
          <a:p>
            <a:pPr lvl="1" fontAlgn="base"/>
            <a:r>
              <a:rPr lang="en-US" sz="2000" i="1" dirty="0" err="1"/>
              <a:t>rnorm</a:t>
            </a:r>
            <a:r>
              <a:rPr lang="en-US" sz="2000" i="1" dirty="0"/>
              <a:t>(n, mean, </a:t>
            </a:r>
            <a:r>
              <a:rPr lang="en-US" sz="2000" i="1" dirty="0" err="1"/>
              <a:t>sd</a:t>
            </a:r>
            <a:r>
              <a:rPr lang="en-US" sz="2000" i="1" dirty="0"/>
              <a:t>)</a:t>
            </a:r>
            <a:r>
              <a:rPr lang="en-US" sz="2000" dirty="0"/>
              <a:t> for continuous outcomes</a:t>
            </a:r>
          </a:p>
          <a:p>
            <a:pPr lvl="1" fontAlgn="base"/>
            <a:r>
              <a:rPr lang="en-US" sz="2000" i="1" dirty="0" err="1"/>
              <a:t>rpois</a:t>
            </a:r>
            <a:r>
              <a:rPr lang="en-US" sz="2000" i="1" dirty="0"/>
              <a:t>(n, lambda)</a:t>
            </a:r>
            <a:r>
              <a:rPr lang="en-US" sz="2000" dirty="0"/>
              <a:t> for count outcomes</a:t>
            </a:r>
          </a:p>
          <a:p>
            <a:pPr lvl="1" fontAlgn="base"/>
            <a:r>
              <a:rPr lang="en-US" sz="2000" i="1" dirty="0" err="1"/>
              <a:t>rbinom</a:t>
            </a:r>
            <a:r>
              <a:rPr lang="en-US" sz="2000" i="1" dirty="0"/>
              <a:t>(n, size = 1, </a:t>
            </a:r>
            <a:r>
              <a:rPr lang="en-US" sz="2000" i="1" dirty="0" err="1"/>
              <a:t>prob</a:t>
            </a:r>
            <a:r>
              <a:rPr lang="en-US" sz="2000" i="1" dirty="0"/>
              <a:t>)</a:t>
            </a:r>
            <a:r>
              <a:rPr lang="en-US" sz="2000" dirty="0"/>
              <a:t> binary outcomes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5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67" y="38100"/>
            <a:ext cx="8811581" cy="1143000"/>
          </a:xfrm>
        </p:spPr>
        <p:txBody>
          <a:bodyPr/>
          <a:lstStyle/>
          <a:p>
            <a:r>
              <a:rPr lang="en-US" dirty="0"/>
              <a:t>Using probability functions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610" y="1371600"/>
            <a:ext cx="8017745" cy="3588979"/>
          </a:xfrm>
        </p:spPr>
        <p:txBody>
          <a:bodyPr>
            <a:normAutofit/>
          </a:bodyPr>
          <a:lstStyle/>
          <a:p>
            <a:r>
              <a:rPr lang="en-US" sz="2400" dirty="0"/>
              <a:t>dxxx(x,) returns the density or the value on the y-axis of a probability distribution for a discrete value of x</a:t>
            </a:r>
          </a:p>
          <a:p>
            <a:r>
              <a:rPr lang="en-US" sz="2400" dirty="0" err="1"/>
              <a:t>pxxx</a:t>
            </a:r>
            <a:r>
              <a:rPr lang="en-US" sz="2400" dirty="0"/>
              <a:t>(q,) returns the cumulative density function (CDF) or the area under the curve to the left of an x value on a probability distribution curve</a:t>
            </a:r>
          </a:p>
          <a:p>
            <a:r>
              <a:rPr lang="en-US" sz="2400" dirty="0" err="1"/>
              <a:t>qxxx</a:t>
            </a:r>
            <a:r>
              <a:rPr lang="en-US" sz="2400" dirty="0"/>
              <a:t>(p,) returns the </a:t>
            </a:r>
            <a:r>
              <a:rPr lang="en-US" sz="2400" dirty="0" err="1"/>
              <a:t>quantile</a:t>
            </a:r>
            <a:r>
              <a:rPr lang="en-US" sz="2400" dirty="0"/>
              <a:t> value, i.e. the standardized z value for x</a:t>
            </a:r>
          </a:p>
          <a:p>
            <a:r>
              <a:rPr lang="en-US" sz="2400" b="1" dirty="0" err="1"/>
              <a:t>rxxx</a:t>
            </a:r>
            <a:r>
              <a:rPr lang="en-US" sz="2400" b="1" dirty="0"/>
              <a:t>(n,) returns a random simulation of size n</a:t>
            </a:r>
          </a:p>
        </p:txBody>
      </p:sp>
    </p:spTree>
    <p:extLst>
      <p:ext uri="{BB962C8B-B14F-4D97-AF65-F5344CB8AC3E}">
        <p14:creationId xmlns:p14="http://schemas.microsoft.com/office/powerpoint/2010/main" val="84795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313528"/>
            <a:ext cx="5937755" cy="1188720"/>
          </a:xfrm>
        </p:spPr>
        <p:txBody>
          <a:bodyPr/>
          <a:lstStyle/>
          <a:p>
            <a:r>
              <a:rPr lang="en-US" dirty="0"/>
              <a:t>Probability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981200"/>
            <a:ext cx="8225011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rnorm</a:t>
            </a:r>
            <a:r>
              <a:rPr lang="en-US" sz="2400" dirty="0"/>
              <a:t>(n = 10, mean = 50, </a:t>
            </a:r>
            <a:r>
              <a:rPr lang="en-US" sz="2400" dirty="0" err="1"/>
              <a:t>sd</a:t>
            </a:r>
            <a:r>
              <a:rPr lang="en-US" sz="2400" dirty="0"/>
              <a:t> = 19) # normal distribution</a:t>
            </a:r>
          </a:p>
          <a:p>
            <a:r>
              <a:rPr lang="en-US" sz="2400" dirty="0" err="1"/>
              <a:t>runif</a:t>
            </a:r>
            <a:r>
              <a:rPr lang="en-US" sz="2400" dirty="0"/>
              <a:t>(n = 10, min = 0, max = 1) #uniform distribution</a:t>
            </a:r>
          </a:p>
          <a:p>
            <a:r>
              <a:rPr lang="en-US" sz="2400" dirty="0" err="1"/>
              <a:t>rpois</a:t>
            </a:r>
            <a:r>
              <a:rPr lang="en-US" sz="2400" dirty="0"/>
              <a:t>(n = 10, lambda = 15) # Poisson distribution, lambda = mean/variance</a:t>
            </a:r>
          </a:p>
          <a:p>
            <a:endParaRPr lang="en-US" sz="2400" dirty="0"/>
          </a:p>
          <a:p>
            <a:r>
              <a:rPr lang="en-US" sz="2400" dirty="0"/>
              <a:t># toss coin 8 times using binomial distribution</a:t>
            </a:r>
          </a:p>
          <a:p>
            <a:r>
              <a:rPr lang="tr-TR" sz="2400" dirty="0" err="1"/>
              <a:t>rbinom</a:t>
            </a:r>
            <a:r>
              <a:rPr lang="tr-TR" sz="2400" dirty="0"/>
              <a:t>(n = 8, size = 1, p = 0.5)</a:t>
            </a:r>
          </a:p>
          <a:p>
            <a:endParaRPr lang="tr-TR" sz="2400" dirty="0"/>
          </a:p>
          <a:p>
            <a:r>
              <a:rPr lang="tr-TR" sz="2400" dirty="0"/>
              <a:t># 18 </a:t>
            </a:r>
            <a:r>
              <a:rPr lang="tr-TR" sz="2400" dirty="0" err="1"/>
              <a:t>trials</a:t>
            </a:r>
            <a:r>
              <a:rPr lang="tr-TR" sz="2400" dirty="0"/>
              <a:t>, </a:t>
            </a:r>
            <a:r>
              <a:rPr lang="tr-TR" sz="2400" dirty="0" err="1"/>
              <a:t>sample</a:t>
            </a:r>
            <a:r>
              <a:rPr lang="tr-TR" sz="2400" dirty="0"/>
              <a:t> size 10, </a:t>
            </a:r>
            <a:r>
              <a:rPr lang="tr-TR" sz="2400" dirty="0" err="1"/>
              <a:t>prob</a:t>
            </a:r>
            <a:r>
              <a:rPr lang="tr-TR" sz="2400" dirty="0"/>
              <a:t> </a:t>
            </a:r>
            <a:r>
              <a:rPr lang="tr-TR" sz="2400" dirty="0" err="1"/>
              <a:t>success</a:t>
            </a:r>
            <a:r>
              <a:rPr lang="tr-TR" sz="2400" dirty="0"/>
              <a:t> =.2 </a:t>
            </a:r>
          </a:p>
          <a:p>
            <a:r>
              <a:rPr lang="tr-TR" sz="2400" dirty="0" err="1"/>
              <a:t>rbinom</a:t>
            </a:r>
            <a:r>
              <a:rPr lang="tr-TR" sz="2400" dirty="0"/>
              <a:t>(18, 10, 0.2)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29933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{F1E0EFBC-8CCB-CA44-BB57-153F7CA01FF6}tf10001120</Template>
  <TotalTime>3375</TotalTime>
  <Words>827</Words>
  <Application>Microsoft Macintosh PowerPoint</Application>
  <PresentationFormat>On-screen Show (4:3)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Gill Sans MT</vt:lpstr>
      <vt:lpstr>inherit</vt:lpstr>
      <vt:lpstr>Times New Roman</vt:lpstr>
      <vt:lpstr>Parcel</vt:lpstr>
      <vt:lpstr>Data simulation 18 October 2021</vt:lpstr>
      <vt:lpstr>Why simulate? </vt:lpstr>
      <vt:lpstr>Steps to simulating your dataset</vt:lpstr>
      <vt:lpstr>1. Define your predicted dataset</vt:lpstr>
      <vt:lpstr>2. Produce response variable </vt:lpstr>
      <vt:lpstr>Probability distributions</vt:lpstr>
      <vt:lpstr>Probability Distributions</vt:lpstr>
      <vt:lpstr>Using probability functions in R</vt:lpstr>
      <vt:lpstr>Probability functions</vt:lpstr>
      <vt:lpstr>PowerPoint Presentation</vt:lpstr>
      <vt:lpstr>PowerPoint Presentation</vt:lpstr>
      <vt:lpstr>PowerPoint Presentation</vt:lpstr>
      <vt:lpstr>3. Produce predictor data </vt:lpstr>
      <vt:lpstr>rep()</vt:lpstr>
      <vt:lpstr>Expand.grid()</vt:lpstr>
      <vt:lpstr>Other packages to explore</vt:lpstr>
    </vt:vector>
  </TitlesOfParts>
  <Company>Rice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simulation</dc:title>
  <dc:creator>Haldre Rogers</dc:creator>
  <cp:lastModifiedBy>Haldre</cp:lastModifiedBy>
  <cp:revision>13</cp:revision>
  <dcterms:created xsi:type="dcterms:W3CDTF">2018-10-08T13:39:04Z</dcterms:created>
  <dcterms:modified xsi:type="dcterms:W3CDTF">2021-10-18T15:27:08Z</dcterms:modified>
</cp:coreProperties>
</file>