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60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7"/>
    <p:restoredTop sz="94631"/>
  </p:normalViewPr>
  <p:slideViewPr>
    <p:cSldViewPr snapToGrid="0" snapToObjects="1">
      <p:cViewPr varScale="1">
        <p:scale>
          <a:sx n="114" d="100"/>
          <a:sy n="114" d="100"/>
        </p:scale>
        <p:origin x="4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3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9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7935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71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9574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77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47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4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5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6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6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8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1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1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9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12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Micromorphology of </a:t>
            </a:r>
            <a:r>
              <a:rPr lang="en-US" i="1" dirty="0" err="1"/>
              <a:t>Guadua</a:t>
            </a:r>
            <a:r>
              <a:rPr lang="en-US" i="1" dirty="0"/>
              <a:t> </a:t>
            </a:r>
            <a:r>
              <a:rPr lang="en-US" dirty="0"/>
              <a:t>foliage leaves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Elizabeth McMurchie</a:t>
            </a:r>
          </a:p>
          <a:p>
            <a:r>
              <a:rPr lang="en-US" dirty="0"/>
              <a:t>EEB590A 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87187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 see differences between micromorphology of foliage leaves based on habitat, habit, and region</a:t>
            </a:r>
          </a:p>
          <a:p>
            <a:pPr lvl="1"/>
            <a:r>
              <a:rPr lang="en-US" dirty="0"/>
              <a:t>But the differences in region aren’t quite as strong</a:t>
            </a:r>
          </a:p>
          <a:p>
            <a:pPr lvl="1"/>
            <a:r>
              <a:rPr lang="en-US" dirty="0"/>
              <a:t>Micromorphology of specimens in savanna differs from those in other habitats</a:t>
            </a:r>
          </a:p>
          <a:p>
            <a:pPr lvl="1"/>
            <a:r>
              <a:rPr lang="en-US" dirty="0"/>
              <a:t>Micromorphology of specimens with small arching habit differs from specimens with taller/climbing habits</a:t>
            </a:r>
          </a:p>
          <a:p>
            <a:r>
              <a:rPr lang="en-US" dirty="0"/>
              <a:t>However, there’s a lot of overlap between savanna habitat and small arching habit</a:t>
            </a:r>
          </a:p>
          <a:p>
            <a:pPr lvl="1"/>
            <a:r>
              <a:rPr lang="en-US" dirty="0"/>
              <a:t>May need to reconsider habit category</a:t>
            </a:r>
          </a:p>
          <a:p>
            <a:r>
              <a:rPr lang="en-US" dirty="0"/>
              <a:t>We need to observe more specimens to run post-hoc analyses comparing region and all three habits and habitats</a:t>
            </a:r>
          </a:p>
        </p:txBody>
      </p:sp>
    </p:spTree>
    <p:extLst>
      <p:ext uri="{BB962C8B-B14F-4D97-AF65-F5344CB8AC3E}">
        <p14:creationId xmlns:p14="http://schemas.microsoft.com/office/powerpoint/2010/main" val="143786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2160589"/>
            <a:ext cx="5958358" cy="3880773"/>
          </a:xfrm>
        </p:spPr>
        <p:txBody>
          <a:bodyPr>
            <a:normAutofit lnSpcReduction="10000"/>
          </a:bodyPr>
          <a:lstStyle/>
          <a:p>
            <a:r>
              <a:rPr lang="en-US" i="1" dirty="0" err="1"/>
              <a:t>Guadua</a:t>
            </a:r>
            <a:r>
              <a:rPr lang="en-US" dirty="0"/>
              <a:t>: Neotropical genus of woody bamboos with 33 species</a:t>
            </a:r>
          </a:p>
          <a:p>
            <a:pPr lvl="1"/>
            <a:r>
              <a:rPr lang="en-US" dirty="0"/>
              <a:t>Genus ranges from central Mexico to southern Brazil</a:t>
            </a:r>
          </a:p>
          <a:p>
            <a:pPr lvl="1"/>
            <a:r>
              <a:rPr lang="en-US" dirty="0"/>
              <a:t>Unlike most bamboos, has species in diverse habitats including in forests/forest margins, along rivers, and in savannas</a:t>
            </a:r>
          </a:p>
          <a:p>
            <a:pPr lvl="1"/>
            <a:r>
              <a:rPr lang="en-US" dirty="0"/>
              <a:t>Also has a variety of habits: tall and erect, small and arching, or leaning and climbing on trees</a:t>
            </a:r>
          </a:p>
          <a:p>
            <a:r>
              <a:rPr lang="en-US" dirty="0"/>
              <a:t>We noticed that </a:t>
            </a:r>
            <a:r>
              <a:rPr lang="en-US" i="1" dirty="0" err="1"/>
              <a:t>Guadua</a:t>
            </a:r>
            <a:r>
              <a:rPr lang="en-US" dirty="0"/>
              <a:t> in different habitats and with different habits tended to have different </a:t>
            </a:r>
            <a:r>
              <a:rPr lang="en-US" dirty="0" err="1"/>
              <a:t>macromorphology</a:t>
            </a:r>
            <a:endParaRPr lang="en-US" dirty="0"/>
          </a:p>
          <a:p>
            <a:r>
              <a:rPr lang="en-US" dirty="0"/>
              <a:t>It appeared that the micromorphology of foliage leaves also differed between species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5513C1-366C-4DA5-AF4E-6E0FF71CF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707" y="1930400"/>
            <a:ext cx="2606492" cy="33001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C8CAD9-EA14-44A5-B3E9-51E48D158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549" y="1953617"/>
            <a:ext cx="2461805" cy="32769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450CEF-453F-481F-9AFC-E0389968AC60}"/>
              </a:ext>
            </a:extLst>
          </p:cNvPr>
          <p:cNvSpPr txBox="1"/>
          <p:nvPr/>
        </p:nvSpPr>
        <p:spPr>
          <a:xfrm>
            <a:off x="6922549" y="5254997"/>
            <a:ext cx="352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G. angustifolia</a:t>
            </a:r>
            <a:r>
              <a:rPr lang="en-US" dirty="0"/>
              <a:t> (forest)</a:t>
            </a:r>
            <a:endParaRPr lang="en-US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12DE0C-DF4F-4AAC-A712-D8301C0D31C5}"/>
              </a:ext>
            </a:extLst>
          </p:cNvPr>
          <p:cNvSpPr txBox="1"/>
          <p:nvPr/>
        </p:nvSpPr>
        <p:spPr>
          <a:xfrm>
            <a:off x="9494707" y="5230589"/>
            <a:ext cx="269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G. </a:t>
            </a:r>
            <a:r>
              <a:rPr lang="en-US" i="1" dirty="0" err="1"/>
              <a:t>paniculata</a:t>
            </a:r>
            <a:r>
              <a:rPr lang="en-US" dirty="0"/>
              <a:t> (savanna)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3483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asked whether there were differences in micromorphology based on:</a:t>
            </a:r>
          </a:p>
          <a:p>
            <a:pPr lvl="1"/>
            <a:r>
              <a:rPr lang="en-US" dirty="0"/>
              <a:t>Habitat (savanna/forest/river, especially savanna from other habitats) (Hypothesis: yes)</a:t>
            </a:r>
          </a:p>
          <a:p>
            <a:pPr lvl="1"/>
            <a:r>
              <a:rPr lang="en-US" dirty="0"/>
              <a:t>Habit (big erect/leaning and climbing/small arching, especially small arching from other habits) (Hypothesis: no)</a:t>
            </a:r>
          </a:p>
          <a:p>
            <a:pPr lvl="1"/>
            <a:r>
              <a:rPr lang="en-US" dirty="0"/>
              <a:t>Region (Mexico/Central America/Andes/Eastern South America) (Hypothesis: no)</a:t>
            </a:r>
          </a:p>
          <a:p>
            <a:r>
              <a:rPr lang="en-US" dirty="0"/>
              <a:t>Determining whether micromorphology differs based on these factors could indicate potential causes for these differences</a:t>
            </a:r>
          </a:p>
          <a:p>
            <a:pPr lvl="1"/>
            <a:r>
              <a:rPr lang="en-US" dirty="0"/>
              <a:t>We know that different species often differ in micromorphology</a:t>
            </a:r>
          </a:p>
          <a:p>
            <a:pPr lvl="1"/>
            <a:r>
              <a:rPr lang="en-US" dirty="0"/>
              <a:t>Is </a:t>
            </a:r>
            <a:r>
              <a:rPr lang="en-US" dirty="0" err="1"/>
              <a:t>mircromorphology</a:t>
            </a:r>
            <a:r>
              <a:rPr lang="en-US" dirty="0"/>
              <a:t> dependent on habitat?</a:t>
            </a:r>
          </a:p>
          <a:p>
            <a:pPr lvl="1"/>
            <a:r>
              <a:rPr lang="en-US" dirty="0"/>
              <a:t> Does habit (which also affects light exposure) affect micromorphology? </a:t>
            </a:r>
          </a:p>
          <a:p>
            <a:pPr lvl="1"/>
            <a:r>
              <a:rPr lang="en-US" dirty="0"/>
              <a:t>If there’s a regional pattern, could have taxonomic implications</a:t>
            </a:r>
          </a:p>
        </p:txBody>
      </p:sp>
    </p:spTree>
    <p:extLst>
      <p:ext uri="{BB962C8B-B14F-4D97-AF65-F5344CB8AC3E}">
        <p14:creationId xmlns:p14="http://schemas.microsoft.com/office/powerpoint/2010/main" val="219461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176472" cy="388077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Used scanning electron microscope (SEM) images of both sides of </a:t>
            </a:r>
            <a:r>
              <a:rPr lang="en-US" i="1" dirty="0" err="1"/>
              <a:t>Guadua</a:t>
            </a:r>
            <a:r>
              <a:rPr lang="en-US" i="1" dirty="0"/>
              <a:t> </a:t>
            </a:r>
            <a:r>
              <a:rPr lang="en-US" dirty="0"/>
              <a:t>foliage leaves</a:t>
            </a:r>
          </a:p>
          <a:p>
            <a:r>
              <a:rPr lang="en-US" dirty="0"/>
              <a:t>Created a binary dataset of presence/absence of 29 epidermal features of 83 </a:t>
            </a:r>
            <a:r>
              <a:rPr lang="en-US" i="1" dirty="0" err="1"/>
              <a:t>Guadua</a:t>
            </a:r>
            <a:r>
              <a:rPr lang="en-US" dirty="0"/>
              <a:t> leaf specimens</a:t>
            </a:r>
          </a:p>
          <a:p>
            <a:pPr lvl="1"/>
            <a:r>
              <a:rPr lang="en-US" dirty="0"/>
              <a:t>Including presence of papillae in different locations on each side of leaf, different silica body types, trichome types, stomatal complex shapes</a:t>
            </a:r>
          </a:p>
          <a:p>
            <a:r>
              <a:rPr lang="en-US" dirty="0"/>
              <a:t>Predictors included habit, habitat, and region</a:t>
            </a:r>
          </a:p>
          <a:p>
            <a:pPr lvl="1"/>
            <a:r>
              <a:rPr lang="en-US" dirty="0"/>
              <a:t>Hypothesized that micromorphological features would differ depending on habitat, but not by habit or region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ACE05C-7B86-4CBE-9AE2-FBCBE03EF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644" y="3778584"/>
            <a:ext cx="3520022" cy="27342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ED2E61-1E47-4522-84A0-CE0DFE87A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644" y="485951"/>
            <a:ext cx="3520022" cy="26778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36AFFB-613E-4A4F-8000-F89E62ACF5E4}"/>
              </a:ext>
            </a:extLst>
          </p:cNvPr>
          <p:cNvSpPr txBox="1"/>
          <p:nvPr/>
        </p:nvSpPr>
        <p:spPr>
          <a:xfrm>
            <a:off x="5705213" y="6550223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Images © L.G. Clark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BBB819-81FF-4381-B800-F036F1902889}"/>
              </a:ext>
            </a:extLst>
          </p:cNvPr>
          <p:cNvSpPr txBox="1"/>
          <p:nvPr/>
        </p:nvSpPr>
        <p:spPr>
          <a:xfrm>
            <a:off x="7994644" y="3163841"/>
            <a:ext cx="352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G. </a:t>
            </a:r>
            <a:r>
              <a:rPr lang="en-US" i="1" dirty="0" err="1"/>
              <a:t>chacoensis</a:t>
            </a:r>
            <a:r>
              <a:rPr lang="en-US" i="1" dirty="0"/>
              <a:t> </a:t>
            </a:r>
            <a:r>
              <a:rPr lang="en-US" dirty="0"/>
              <a:t>ad surface</a:t>
            </a:r>
            <a:r>
              <a:rPr lang="en-US" i="1" dirty="0"/>
              <a:t> </a:t>
            </a:r>
            <a:r>
              <a:rPr lang="en-US" dirty="0"/>
              <a:t>940x 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5BAEF0-C861-472D-ACBB-C9E90622DC58}"/>
              </a:ext>
            </a:extLst>
          </p:cNvPr>
          <p:cNvSpPr txBox="1"/>
          <p:nvPr/>
        </p:nvSpPr>
        <p:spPr>
          <a:xfrm>
            <a:off x="7994644" y="6488668"/>
            <a:ext cx="352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G. </a:t>
            </a:r>
            <a:r>
              <a:rPr lang="en-US" i="1" dirty="0" err="1"/>
              <a:t>paniculata</a:t>
            </a:r>
            <a:r>
              <a:rPr lang="en-US" i="1" dirty="0"/>
              <a:t> </a:t>
            </a:r>
            <a:r>
              <a:rPr lang="en-US" dirty="0"/>
              <a:t>ad surface</a:t>
            </a:r>
            <a:r>
              <a:rPr lang="en-US" i="1" dirty="0"/>
              <a:t> </a:t>
            </a:r>
            <a:r>
              <a:rPr lang="en-US" dirty="0"/>
              <a:t>940x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077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Looked at correlations between presence/absence of all different features</a:t>
            </a:r>
          </a:p>
          <a:p>
            <a:pPr lvl="1"/>
            <a:r>
              <a:rPr lang="en-US" dirty="0"/>
              <a:t>Ex. Presence of abaxial </a:t>
            </a:r>
            <a:r>
              <a:rPr lang="en-US" dirty="0" err="1"/>
              <a:t>interstomatal</a:t>
            </a:r>
            <a:r>
              <a:rPr lang="en-US" dirty="0"/>
              <a:t> papillae highly correlated with ridged-saddle-shaped silica bodies</a:t>
            </a:r>
          </a:p>
          <a:p>
            <a:r>
              <a:rPr lang="en-US" dirty="0"/>
              <a:t>Distance matrix obtained from binary dataset using simple matching coefficient</a:t>
            </a:r>
          </a:p>
          <a:p>
            <a:pPr lvl="1"/>
            <a:r>
              <a:rPr lang="en-US" dirty="0"/>
              <a:t>Why not Jaccard?</a:t>
            </a:r>
          </a:p>
          <a:p>
            <a:pPr lvl="2"/>
            <a:r>
              <a:rPr lang="en-US" dirty="0"/>
              <a:t> Because both presence and absence of features could potentially be important!</a:t>
            </a:r>
          </a:p>
          <a:p>
            <a:r>
              <a:rPr lang="en-US" dirty="0"/>
              <a:t>To visualize data, used Principal Coordinates Analysis (</a:t>
            </a:r>
            <a:r>
              <a:rPr lang="en-US" dirty="0" err="1"/>
              <a:t>PCoA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Also used a scree plot to examine principal coordinates to keep in </a:t>
            </a:r>
            <a:r>
              <a:rPr lang="en-US" dirty="0" err="1"/>
              <a:t>PcoA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61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821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Used a multivariate factorial analysis of variance (factorial MANOVA) for our data</a:t>
            </a:r>
          </a:p>
          <a:p>
            <a:pPr lvl="1"/>
            <a:r>
              <a:rPr lang="en-US" dirty="0"/>
              <a:t>Via permutation with randomized residuals</a:t>
            </a:r>
          </a:p>
          <a:p>
            <a:r>
              <a:rPr lang="en-US" dirty="0"/>
              <a:t>Considered: Habitat (savanna vs. forest and river), habit (small arching vs. big erect and climbing), and region (Mexico, Central America, Andes, and Eastern South America)</a:t>
            </a:r>
          </a:p>
          <a:p>
            <a:pPr lvl="1"/>
            <a:r>
              <a:rPr lang="en-US" dirty="0"/>
              <a:t>Due to small sample size, could not consider the interaction between these factors</a:t>
            </a:r>
          </a:p>
          <a:p>
            <a:pPr lvl="1"/>
            <a:r>
              <a:rPr lang="sv-SE" dirty="0"/>
              <a:t>model3.rrpp &lt;- lm.rrpp(Y.dist.matrix ~ mydat3$Habit + mydat3$Habitat + mydat3$Region, print.progress = FALSE)</a:t>
            </a:r>
          </a:p>
          <a:p>
            <a:pPr lvl="1"/>
            <a:r>
              <a:rPr lang="sv-SE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Equation: 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Y = β</a:t>
            </a:r>
            <a:r>
              <a:rPr lang="en-US" sz="160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0 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+ β</a:t>
            </a:r>
            <a:r>
              <a:rPr lang="en-US" sz="160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1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Habitat + β</a:t>
            </a:r>
            <a:r>
              <a:rPr lang="en-US" sz="160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2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Habit + β</a:t>
            </a:r>
            <a:r>
              <a:rPr lang="en-US" sz="160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3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Region + ε</a:t>
            </a:r>
          </a:p>
          <a:p>
            <a:pPr lvl="2"/>
            <a:r>
              <a:rPr lang="en-US" dirty="0"/>
              <a:t>Each of 29 columns treated as separate “Y” but placed in a matrix, linear model run on each</a:t>
            </a:r>
          </a:p>
          <a:p>
            <a:pPr lvl="2"/>
            <a:r>
              <a:rPr lang="en-US" dirty="0"/>
              <a:t>Error distribution: binomial</a:t>
            </a:r>
          </a:p>
          <a:p>
            <a:pPr lvl="1"/>
            <a:r>
              <a:rPr lang="en-US" dirty="0"/>
              <a:t>Significance assessed using p-values (significant if p &lt; 0.05)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243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  <a:p>
            <a:pPr lvl="1"/>
            <a:r>
              <a:rPr lang="en-US" dirty="0"/>
              <a:t>Used log likelihood to compare models</a:t>
            </a:r>
          </a:p>
          <a:p>
            <a:pPr lvl="1"/>
            <a:r>
              <a:rPr lang="en-US" dirty="0"/>
              <a:t>Model with the highest log likelihood best fits the data</a:t>
            </a:r>
          </a:p>
        </p:txBody>
      </p:sp>
    </p:spTree>
    <p:extLst>
      <p:ext uri="{BB962C8B-B14F-4D97-AF65-F5344CB8AC3E}">
        <p14:creationId xmlns:p14="http://schemas.microsoft.com/office/powerpoint/2010/main" val="100832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41547"/>
          </a:xfrm>
        </p:spPr>
        <p:txBody>
          <a:bodyPr>
            <a:normAutofit/>
          </a:bodyPr>
          <a:lstStyle/>
          <a:p>
            <a:r>
              <a:rPr lang="en-US" dirty="0" err="1"/>
              <a:t>PCoA</a:t>
            </a:r>
            <a:r>
              <a:rPr lang="en-US" dirty="0"/>
              <a:t> colored by habitat: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Scree plot showed ca. 4 principal coordinates explain most variation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A377B2-5934-4672-8AED-6211A2AE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359" y="2519959"/>
            <a:ext cx="5479960" cy="365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48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that micromorphology differed significantly between:</a:t>
            </a:r>
          </a:p>
          <a:p>
            <a:pPr lvl="1"/>
            <a:r>
              <a:rPr lang="en-US" dirty="0"/>
              <a:t>Savanna and forest/river specimens (p = 0.001)</a:t>
            </a:r>
          </a:p>
          <a:p>
            <a:pPr lvl="1"/>
            <a:r>
              <a:rPr lang="en-US" dirty="0"/>
              <a:t>Small arching and big erect/climbing specimens (p = 0.001)</a:t>
            </a:r>
          </a:p>
          <a:p>
            <a:r>
              <a:rPr lang="en-US" dirty="0"/>
              <a:t>There were also significant differences in micromorphology based on region </a:t>
            </a:r>
          </a:p>
          <a:p>
            <a:pPr lvl="1"/>
            <a:r>
              <a:rPr lang="en-US" dirty="0"/>
              <a:t>(p = 0.003)</a:t>
            </a:r>
          </a:p>
          <a:p>
            <a:pPr lvl="1"/>
            <a:r>
              <a:rPr lang="en-US" dirty="0"/>
              <a:t>Could not determine which region differed significantly from others due to relatively small sample size</a:t>
            </a:r>
          </a:p>
          <a:p>
            <a:r>
              <a:rPr lang="en-US" dirty="0"/>
              <a:t>Model comparison: model considering habitat and habit only best fit the data (highest log likelihood)</a:t>
            </a:r>
          </a:p>
          <a:p>
            <a:pPr lvl="1"/>
            <a:r>
              <a:rPr lang="en-US" dirty="0"/>
              <a:t>Better to leave region out than include it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069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4836</TotalTime>
  <Words>781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Facet</vt:lpstr>
      <vt:lpstr>Micromorphology of Guadua foliage leaves</vt:lpstr>
      <vt:lpstr>Introduction</vt:lpstr>
      <vt:lpstr>Introduction</vt:lpstr>
      <vt:lpstr>Methods</vt:lpstr>
      <vt:lpstr>Analysis</vt:lpstr>
      <vt:lpstr>Analysis</vt:lpstr>
      <vt:lpstr>Analysis</vt:lpstr>
      <vt:lpstr>Results</vt:lpstr>
      <vt:lpstr>Results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Rogers, Haldre S [EEOBS]</dc:creator>
  <cp:lastModifiedBy>Elizabeth McMurchie</cp:lastModifiedBy>
  <cp:revision>11</cp:revision>
  <dcterms:created xsi:type="dcterms:W3CDTF">2016-11-08T02:45:55Z</dcterms:created>
  <dcterms:modified xsi:type="dcterms:W3CDTF">2021-12-06T17:29:40Z</dcterms:modified>
</cp:coreProperties>
</file>