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Micromorphology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McMurchie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see differences between micromorphology of foliage leaves based on habitat, habit, and region</a:t>
            </a:r>
          </a:p>
          <a:p>
            <a:pPr lvl="1"/>
            <a:r>
              <a:rPr lang="en-US" dirty="0"/>
              <a:t>But the differences in region aren’t quite as strong</a:t>
            </a:r>
          </a:p>
          <a:p>
            <a:pPr lvl="1"/>
            <a:r>
              <a:rPr lang="en-US" dirty="0"/>
              <a:t>Micromorphology of specimens in savanna differs from those in other habitats</a:t>
            </a:r>
          </a:p>
          <a:p>
            <a:pPr lvl="1"/>
            <a:r>
              <a:rPr lang="en-US" dirty="0"/>
              <a:t>Micromorphology of specimens with small arching habit differs from specimens with taller/climbing habits</a:t>
            </a:r>
          </a:p>
          <a:p>
            <a:r>
              <a:rPr lang="en-US" dirty="0"/>
              <a:t>However, there’s a lot of overlap between savanna habitat and small arching habit</a:t>
            </a:r>
          </a:p>
          <a:p>
            <a:pPr lvl="1"/>
            <a:r>
              <a:rPr lang="en-US" dirty="0"/>
              <a:t>May need to reconsider habit category</a:t>
            </a:r>
          </a:p>
          <a:p>
            <a:r>
              <a:rPr lang="en-US" dirty="0"/>
              <a:t>We need to observe more specimens to run post-hoc analyses comparing region and all three habits and habitats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958358" cy="3880773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Guadua</a:t>
            </a:r>
            <a:r>
              <a:rPr lang="en-US" dirty="0"/>
              <a:t>: Neotropical genus of woody bamboos with 33 species</a:t>
            </a:r>
          </a:p>
          <a:p>
            <a:pPr lvl="1"/>
            <a:r>
              <a:rPr lang="en-US" dirty="0"/>
              <a:t>Genus ranges from central Mexico to southern Brazil</a:t>
            </a:r>
          </a:p>
          <a:p>
            <a:pPr lvl="1"/>
            <a:r>
              <a:rPr lang="en-US" dirty="0"/>
              <a:t>Unlike most bamboos, has species in diverse habitats including in forests/forest margins, along rivers, and in savannas</a:t>
            </a:r>
          </a:p>
          <a:p>
            <a:pPr lvl="1"/>
            <a:r>
              <a:rPr lang="en-US" dirty="0"/>
              <a:t>Also has a variety of habits: tall and erect, small and arching, or leaning and climbing on trees</a:t>
            </a:r>
          </a:p>
          <a:p>
            <a:r>
              <a:rPr lang="en-US" dirty="0"/>
              <a:t>We noticed that </a:t>
            </a:r>
            <a:r>
              <a:rPr lang="en-US" i="1" dirty="0" err="1"/>
              <a:t>Guadua</a:t>
            </a:r>
            <a:r>
              <a:rPr lang="en-US" dirty="0"/>
              <a:t> in different habitats and with different habits tended to have different </a:t>
            </a:r>
            <a:r>
              <a:rPr lang="en-US" dirty="0" err="1"/>
              <a:t>macromorphology</a:t>
            </a:r>
            <a:endParaRPr lang="en-US" dirty="0"/>
          </a:p>
          <a:p>
            <a:r>
              <a:rPr lang="en-US" dirty="0"/>
              <a:t>It appeared that the micromorphology of foliage leaves also differed between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13C1-366C-4DA5-AF4E-6E0FF71C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07" y="1930400"/>
            <a:ext cx="2606492" cy="33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8CAD9-EA14-44A5-B3E9-51E48D15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9" y="1953617"/>
            <a:ext cx="2461805" cy="327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50CEF-453F-481F-9AFC-E0389968AC60}"/>
              </a:ext>
            </a:extLst>
          </p:cNvPr>
          <p:cNvSpPr txBox="1"/>
          <p:nvPr/>
        </p:nvSpPr>
        <p:spPr>
          <a:xfrm>
            <a:off x="6922549" y="5254997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angustifolia</a:t>
            </a:r>
            <a:r>
              <a:rPr lang="en-US" dirty="0"/>
              <a:t> (forest)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DE0C-DF4F-4AAC-A712-D8301C0D31C5}"/>
              </a:ext>
            </a:extLst>
          </p:cNvPr>
          <p:cNvSpPr txBox="1"/>
          <p:nvPr/>
        </p:nvSpPr>
        <p:spPr>
          <a:xfrm>
            <a:off x="9494707" y="5230589"/>
            <a:ext cx="26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dirty="0"/>
              <a:t> (savanna)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asked whether there were differences in micromorphology based on:</a:t>
            </a:r>
          </a:p>
          <a:p>
            <a:pPr lvl="1"/>
            <a:r>
              <a:rPr lang="en-US" dirty="0"/>
              <a:t>Habitat (savanna/forest/river, especially savanna from other habitats)</a:t>
            </a:r>
          </a:p>
          <a:p>
            <a:pPr lvl="1"/>
            <a:r>
              <a:rPr lang="en-US" dirty="0"/>
              <a:t>Habit (big erect/leaning and climbing/small arching, especially small arching from other habits)</a:t>
            </a:r>
          </a:p>
          <a:p>
            <a:pPr lvl="1"/>
            <a:r>
              <a:rPr lang="en-US" dirty="0"/>
              <a:t>Region (Mexico/Central America/Andes/Eastern South America)</a:t>
            </a:r>
          </a:p>
          <a:p>
            <a:r>
              <a:rPr lang="en-US" dirty="0"/>
              <a:t>Determining whether micromorphology differs based on these factors could indicate potential causes for these differences</a:t>
            </a:r>
          </a:p>
          <a:p>
            <a:pPr lvl="1"/>
            <a:r>
              <a:rPr lang="en-US" dirty="0"/>
              <a:t>We know that different species often differ in micromorphology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mircromorphology</a:t>
            </a:r>
            <a:r>
              <a:rPr lang="en-US" dirty="0"/>
              <a:t> dependent on habitat?</a:t>
            </a:r>
          </a:p>
          <a:p>
            <a:pPr lvl="1"/>
            <a:r>
              <a:rPr lang="en-US" dirty="0"/>
              <a:t>Does habit (which also affects light exposure) affect micromorphology?</a:t>
            </a:r>
          </a:p>
          <a:p>
            <a:pPr lvl="1"/>
            <a:r>
              <a:rPr lang="en-US" dirty="0"/>
              <a:t>If there’s a regional pattern, could have taxonomic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946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472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scanning electron microscope (SEM) images of both sides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  <a:p>
            <a:r>
              <a:rPr lang="en-US" dirty="0"/>
              <a:t>Created a binary dataset of presence/absence of 29 epidermal features of 83 </a:t>
            </a:r>
            <a:r>
              <a:rPr lang="en-US" i="1" dirty="0" err="1"/>
              <a:t>Guadua</a:t>
            </a:r>
            <a:r>
              <a:rPr lang="en-US" dirty="0"/>
              <a:t> leaf specimens</a:t>
            </a:r>
          </a:p>
          <a:p>
            <a:pPr lvl="1"/>
            <a:r>
              <a:rPr lang="en-US" dirty="0"/>
              <a:t>Including presence of papillae in different locations on each side of leaf, different silica body types, trichome types, stomatal complex shapes</a:t>
            </a:r>
          </a:p>
          <a:p>
            <a:r>
              <a:rPr lang="en-US" dirty="0"/>
              <a:t>Predictors included habit, habitat, and region</a:t>
            </a:r>
          </a:p>
          <a:p>
            <a:pPr lvl="1"/>
            <a:r>
              <a:rPr lang="en-US" dirty="0"/>
              <a:t>Hypothesized that micromorphological features would differ depending on habit and habitat, but not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5C-7B86-4CBE-9AE2-FBCBE03E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4" y="3778584"/>
            <a:ext cx="3520022" cy="273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2E61-1E47-4522-84A0-CE0DFE8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4" y="485951"/>
            <a:ext cx="3520022" cy="2677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AFFB-613E-4A4F-8000-F89E62ACF5E4}"/>
              </a:ext>
            </a:extLst>
          </p:cNvPr>
          <p:cNvSpPr txBox="1"/>
          <p:nvPr/>
        </p:nvSpPr>
        <p:spPr>
          <a:xfrm>
            <a:off x="5705213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© L.G. Clark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BB819-81FF-4381-B800-F036F1902889}"/>
              </a:ext>
            </a:extLst>
          </p:cNvPr>
          <p:cNvSpPr txBox="1"/>
          <p:nvPr/>
        </p:nvSpPr>
        <p:spPr>
          <a:xfrm>
            <a:off x="7994644" y="3163841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chacoensis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AEF0-C861-472D-ACBB-C9E90622DC58}"/>
              </a:ext>
            </a:extLst>
          </p:cNvPr>
          <p:cNvSpPr txBox="1"/>
          <p:nvPr/>
        </p:nvSpPr>
        <p:spPr>
          <a:xfrm>
            <a:off x="7994644" y="6488668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correlations between presence/absence of all different features</a:t>
            </a:r>
          </a:p>
          <a:p>
            <a:pPr lvl="1"/>
            <a:r>
              <a:rPr lang="en-US" dirty="0"/>
              <a:t>Ex. Presence of abaxial </a:t>
            </a:r>
            <a:r>
              <a:rPr lang="en-US" dirty="0" err="1"/>
              <a:t>interstomatal</a:t>
            </a:r>
            <a:r>
              <a:rPr lang="en-US" dirty="0"/>
              <a:t> papillae highly correlated with ridged-saddle-shaped silica bodies</a:t>
            </a:r>
          </a:p>
          <a:p>
            <a:r>
              <a:rPr lang="en-US" dirty="0"/>
              <a:t>Distance matrix obtained from binary dataset using simple matching coefficient</a:t>
            </a:r>
          </a:p>
          <a:p>
            <a:pPr lvl="1"/>
            <a:r>
              <a:rPr lang="en-US" dirty="0"/>
              <a:t>Why not Jaccard?</a:t>
            </a:r>
          </a:p>
          <a:p>
            <a:pPr lvl="2"/>
            <a:r>
              <a:rPr lang="en-US" dirty="0"/>
              <a:t> Because both presence and absence of features could potentially be important!</a:t>
            </a:r>
          </a:p>
          <a:p>
            <a:r>
              <a:rPr lang="en-US" dirty="0"/>
              <a:t>To visualize data, used 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used a scree plot to examine principal coordinates to keep in </a:t>
            </a:r>
            <a:r>
              <a:rPr lang="en-US" dirty="0" err="1"/>
              <a:t>PcoA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156"/>
          </a:xfrm>
        </p:spPr>
        <p:txBody>
          <a:bodyPr>
            <a:normAutofit/>
          </a:bodyPr>
          <a:lstStyle/>
          <a:p>
            <a:r>
              <a:rPr lang="en-US" dirty="0"/>
              <a:t>Used a multivariate factorial analysis of variance (factorial MANOVA) for our data</a:t>
            </a:r>
          </a:p>
          <a:p>
            <a:pPr lvl="1"/>
            <a:r>
              <a:rPr lang="en-US" dirty="0"/>
              <a:t>Via permutation with randomized residuals</a:t>
            </a:r>
          </a:p>
          <a:p>
            <a:r>
              <a:rPr lang="en-US" dirty="0"/>
              <a:t>Considered: Habitat (savanna vs. forest and river), habit (small arching vs. big erect and climbing), and region (Mexico, Central America, Andes, and Eastern South America)</a:t>
            </a:r>
          </a:p>
          <a:p>
            <a:pPr lvl="1"/>
            <a:r>
              <a:rPr lang="en-US" dirty="0"/>
              <a:t>Due to small sample size, could not consider the interaction between these factors</a:t>
            </a:r>
          </a:p>
          <a:p>
            <a:pPr lvl="1"/>
            <a:r>
              <a:rPr lang="sv-SE" dirty="0"/>
              <a:t>model3.rrpp &lt;- lm.rrpp(Y.dist.matrix ~ mydat3$Habit + mydat3$Habitat + mydat3$Region, print.progress = FALSE)</a:t>
            </a:r>
          </a:p>
          <a:p>
            <a:pPr lvl="1"/>
            <a:r>
              <a:rPr lang="sv-SE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Equation: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Y =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Habitat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Region + ε</a:t>
            </a:r>
          </a:p>
          <a:p>
            <a:pPr lvl="2"/>
            <a:r>
              <a:rPr lang="en-US" dirty="0"/>
              <a:t>Each of 29 columns treated as separate “Y” but placed in a matrix, linear model run on each</a:t>
            </a:r>
          </a:p>
          <a:p>
            <a:pPr lvl="1"/>
            <a:r>
              <a:rPr lang="en-US" dirty="0"/>
              <a:t>Significance assessed using p-values (significant if p &lt; 0.05)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Used log likelihood to compare models</a:t>
            </a:r>
          </a:p>
          <a:p>
            <a:pPr lvl="1"/>
            <a:r>
              <a:rPr lang="en-US" dirty="0"/>
              <a:t>Model with the highest log likelihood best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008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1547"/>
          </a:xfrm>
        </p:spPr>
        <p:txBody>
          <a:bodyPr>
            <a:normAutofit/>
          </a:bodyPr>
          <a:lstStyle/>
          <a:p>
            <a:r>
              <a:rPr lang="en-US" dirty="0" err="1"/>
              <a:t>PCoA</a:t>
            </a:r>
            <a:r>
              <a:rPr lang="en-US" dirty="0"/>
              <a:t> colored by habitat: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 plot showed ca. 4 principal coordinates explain most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377B2-5934-4672-8AED-6211A2A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9" y="2519959"/>
            <a:ext cx="5479960" cy="36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that micromorphology differed significantly between:</a:t>
            </a:r>
          </a:p>
          <a:p>
            <a:pPr lvl="1"/>
            <a:r>
              <a:rPr lang="en-US" dirty="0"/>
              <a:t>Savanna and forest/river specimens (p = 0.001)</a:t>
            </a:r>
          </a:p>
          <a:p>
            <a:pPr lvl="1"/>
            <a:r>
              <a:rPr lang="en-US" dirty="0"/>
              <a:t>Small arching and big erect/climbing specimens (p = 0.001)</a:t>
            </a:r>
          </a:p>
          <a:p>
            <a:r>
              <a:rPr lang="en-US" dirty="0"/>
              <a:t>There were also significant differences in micromorphology based on region </a:t>
            </a:r>
          </a:p>
          <a:p>
            <a:pPr lvl="1"/>
            <a:r>
              <a:rPr lang="en-US" dirty="0"/>
              <a:t>(p = 0.003)</a:t>
            </a:r>
          </a:p>
          <a:p>
            <a:pPr lvl="1"/>
            <a:r>
              <a:rPr lang="en-US" dirty="0"/>
              <a:t>Could not determine which region differed significantly from others due to relatively small sample size</a:t>
            </a:r>
          </a:p>
          <a:p>
            <a:r>
              <a:rPr lang="en-US" dirty="0"/>
              <a:t>Model comparison: model considering habitat and habit only best fit the data (highest log likelihood)</a:t>
            </a:r>
          </a:p>
          <a:p>
            <a:pPr lvl="1"/>
            <a:r>
              <a:rPr lang="en-US" dirty="0"/>
              <a:t>Better to leave region out than include it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4397</TotalTime>
  <Words>761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Micromorphology of Guadua foliage leaves</vt:lpstr>
      <vt:lpstr>Introduction</vt:lpstr>
      <vt:lpstr>Introduction</vt:lpstr>
      <vt:lpstr>Methods</vt:lpstr>
      <vt:lpstr>Analysis</vt:lpstr>
      <vt:lpstr>Analysis</vt:lpstr>
      <vt:lpstr>Analysis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Elizabeth McMurchie</cp:lastModifiedBy>
  <cp:revision>8</cp:revision>
  <dcterms:created xsi:type="dcterms:W3CDTF">2016-11-08T02:45:55Z</dcterms:created>
  <dcterms:modified xsi:type="dcterms:W3CDTF">2021-12-06T10:03:33Z</dcterms:modified>
</cp:coreProperties>
</file>