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74" r:id="rId3"/>
    <p:sldId id="273" r:id="rId4"/>
    <p:sldId id="256" r:id="rId5"/>
    <p:sldId id="270" r:id="rId6"/>
    <p:sldId id="275" r:id="rId7"/>
    <p:sldId id="276" r:id="rId8"/>
    <p:sldId id="262" r:id="rId9"/>
    <p:sldId id="269" r:id="rId10"/>
    <p:sldId id="272" r:id="rId11"/>
    <p:sldId id="26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0"/>
    <p:restoredTop sz="94621"/>
  </p:normalViewPr>
  <p:slideViewPr>
    <p:cSldViewPr showGuides="1">
      <p:cViewPr>
        <p:scale>
          <a:sx n="87" d="100"/>
          <a:sy n="87" d="100"/>
        </p:scale>
        <p:origin x="35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86660-A67E-4103-AD86-8CA849D0727F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0DC4C-6D25-49B8-AABF-1F35C338C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p. 458 </a:t>
            </a:r>
            <a:r>
              <a:rPr lang="en-US" dirty="0" err="1"/>
              <a:t>Zuur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Relatively</a:t>
            </a:r>
            <a:r>
              <a:rPr lang="en-US" baseline="0" dirty="0"/>
              <a:t> thorough analysis d</a:t>
            </a:r>
            <a:r>
              <a:rPr lang="en-US" dirty="0"/>
              <a:t>escription</a:t>
            </a:r>
            <a:r>
              <a:rPr lang="en-US" baseline="0" dirty="0"/>
              <a:t> from Rogers et al 2011 (not H. Rogers), in methods section.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sajournals.onlinelibrary.wiley.com/doi/full/10.1002/bes2.1258#bes21258-bib-000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your statistical approach and results in a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3,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 text, table, or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LM report </a:t>
            </a:r>
            <a:r>
              <a:rPr lang="en-US" b="1" dirty="0"/>
              <a:t>all</a:t>
            </a:r>
            <a:r>
              <a:rPr lang="en-US" dirty="0"/>
              <a:t> F and p values if even non-significant.</a:t>
            </a:r>
          </a:p>
          <a:p>
            <a:pPr lvl="1"/>
            <a:r>
              <a:rPr lang="en-US" b="1" dirty="0"/>
              <a:t>Text: </a:t>
            </a:r>
            <a:r>
              <a:rPr lang="en-US" dirty="0"/>
              <a:t>(Test Name, F = all values , p = all values)</a:t>
            </a:r>
          </a:p>
          <a:p>
            <a:r>
              <a:rPr lang="en-US" dirty="0"/>
              <a:t>If use Likelihood Ratio Test to test whether something is significant, report p-value (chi symbol with </a:t>
            </a:r>
            <a:r>
              <a:rPr lang="en-US" dirty="0" err="1"/>
              <a:t>df</a:t>
            </a:r>
            <a:r>
              <a:rPr lang="en-US" dirty="0"/>
              <a:t>, LRT, and p-value)</a:t>
            </a:r>
          </a:p>
          <a:p>
            <a:r>
              <a:rPr lang="en-US" dirty="0"/>
              <a:t>P values are more informative than symbols such as * and **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in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For single model: </a:t>
            </a:r>
          </a:p>
          <a:p>
            <a:pPr lvl="1"/>
            <a:r>
              <a:rPr lang="en-US" dirty="0"/>
              <a:t>Present estimated parameters, standard errors, degrees of freedom (if available) </a:t>
            </a:r>
          </a:p>
          <a:p>
            <a:pPr lvl="2"/>
            <a:r>
              <a:rPr lang="en-US" dirty="0"/>
              <a:t>May be difficult to get degrees of freedom from mixed effects models</a:t>
            </a:r>
          </a:p>
          <a:p>
            <a:r>
              <a:rPr lang="en-US" dirty="0"/>
              <a:t>For model selection: </a:t>
            </a:r>
          </a:p>
          <a:p>
            <a:pPr lvl="1"/>
            <a:r>
              <a:rPr lang="en-US" dirty="0"/>
              <a:t>Table showing model rankings with log likelihoods, AIC’s, maybe delta AIC’s.  </a:t>
            </a:r>
          </a:p>
          <a:p>
            <a:pPr lvl="1"/>
            <a:r>
              <a:rPr lang="en-US" dirty="0"/>
              <a:t>Whether or not to present intermediate models is a matter of preference, 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/>
              <a:t>Beyer et al 2007 Ecol. App.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12201"/>
            <a:ext cx="5562599" cy="544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FB30-7521-D14C-9724-E14993F7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Assess methods &amp; results section of published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026F-73E7-8C4A-BF56-9BC96FF9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/>
              <a:t>Read the abstract and last paragraph of the introduction to get a sense of what they did. 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Find where they report statistical approach in the methods. 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Find any tables with statistical results (may need to go online for supplemental info)</a:t>
            </a:r>
          </a:p>
        </p:txBody>
      </p:sp>
    </p:spTree>
    <p:extLst>
      <p:ext uri="{BB962C8B-B14F-4D97-AF65-F5344CB8AC3E}">
        <p14:creationId xmlns:p14="http://schemas.microsoft.com/office/powerpoint/2010/main" val="14946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2946-51CE-7F4F-BEDE-1713AF2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9083-3D28-AB4D-93A2-7563717B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4331"/>
            <a:ext cx="8686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Statistical analysis can be in a single section at end of methods, or interspersed throughout methods if there are several different components of the study with different statistical approaches.</a:t>
            </a:r>
          </a:p>
          <a:p>
            <a:r>
              <a:rPr lang="en-US" dirty="0"/>
              <a:t>Typically, use past tense. Can be active or passive voice.  </a:t>
            </a:r>
          </a:p>
          <a:p>
            <a:r>
              <a:rPr lang="en-US" dirty="0"/>
              <a:t>The order of questions addressed should match the introduction and results. </a:t>
            </a:r>
          </a:p>
          <a:p>
            <a:r>
              <a:rPr lang="en-US" dirty="0"/>
              <a:t>Must include: </a:t>
            </a:r>
          </a:p>
          <a:p>
            <a:pPr lvl="1"/>
            <a:r>
              <a:rPr lang="en-US" dirty="0"/>
              <a:t>Which hypothesis you are testing with a given analysis</a:t>
            </a:r>
          </a:p>
          <a:p>
            <a:pPr lvl="1"/>
            <a:r>
              <a:rPr lang="en-US" dirty="0"/>
              <a:t>Name &amp; citation of statistical software and any packages used for analysis or graphing. </a:t>
            </a:r>
          </a:p>
          <a:p>
            <a:pPr lvl="1"/>
            <a:r>
              <a:rPr lang="en-US" dirty="0"/>
              <a:t>How data were summarized (mean, percent, etc.) and what you are using for measures of variability (e.g. SD, SE, 95% CI), if relevant</a:t>
            </a:r>
          </a:p>
          <a:p>
            <a:pPr lvl="1"/>
            <a:r>
              <a:rPr lang="en-US" dirty="0"/>
              <a:t>Statistical tests, with associated data transformations and significance level, if relevant</a:t>
            </a:r>
          </a:p>
          <a:p>
            <a:pPr lvl="1"/>
            <a:r>
              <a:rPr lang="en-US" dirty="0"/>
              <a:t>Assessment of model fit</a:t>
            </a:r>
          </a:p>
          <a:p>
            <a:pPr lvl="1"/>
            <a:r>
              <a:rPr lang="en-US" dirty="0"/>
              <a:t>Method of inference (e.g. p-values from full model or reduced model, post-hoc tests, likelihood ratio test, model selection via AIC)</a:t>
            </a:r>
          </a:p>
          <a:p>
            <a:pPr lvl="1"/>
            <a:r>
              <a:rPr lang="en-US" dirty="0"/>
              <a:t>Explanation of any aberrations from standard process (e.g. how you dealt with outliers, missing data, correlated predictors, etc.)</a:t>
            </a:r>
          </a:p>
        </p:txBody>
      </p:sp>
    </p:spTree>
    <p:extLst>
      <p:ext uri="{BB962C8B-B14F-4D97-AF65-F5344CB8AC3E}">
        <p14:creationId xmlns:p14="http://schemas.microsoft.com/office/powerpoint/2010/main" val="24306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linear models (including generalized &amp; mixed effects)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715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type of model did you use? (e.g. lm, 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glmer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response. Justify use of transformations, if applicable.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error distribution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predictors. Mention any standardizing that was done (if applicable)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Justify any random effects that were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equation for your model (not always done, but generally appreciated)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methods you used to assess model adequacy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how you approached model selection and/or hypothesis testing</a:t>
            </a:r>
          </a:p>
          <a:p>
            <a:pPr marL="914400" lvl="1" indent="-514350"/>
            <a:r>
              <a:rPr lang="en-US" dirty="0"/>
              <a:t>If you used model selection:</a:t>
            </a:r>
          </a:p>
          <a:p>
            <a:pPr marL="1314450" lvl="2" indent="-514350"/>
            <a:r>
              <a:rPr lang="en-US" dirty="0"/>
              <a:t>Describe alternative models you fit to data (if appropriate)</a:t>
            </a:r>
          </a:p>
          <a:p>
            <a:pPr marL="1314450" lvl="2" indent="-514350"/>
            <a:r>
              <a:rPr lang="en-US" dirty="0"/>
              <a:t>Outline protocol for model selection (e.g. AIC, likelihood ratio test)</a:t>
            </a:r>
          </a:p>
          <a:p>
            <a:pPr marL="914400" lvl="1" indent="-514350"/>
            <a:r>
              <a:rPr lang="en-US" dirty="0"/>
              <a:t>If you used post-hoc analyses (e.g. </a:t>
            </a:r>
            <a:r>
              <a:rPr lang="en-US" dirty="0" err="1"/>
              <a:t>lsmeans</a:t>
            </a:r>
            <a:r>
              <a:rPr lang="en-US" dirty="0"/>
              <a:t>, </a:t>
            </a:r>
            <a:r>
              <a:rPr lang="en-US" dirty="0" err="1"/>
              <a:t>glht</a:t>
            </a:r>
            <a:r>
              <a:rPr lang="en-US" dirty="0"/>
              <a:t>): </a:t>
            </a:r>
          </a:p>
          <a:p>
            <a:pPr marL="1314450" lvl="2" indent="-514350"/>
            <a:r>
              <a:rPr lang="en-US" dirty="0"/>
              <a:t>Describe what you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Mention how you dealt with </a:t>
            </a:r>
            <a:r>
              <a:rPr lang="en-US" dirty="0" err="1"/>
              <a:t>overdispersion</a:t>
            </a:r>
            <a:r>
              <a:rPr lang="en-US" dirty="0"/>
              <a:t>, if relevant.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using new statistical method, may need to explain in more depth.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journal’s instructions to 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39842"/>
            <a:ext cx="4267200" cy="651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EF77-9B2A-C246-8EBE-B3A9BFA8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Multivariate statistical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D3EA-A2D7-6D4A-AE42-D8C09968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all general guidelines</a:t>
            </a:r>
          </a:p>
          <a:p>
            <a:pPr marL="0" indent="0">
              <a:buNone/>
            </a:pPr>
            <a:r>
              <a:rPr lang="en-US" dirty="0"/>
              <a:t>And…</a:t>
            </a:r>
          </a:p>
          <a:p>
            <a:r>
              <a:rPr lang="en-US" dirty="0"/>
              <a:t>Clearly state methods used for visualization and statistical analysis. </a:t>
            </a:r>
          </a:p>
          <a:p>
            <a:r>
              <a:rPr lang="en-US" dirty="0"/>
              <a:t>Mention dissimilarity/distance index used, and reason it was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8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F791-D8B9-5945-B212-6B5529E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478B-3FC4-D84E-88FE-B841E43A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only the necessary graphs, tables, and data for telling your story. </a:t>
            </a:r>
          </a:p>
          <a:p>
            <a:r>
              <a:rPr lang="en-US" dirty="0"/>
              <a:t>Craft a descriptive sentence or set of sentences that explain what you found, biologically. Keep the statistics to parentheses or tables. </a:t>
            </a:r>
          </a:p>
          <a:p>
            <a:pPr marL="0" indent="0">
              <a:buNone/>
            </a:pPr>
            <a:r>
              <a:rPr lang="en-US" sz="2400" dirty="0"/>
              <a:t>	“By day 8, cowbirds reared with host young were, on average, 	14% heavier than cowbirds reared alone (unpaired t</a:t>
            </a:r>
            <a:r>
              <a:rPr lang="en-US" sz="2400" baseline="-25000" dirty="0"/>
              <a:t>16</a:t>
            </a:r>
            <a:r>
              <a:rPr lang="en-US" sz="2400" dirty="0"/>
              <a:t> = −2.23, 	P = 0.041, Fig. 2A).”(</a:t>
            </a:r>
            <a:r>
              <a:rPr lang="en-US" sz="2400" dirty="0" err="1"/>
              <a:t>Kilner</a:t>
            </a:r>
            <a:r>
              <a:rPr lang="en-US" sz="2400" dirty="0"/>
              <a:t> et al. </a:t>
            </a:r>
            <a:r>
              <a:rPr lang="en-US" sz="2400" dirty="0">
                <a:hlinkClick r:id="rId2"/>
              </a:rPr>
              <a:t>2004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subsections if there are multiple parts</a:t>
            </a:r>
          </a:p>
          <a:p>
            <a:r>
              <a:rPr lang="en-US" dirty="0"/>
              <a:t>If you want to discuss data in the discussion, you must present it in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64021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Mention how you got to final model.</a:t>
            </a:r>
          </a:p>
          <a:p>
            <a:pPr lvl="1"/>
            <a:r>
              <a:rPr lang="en-US" dirty="0"/>
              <a:t>E.g. ‘using model selection, we …’</a:t>
            </a:r>
          </a:p>
          <a:p>
            <a:r>
              <a:rPr lang="en-US" dirty="0"/>
              <a:t>Report assessment of model adequacy (e.g. R</a:t>
            </a:r>
            <a:r>
              <a:rPr lang="en-US" baseline="30000" dirty="0"/>
              <a:t>2</a:t>
            </a:r>
            <a:r>
              <a:rPr lang="en-US" dirty="0"/>
              <a:t> from predicted/observed; proportion of deviance explained)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Results- in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relationships between variables in best fitting model (e.g. as x increased, y decreased);  Should only do this with significant variables. </a:t>
            </a:r>
          </a:p>
          <a:p>
            <a:r>
              <a:rPr lang="en-US" dirty="0"/>
              <a:t>Present estimated mean (coefficient from model) and standard error from optimal model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Results- in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766</Words>
  <Application>Microsoft Macintosh PowerPoint</Application>
  <PresentationFormat>On-screen Show (4:3)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Reporting your statistical approach and results in a paper</vt:lpstr>
      <vt:lpstr>Exercise: Assess methods &amp; results section of published papers</vt:lpstr>
      <vt:lpstr>Methods</vt:lpstr>
      <vt:lpstr>Methods: linear models (including generalized &amp; mixed effects)</vt:lpstr>
      <vt:lpstr>PowerPoint Presentation</vt:lpstr>
      <vt:lpstr>Methods: Multivariate statistical approach</vt:lpstr>
      <vt:lpstr>Results section</vt:lpstr>
      <vt:lpstr>Results- in text</vt:lpstr>
      <vt:lpstr>PowerPoint Presentation</vt:lpstr>
      <vt:lpstr>Results – in text, table, or figures</vt:lpstr>
      <vt:lpstr>Results- in table</vt:lpstr>
      <vt:lpstr>Model Selection  Beyer et al 2007 Ecol. App. 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mixed effects model</dc:title>
  <dc:creator>Haldre</dc:creator>
  <cp:lastModifiedBy>Rogers, Haldre S [EEOB]</cp:lastModifiedBy>
  <cp:revision>19</cp:revision>
  <dcterms:created xsi:type="dcterms:W3CDTF">2011-02-02T20:28:19Z</dcterms:created>
  <dcterms:modified xsi:type="dcterms:W3CDTF">2019-12-03T20:17:48Z</dcterms:modified>
</cp:coreProperties>
</file>