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0" r:id="rId4"/>
    <p:sldId id="261" r:id="rId5"/>
    <p:sldId id="262" r:id="rId6"/>
    <p:sldId id="263" r:id="rId7"/>
    <p:sldId id="257" r:id="rId8"/>
    <p:sldId id="258" r:id="rId9"/>
    <p:sldId id="259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-1224" y="-96"/>
      </p:cViewPr>
      <p:guideLst>
        <p:guide orient="horz" pos="2910"/>
        <p:guide pos="43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6003-ACAB-CA4A-B0F1-B3D74D4B04C4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5CD31-17B4-0543-96B9-639EAAEF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5CD31-17B4-0543-96B9-639EAAEFB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3BEAE-0A49-B245-BDAB-485E4937F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68AA8-5984-4449-9B2F-CDB7F23C1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7E0D9-E3CE-9D46-9478-92E058B81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6546850"/>
            <a:ext cx="9148763" cy="311150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-7938" y="-7938"/>
            <a:ext cx="9151938" cy="919163"/>
          </a:xfrm>
          <a:prstGeom prst="rect">
            <a:avLst/>
          </a:prstGeom>
          <a:gradFill rotWithShape="0">
            <a:gsLst>
              <a:gs pos="0">
                <a:srgbClr val="6CAA3C">
                  <a:alpha val="39998"/>
                </a:srgbClr>
              </a:gs>
              <a:gs pos="100000">
                <a:srgbClr val="5EBDB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 userDrawn="1"/>
        </p:nvSpPr>
        <p:spPr bwMode="auto">
          <a:xfrm>
            <a:off x="0" y="544513"/>
            <a:ext cx="91440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Freeman   Quillin   Allison        </a:t>
            </a:r>
            <a:endParaRPr lang="en-US" sz="20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     © 2014 Pearson Education, Inc.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938" y="-6350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6C93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en-US" sz="3800" smtClean="0">
                <a:solidFill>
                  <a:srgbClr val="000000"/>
                </a:solidFill>
                <a:ea typeface="Arial"/>
                <a:cs typeface="Times New Roman" pitchFamily="84" charset="0"/>
              </a:rPr>
              <a:t>BIOLOGICAL SCIENCE</a:t>
            </a:r>
          </a:p>
        </p:txBody>
      </p:sp>
      <p:pic>
        <p:nvPicPr>
          <p:cNvPr id="8" name="Picture 40" descr="FREE3671_0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5" r="7724" b="6168"/>
          <a:stretch>
            <a:fillRect/>
          </a:stretch>
        </p:blipFill>
        <p:spPr bwMode="auto">
          <a:xfrm>
            <a:off x="4244975" y="781050"/>
            <a:ext cx="489585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-1588" y="430213"/>
            <a:ext cx="9144001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29F39"/>
                    </a:gs>
                    <a:gs pos="100000">
                      <a:srgbClr val="58B5B2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r>
              <a:rPr lang="en-US" sz="8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000">
                <a:solidFill>
                  <a:srgbClr val="000000"/>
                </a:solidFill>
              </a:rPr>
              <a:t>FIFTH EDITION</a:t>
            </a:r>
          </a:p>
        </p:txBody>
      </p:sp>
      <p:sp>
        <p:nvSpPr>
          <p:cNvPr id="508945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82563" y="190500"/>
            <a:ext cx="3089275" cy="1096963"/>
          </a:xfrm>
        </p:spPr>
        <p:txBody>
          <a:bodyPr anchor="ctr"/>
          <a:lstStyle>
            <a:lvl1pPr marL="0" indent="0">
              <a:defRPr sz="50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72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453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463" y="1279525"/>
            <a:ext cx="43116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279525"/>
            <a:ext cx="43116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5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170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9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70036-26C5-8D48-BD13-587B11956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8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917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28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182563"/>
            <a:ext cx="2203450" cy="6170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3" y="182563"/>
            <a:ext cx="6457950" cy="6170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4B146-146E-124C-9BD2-800F4DB74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CBD74-E48E-2D4A-956E-6E517A9D9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0AD98-1756-B342-9639-9CB085554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7A290-4610-534B-94FA-7B9084509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0A28A-9C98-0B44-95DC-43CBD0CD4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2D9C-555E-A641-8875-CF389D2D1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44611-1565-964A-AAB9-558EAD0D3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BD5F5C4-361D-854D-AE8E-D9582489D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182563"/>
            <a:ext cx="8775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1279525"/>
            <a:ext cx="87757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13716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0" y="6592888"/>
            <a:ext cx="6880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CAA3C"/>
                    </a:gs>
                    <a:gs pos="100000">
                      <a:srgbClr val="5EBDBE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     © 2014 Pearson Education, Inc.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0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+mj-lt"/>
          <a:ea typeface="ＭＳ Ｐゴシック" charset="0"/>
          <a:cs typeface="+mj-cs"/>
        </a:defRPr>
      </a:lvl1pPr>
      <a:lvl2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ＭＳ Ｐゴシック" charset="0"/>
          <a:cs typeface="Arial" charset="0"/>
        </a:defRPr>
      </a:lvl2pPr>
      <a:lvl3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ＭＳ Ｐゴシック" charset="0"/>
          <a:cs typeface="Arial" charset="0"/>
        </a:defRPr>
      </a:lvl3pPr>
      <a:lvl4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ＭＳ Ｐゴシック" charset="0"/>
          <a:cs typeface="Arial" charset="0"/>
        </a:defRPr>
      </a:lvl4pPr>
      <a:lvl5pPr marL="450850" indent="-4508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9D002D"/>
          </a:solidFill>
          <a:latin typeface="Times New Roman" charset="0"/>
          <a:ea typeface="ＭＳ Ｐゴシック" charset="0"/>
          <a:cs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imes New Roman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Font typeface="Wingdings" charset="0"/>
        <a:buChar char="§"/>
        <a:defRPr sz="2800">
          <a:solidFill>
            <a:schemeClr val="tx1"/>
          </a:solidFill>
          <a:latin typeface="Arial" charset="0"/>
          <a:ea typeface="ＭＳ Ｐゴシック" charset="0"/>
          <a:cs typeface="+mn-cs"/>
        </a:defRPr>
      </a:lvl1pPr>
      <a:lvl2pPr marL="798513" indent="-341313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Char char="–"/>
        <a:defRPr sz="2600">
          <a:solidFill>
            <a:schemeClr val="tx1"/>
          </a:solidFill>
          <a:latin typeface="Arial" charset="0"/>
          <a:ea typeface="+mn-ea"/>
          <a:cs typeface="+mn-cs"/>
        </a:defRPr>
      </a:lvl2pPr>
      <a:lvl3pPr marL="1485900" indent="-339725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Char char="–"/>
        <a:defRPr sz="2400">
          <a:solidFill>
            <a:schemeClr val="tx1"/>
          </a:solidFill>
          <a:latin typeface="Arial" charset="0"/>
          <a:ea typeface="+mn-ea"/>
          <a:cs typeface="+mn-cs"/>
        </a:defRPr>
      </a:lvl3pPr>
      <a:lvl4pPr marL="2176463" indent="-347663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Char char="–"/>
        <a:defRPr sz="2200">
          <a:solidFill>
            <a:schemeClr val="tx1"/>
          </a:solidFill>
          <a:latin typeface="Arial" charset="0"/>
          <a:ea typeface="+mn-ea"/>
          <a:cs typeface="+mn-cs"/>
        </a:defRPr>
      </a:lvl4pPr>
      <a:lvl5pPr marL="2859088" indent="-347663" algn="l" rtl="0" eaLnBrk="0" fontAlgn="base" hangingPunct="0">
        <a:spcBef>
          <a:spcPct val="45000"/>
        </a:spcBef>
        <a:spcAft>
          <a:spcPct val="20000"/>
        </a:spcAft>
        <a:buClr>
          <a:srgbClr val="9D002D"/>
        </a:buClr>
        <a:buChar char="–"/>
        <a:defRPr sz="2200">
          <a:solidFill>
            <a:schemeClr val="tx1"/>
          </a:solidFill>
          <a:latin typeface="Arial" charset="0"/>
          <a:ea typeface="+mn-ea"/>
          <a:cs typeface="+mn-cs"/>
        </a:defRPr>
      </a:lvl5pPr>
      <a:lvl6pPr marL="3316288" indent="-3476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773488" indent="-3476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4230688" indent="-3476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4687888" indent="-347663" algn="l" rtl="0" fontAlgn="base">
        <a:spcBef>
          <a:spcPct val="45000"/>
        </a:spcBef>
        <a:spcAft>
          <a:spcPct val="2000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s://www.ncbi.nlm.nih.gov/pmc/articles/PMC43947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simulation</a:t>
            </a:r>
            <a:br>
              <a:rPr lang="en-US" dirty="0" smtClean="0"/>
            </a:br>
            <a:r>
              <a:rPr lang="en-US" dirty="0" smtClean="0"/>
              <a:t>8 October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89" y="4762500"/>
            <a:ext cx="8513892" cy="1752600"/>
          </a:xfrm>
        </p:spPr>
        <p:txBody>
          <a:bodyPr/>
          <a:lstStyle/>
          <a:p>
            <a:r>
              <a:rPr lang="en-US" dirty="0" smtClean="0"/>
              <a:t>Refs/sources: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Charles DiMaggio: Intro to simulations in R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https://</a:t>
            </a:r>
            <a:r>
              <a:rPr lang="en-US" dirty="0" err="1"/>
              <a:t>aosmith.rbind.io</a:t>
            </a:r>
            <a:r>
              <a:rPr lang="en-US" dirty="0"/>
              <a:t>/2018/08/29/getting-started-simulating-data/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0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Use c(“a”, “b”, “c”.....) </a:t>
            </a:r>
          </a:p>
          <a:p>
            <a:pPr lvl="1"/>
            <a:r>
              <a:rPr lang="en-US" dirty="0"/>
              <a:t>Each = # of times you rep each one</a:t>
            </a:r>
          </a:p>
          <a:p>
            <a:pPr lvl="1"/>
            <a:r>
              <a:rPr lang="en-US" dirty="0"/>
              <a:t>Times = number of times you rep the whole vector</a:t>
            </a:r>
          </a:p>
          <a:p>
            <a:pPr lvl="1"/>
            <a:r>
              <a:rPr lang="en-US" dirty="0"/>
              <a:t>Length = replicate until you get a vector of this length</a:t>
            </a:r>
          </a:p>
          <a:p>
            <a:pPr lvl="1"/>
            <a:r>
              <a:rPr lang="en-US" dirty="0"/>
              <a:t>Need to use factor() around rep function to create a factor.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3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Expand.grid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Expand.grid</a:t>
            </a:r>
            <a:r>
              <a:rPr lang="en-US" dirty="0" smtClean="0"/>
              <a:t>(</a:t>
            </a:r>
            <a:r>
              <a:rPr lang="en-US" dirty="0"/>
              <a:t>(gender=c("M","F"), education=c("</a:t>
            </a:r>
            <a:r>
              <a:rPr lang="en-US" dirty="0" err="1"/>
              <a:t>HS","College","Advanced</a:t>
            </a:r>
            <a:r>
              <a:rPr lang="en-US" dirty="0"/>
              <a:t>")</a:t>
            </a:r>
            <a:r>
              <a:rPr lang="en-US" dirty="0" smtClean="0"/>
              <a:t>,status</a:t>
            </a:r>
            <a:r>
              <a:rPr lang="en-US" dirty="0"/>
              <a:t>=c("</a:t>
            </a:r>
            <a:r>
              <a:rPr lang="en-US" dirty="0" err="1"/>
              <a:t>Single","Married","Divorced","Widowed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18377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packages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imr: power analyses for glmm using simulation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5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simulate?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 data </a:t>
            </a:r>
            <a:r>
              <a:rPr lang="en-US" dirty="0"/>
              <a:t>to play around with. </a:t>
            </a:r>
            <a:endParaRPr lang="en-US" dirty="0" smtClean="0"/>
          </a:p>
          <a:p>
            <a:r>
              <a:rPr lang="en-US" dirty="0" smtClean="0"/>
              <a:t>Generate </a:t>
            </a:r>
            <a:r>
              <a:rPr lang="en-US" dirty="0"/>
              <a:t>data similar to what we expect to collect to see if our proposed analysis works as </a:t>
            </a:r>
            <a:r>
              <a:rPr lang="en-US" dirty="0" smtClean="0"/>
              <a:t>expected.</a:t>
            </a:r>
          </a:p>
          <a:p>
            <a:r>
              <a:rPr lang="en-US" dirty="0" smtClean="0"/>
              <a:t>Power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5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simulating your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your expected dataset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random draw from appropriate probability distribution to produce response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 predictor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9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Define your predicted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What is your response &amp; predictors? </a:t>
            </a:r>
          </a:p>
          <a:p>
            <a:pPr lvl="1"/>
            <a:r>
              <a:rPr lang="en-US" dirty="0"/>
              <a:t>What is the anticipated error distribution of your response? </a:t>
            </a:r>
          </a:p>
          <a:p>
            <a:pPr lvl="1"/>
            <a:r>
              <a:rPr lang="en-US" dirty="0"/>
              <a:t>How many samples will you have? How are these apportioned to each category of predictor?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7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Produce response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a random draw from appropriate probability distribution to produce response </a:t>
            </a:r>
            <a:r>
              <a:rPr lang="en-US" dirty="0" smtClean="0"/>
              <a:t>variable</a:t>
            </a:r>
          </a:p>
          <a:p>
            <a:r>
              <a:rPr lang="en-US" dirty="0"/>
              <a:t>If you have pilot data, you can use this to estimate parameters to use for the random draw. </a:t>
            </a:r>
            <a:endParaRPr lang="en-US" dirty="0" smtClean="0"/>
          </a:p>
          <a:p>
            <a:r>
              <a:rPr lang="en-US" dirty="0" smtClean="0"/>
              <a:t>Otherwise, need to use best guess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4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176"/>
            <a:ext cx="7772400" cy="1143000"/>
          </a:xfrm>
        </p:spPr>
        <p:txBody>
          <a:bodyPr/>
          <a:lstStyle/>
          <a:p>
            <a:r>
              <a:rPr lang="en-US" dirty="0" smtClean="0"/>
              <a:t>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8612"/>
            <a:ext cx="7772400" cy="5809388"/>
          </a:xfrm>
        </p:spPr>
        <p:txBody>
          <a:bodyPr/>
          <a:lstStyle/>
          <a:p>
            <a:r>
              <a:rPr lang="en-US" b="1" dirty="0"/>
              <a:t>norm(mean, </a:t>
            </a:r>
            <a:r>
              <a:rPr lang="en-US" b="1" dirty="0" err="1"/>
              <a:t>sd</a:t>
            </a:r>
            <a:r>
              <a:rPr lang="en-US" b="1" dirty="0"/>
              <a:t>)</a:t>
            </a:r>
          </a:p>
          <a:p>
            <a:r>
              <a:rPr lang="en-US" b="1" dirty="0" err="1"/>
              <a:t>pois</a:t>
            </a:r>
            <a:r>
              <a:rPr lang="en-US" b="1" dirty="0"/>
              <a:t>(lambda)</a:t>
            </a:r>
          </a:p>
          <a:p>
            <a:r>
              <a:rPr lang="en-US" b="1" dirty="0" err="1" smtClean="0"/>
              <a:t>binom</a:t>
            </a:r>
            <a:r>
              <a:rPr lang="en-US" b="1" dirty="0"/>
              <a:t>(size, </a:t>
            </a:r>
            <a:r>
              <a:rPr lang="en-US" b="1" dirty="0" err="1"/>
              <a:t>prob</a:t>
            </a:r>
            <a:r>
              <a:rPr lang="en-US" b="1" dirty="0"/>
              <a:t>)</a:t>
            </a:r>
          </a:p>
          <a:p>
            <a:r>
              <a:rPr lang="en-US" dirty="0" err="1" smtClean="0"/>
              <a:t>unif</a:t>
            </a:r>
            <a:r>
              <a:rPr lang="en-US" dirty="0"/>
              <a:t>(min, max)</a:t>
            </a:r>
          </a:p>
          <a:p>
            <a:r>
              <a:rPr lang="en-US" dirty="0" err="1" smtClean="0"/>
              <a:t>chisq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ncp</a:t>
            </a:r>
            <a:r>
              <a:rPr lang="en-US" dirty="0"/>
              <a:t>)</a:t>
            </a:r>
          </a:p>
          <a:p>
            <a:r>
              <a:rPr lang="en-US" dirty="0" err="1"/>
              <a:t>exp</a:t>
            </a:r>
            <a:r>
              <a:rPr lang="en-US" dirty="0"/>
              <a:t>(rate)</a:t>
            </a:r>
          </a:p>
          <a:p>
            <a:r>
              <a:rPr lang="en-US" dirty="0"/>
              <a:t>gamma(shape, scale)</a:t>
            </a:r>
          </a:p>
          <a:p>
            <a:r>
              <a:rPr lang="en-US" dirty="0" err="1"/>
              <a:t>logis</a:t>
            </a:r>
            <a:r>
              <a:rPr lang="en-US" dirty="0"/>
              <a:t>(location, scale)</a:t>
            </a:r>
          </a:p>
          <a:p>
            <a:r>
              <a:rPr lang="en-US" dirty="0" smtClean="0"/>
              <a:t>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ncp</a:t>
            </a:r>
            <a:r>
              <a:rPr lang="en-US" dirty="0"/>
              <a:t>)</a:t>
            </a:r>
          </a:p>
          <a:p>
            <a:r>
              <a:rPr lang="en-US" dirty="0" smtClean="0"/>
              <a:t>beta</a:t>
            </a:r>
            <a:r>
              <a:rPr lang="en-US" dirty="0"/>
              <a:t>(shape1, shape2, </a:t>
            </a:r>
            <a:r>
              <a:rPr lang="en-US" dirty="0" err="1"/>
              <a:t>ncp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7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7" y="38100"/>
            <a:ext cx="8811581" cy="1143000"/>
          </a:xfrm>
        </p:spPr>
        <p:txBody>
          <a:bodyPr/>
          <a:lstStyle/>
          <a:p>
            <a:r>
              <a:rPr lang="en-US" dirty="0" smtClean="0"/>
              <a:t>Using probability functions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610" y="1371600"/>
            <a:ext cx="8017745" cy="3588979"/>
          </a:xfrm>
        </p:spPr>
        <p:txBody>
          <a:bodyPr/>
          <a:lstStyle/>
          <a:p>
            <a:r>
              <a:rPr lang="en-US" sz="2400" dirty="0"/>
              <a:t>dxxx(x,) returns the density or the value on the y-axis of a </a:t>
            </a:r>
            <a:r>
              <a:rPr lang="en-US" sz="2400" dirty="0" smtClean="0"/>
              <a:t>probability distribution </a:t>
            </a:r>
            <a:r>
              <a:rPr lang="en-US" sz="2400" dirty="0"/>
              <a:t>for a discrete value of x</a:t>
            </a:r>
          </a:p>
          <a:p>
            <a:r>
              <a:rPr lang="en-US" sz="2400" dirty="0" err="1"/>
              <a:t>pxxx</a:t>
            </a:r>
            <a:r>
              <a:rPr lang="en-US" sz="2400" dirty="0"/>
              <a:t>(q,) returns the cumulative density function (CDF) or the </a:t>
            </a:r>
            <a:r>
              <a:rPr lang="en-US" sz="2400" dirty="0" smtClean="0"/>
              <a:t>area under </a:t>
            </a:r>
            <a:r>
              <a:rPr lang="en-US" sz="2400" dirty="0"/>
              <a:t>the curve to the left of an x value on a probability </a:t>
            </a:r>
            <a:r>
              <a:rPr lang="en-US" sz="2400" dirty="0" smtClean="0"/>
              <a:t>distribution curve</a:t>
            </a:r>
            <a:endParaRPr lang="en-US" sz="2400" dirty="0"/>
          </a:p>
          <a:p>
            <a:r>
              <a:rPr lang="en-US" sz="2400" dirty="0" err="1"/>
              <a:t>qxxx</a:t>
            </a:r>
            <a:r>
              <a:rPr lang="en-US" sz="2400" dirty="0"/>
              <a:t>(p,) returns the </a:t>
            </a:r>
            <a:r>
              <a:rPr lang="en-US" sz="2400" dirty="0" err="1"/>
              <a:t>quantile</a:t>
            </a:r>
            <a:r>
              <a:rPr lang="en-US" sz="2400" dirty="0"/>
              <a:t> value, i.e. the standardized z value for x</a:t>
            </a:r>
          </a:p>
          <a:p>
            <a:r>
              <a:rPr lang="en-US" sz="2400" dirty="0" err="1"/>
              <a:t>rxxx</a:t>
            </a:r>
            <a:r>
              <a:rPr lang="en-US" sz="2400" dirty="0"/>
              <a:t>(n,) returns a random simulation of size </a:t>
            </a:r>
            <a:r>
              <a:rPr lang="en-US" sz="2400" dirty="0" smtClean="0"/>
              <a:t>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795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225011" cy="4114800"/>
          </a:xfrm>
        </p:spPr>
        <p:txBody>
          <a:bodyPr/>
          <a:lstStyle/>
          <a:p>
            <a:r>
              <a:rPr lang="en-US" sz="2400" dirty="0" err="1" smtClean="0"/>
              <a:t>rnorm</a:t>
            </a:r>
            <a:r>
              <a:rPr lang="en-US" sz="2400" dirty="0" smtClean="0"/>
              <a:t>(n = 10</a:t>
            </a:r>
            <a:r>
              <a:rPr lang="en-US" sz="2400" dirty="0"/>
              <a:t>, mean = 50, </a:t>
            </a:r>
            <a:r>
              <a:rPr lang="en-US" sz="2400" dirty="0" err="1"/>
              <a:t>sd</a:t>
            </a:r>
            <a:r>
              <a:rPr lang="en-US" sz="2400" dirty="0"/>
              <a:t> = 19) # </a:t>
            </a:r>
            <a:r>
              <a:rPr lang="en-US" sz="2400" dirty="0" smtClean="0"/>
              <a:t>normal distribution</a:t>
            </a:r>
          </a:p>
          <a:p>
            <a:r>
              <a:rPr lang="en-US" sz="2400" dirty="0" err="1" smtClean="0"/>
              <a:t>runif</a:t>
            </a:r>
            <a:r>
              <a:rPr lang="en-US" sz="2400" dirty="0"/>
              <a:t>(n = 10, min = 0, max = 1) #uniform distribution</a:t>
            </a:r>
          </a:p>
          <a:p>
            <a:r>
              <a:rPr lang="en-US" sz="2400" dirty="0" err="1"/>
              <a:t>rpois</a:t>
            </a:r>
            <a:r>
              <a:rPr lang="en-US" sz="2400" dirty="0"/>
              <a:t>(n = 10, lambda = 15) # Poisson </a:t>
            </a:r>
            <a:r>
              <a:rPr lang="en-US" sz="2400" dirty="0" smtClean="0"/>
              <a:t>distribution, lambda = mean/variance</a:t>
            </a:r>
          </a:p>
          <a:p>
            <a:endParaRPr lang="en-US" sz="2400" dirty="0"/>
          </a:p>
          <a:p>
            <a:r>
              <a:rPr lang="en-US" sz="2400" dirty="0"/>
              <a:t># toss coin 8 times using binomial distribution</a:t>
            </a:r>
          </a:p>
          <a:p>
            <a:r>
              <a:rPr lang="tr-TR" sz="2400" dirty="0" err="1"/>
              <a:t>rbinom</a:t>
            </a:r>
            <a:r>
              <a:rPr lang="tr-TR" sz="2400" dirty="0"/>
              <a:t>(n = 8, size = 1, p = 0.5)</a:t>
            </a:r>
          </a:p>
          <a:p>
            <a:r>
              <a:rPr lang="tr-TR" sz="2400" dirty="0" smtClean="0"/>
              <a:t># </a:t>
            </a:r>
            <a:r>
              <a:rPr lang="tr-TR" sz="2400" dirty="0"/>
              <a:t>18 </a:t>
            </a:r>
            <a:r>
              <a:rPr lang="tr-TR" sz="2400" dirty="0" err="1"/>
              <a:t>trials</a:t>
            </a:r>
            <a:r>
              <a:rPr lang="tr-TR" sz="2400" dirty="0"/>
              <a:t>, </a:t>
            </a:r>
            <a:r>
              <a:rPr lang="tr-TR" sz="2400" dirty="0" err="1"/>
              <a:t>sample</a:t>
            </a:r>
            <a:r>
              <a:rPr lang="tr-TR" sz="2400" dirty="0"/>
              <a:t> size 10, </a:t>
            </a:r>
            <a:r>
              <a:rPr lang="tr-TR" sz="2400" dirty="0" err="1"/>
              <a:t>prob</a:t>
            </a:r>
            <a:r>
              <a:rPr lang="tr-TR" sz="2400" dirty="0"/>
              <a:t> </a:t>
            </a:r>
            <a:r>
              <a:rPr lang="tr-TR" sz="2400" dirty="0" err="1"/>
              <a:t>success</a:t>
            </a:r>
            <a:r>
              <a:rPr lang="tr-TR" sz="2400" dirty="0"/>
              <a:t> =.2 </a:t>
            </a:r>
            <a:endParaRPr lang="tr-TR" sz="2400" dirty="0" smtClean="0"/>
          </a:p>
          <a:p>
            <a:r>
              <a:rPr lang="tr-TR" sz="2400" dirty="0" err="1" smtClean="0"/>
              <a:t>rbinom</a:t>
            </a:r>
            <a:r>
              <a:rPr lang="tr-TR" sz="2400" dirty="0"/>
              <a:t>(18, </a:t>
            </a:r>
            <a:r>
              <a:rPr lang="tr-TR" sz="2400" dirty="0" smtClean="0"/>
              <a:t>10, 0.2)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299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Produce predictor </a:t>
            </a:r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functions: </a:t>
            </a:r>
          </a:p>
          <a:p>
            <a:pPr lvl="1"/>
            <a:r>
              <a:rPr lang="en-US" dirty="0" smtClean="0"/>
              <a:t>rep() </a:t>
            </a:r>
          </a:p>
          <a:p>
            <a:pPr lvl="1"/>
            <a:r>
              <a:rPr lang="en-US" dirty="0" err="1" smtClean="0"/>
              <a:t>expand.grid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eq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unif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0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C4eActiveLectureQuestions">
  <a:themeElements>
    <a:clrScheme name="1_CC4eActiveLectureQuestions 15">
      <a:dk1>
        <a:srgbClr val="000000"/>
      </a:dk1>
      <a:lt1>
        <a:srgbClr val="FFFFFF"/>
      </a:lt1>
      <a:dk2>
        <a:srgbClr val="0060AF"/>
      </a:dk2>
      <a:lt2>
        <a:srgbClr val="000000"/>
      </a:lt2>
      <a:accent1>
        <a:srgbClr val="F7955A"/>
      </a:accent1>
      <a:accent2>
        <a:srgbClr val="009247"/>
      </a:accent2>
      <a:accent3>
        <a:srgbClr val="FFFFFF"/>
      </a:accent3>
      <a:accent4>
        <a:srgbClr val="000000"/>
      </a:accent4>
      <a:accent5>
        <a:srgbClr val="FAC8B5"/>
      </a:accent5>
      <a:accent6>
        <a:srgbClr val="00843F"/>
      </a:accent6>
      <a:hlink>
        <a:srgbClr val="009999"/>
      </a:hlink>
      <a:folHlink>
        <a:srgbClr val="99CC00"/>
      </a:folHlink>
    </a:clrScheme>
    <a:fontScheme name="1_CC4eActiveLectureQuestions">
      <a:majorFont>
        <a:latin typeface="Times New Roman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C4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C4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C4eActiveLectureQuestions 15">
        <a:dk1>
          <a:srgbClr val="000000"/>
        </a:dk1>
        <a:lt1>
          <a:srgbClr val="FFFFFF"/>
        </a:lt1>
        <a:dk2>
          <a:srgbClr val="0060AF"/>
        </a:dk2>
        <a:lt2>
          <a:srgbClr val="000000"/>
        </a:lt2>
        <a:accent1>
          <a:srgbClr val="F7955A"/>
        </a:accent1>
        <a:accent2>
          <a:srgbClr val="009247"/>
        </a:accent2>
        <a:accent3>
          <a:srgbClr val="FFFFFF"/>
        </a:accent3>
        <a:accent4>
          <a:srgbClr val="000000"/>
        </a:accent4>
        <a:accent5>
          <a:srgbClr val="FAC8B5"/>
        </a:accent5>
        <a:accent6>
          <a:srgbClr val="00843F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3084</TotalTime>
  <Words>580</Words>
  <Application>Microsoft Macintosh PowerPoint</Application>
  <PresentationFormat>On-screen Show (4:3)</PresentationFormat>
  <Paragraphs>62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Default Theme</vt:lpstr>
      <vt:lpstr>1_CC4eActiveLectureQuestions</vt:lpstr>
      <vt:lpstr>Data simulation 8 October 2018</vt:lpstr>
      <vt:lpstr>Why simulate? </vt:lpstr>
      <vt:lpstr>Steps to simulating your dataset</vt:lpstr>
      <vt:lpstr>1. Define your predicted dataset</vt:lpstr>
      <vt:lpstr>2. Produce response variable </vt:lpstr>
      <vt:lpstr>Probability distributions</vt:lpstr>
      <vt:lpstr>Using probability functions in R</vt:lpstr>
      <vt:lpstr>Probability functions</vt:lpstr>
      <vt:lpstr>3. Produce predictor data </vt:lpstr>
      <vt:lpstr>rep()</vt:lpstr>
      <vt:lpstr>Expand.grid()</vt:lpstr>
      <vt:lpstr>Other packages to explore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simulation</dc:title>
  <dc:creator>Haldre Rogers</dc:creator>
  <cp:lastModifiedBy>Haldre Rogers</cp:lastModifiedBy>
  <cp:revision>6</cp:revision>
  <dcterms:created xsi:type="dcterms:W3CDTF">2018-10-08T13:39:04Z</dcterms:created>
  <dcterms:modified xsi:type="dcterms:W3CDTF">2018-10-10T17:03:11Z</dcterms:modified>
</cp:coreProperties>
</file>