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4" r:id="rId2"/>
    <p:sldId id="277" r:id="rId3"/>
    <p:sldId id="265" r:id="rId4"/>
    <p:sldId id="266" r:id="rId5"/>
    <p:sldId id="260" r:id="rId6"/>
    <p:sldId id="278" r:id="rId7"/>
    <p:sldId id="279" r:id="rId8"/>
    <p:sldId id="276" r:id="rId9"/>
    <p:sldId id="281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722"/>
  </p:normalViewPr>
  <p:slideViewPr>
    <p:cSldViewPr snapToGrid="0" snapToObjects="1" showGuides="1">
      <p:cViewPr varScale="1">
        <p:scale>
          <a:sx n="55" d="100"/>
          <a:sy n="55" d="100"/>
        </p:scale>
        <p:origin x="1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F6C0C-09AC-ED43-84BF-9C464E8B416D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7255-B693-B54F-97EA-E62178772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table 1 is tidy. Why?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97255-B693-B54F-97EA-E621787727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67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3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E0AC13F-1D2F-0849-83ED-4ED1E2E9E0B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9789731-A746-844E-BF8E-88C39D2D62E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EEOB590A</a:t>
            </a:r>
          </a:p>
          <a:p>
            <a:r>
              <a:rPr lang="en-US" dirty="0"/>
              <a:t>September 24, 2019</a:t>
            </a:r>
          </a:p>
        </p:txBody>
      </p:sp>
    </p:spTree>
    <p:extLst>
      <p:ext uri="{BB962C8B-B14F-4D97-AF65-F5344CB8AC3E}">
        <p14:creationId xmlns:p14="http://schemas.microsoft.com/office/powerpoint/2010/main" val="19316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8FAC3-28E1-5747-BC5A-3397427FFDE0}"/>
              </a:ext>
            </a:extLst>
          </p:cNvPr>
          <p:cNvSpPr/>
          <p:nvPr/>
        </p:nvSpPr>
        <p:spPr>
          <a:xfrm>
            <a:off x="171450" y="27463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4</a:t>
            </a:r>
          </a:p>
          <a:p>
            <a:r>
              <a:rPr lang="en-US" dirty="0"/>
              <a:t>  country      year  cases population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    &lt;int&gt;  &lt;int&gt;      &lt;int&gt;</a:t>
            </a:r>
          </a:p>
          <a:p>
            <a:r>
              <a:rPr lang="en-US" dirty="0"/>
              <a:t>1 Afghanistan  1999    745   19987071</a:t>
            </a:r>
          </a:p>
          <a:p>
            <a:r>
              <a:rPr lang="en-US" dirty="0"/>
              <a:t>2 Afghanistan  2000   2666   20595360</a:t>
            </a:r>
          </a:p>
          <a:p>
            <a:r>
              <a:rPr lang="en-US" dirty="0"/>
              <a:t>3 Brazil       1999  37737  172006362</a:t>
            </a:r>
          </a:p>
          <a:p>
            <a:r>
              <a:rPr lang="en-US" dirty="0"/>
              <a:t>4 Brazil       2000  80488  174504898</a:t>
            </a:r>
          </a:p>
          <a:p>
            <a:r>
              <a:rPr lang="en-US" dirty="0"/>
              <a:t>5 China        1999 212258 1272915272</a:t>
            </a:r>
          </a:p>
          <a:p>
            <a:r>
              <a:rPr lang="en-US" dirty="0"/>
              <a:t>6 China        2000 213766 1280428583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13ACA-FE82-E540-B716-F57E35E3910B}"/>
              </a:ext>
            </a:extLst>
          </p:cNvPr>
          <p:cNvSpPr/>
          <p:nvPr/>
        </p:nvSpPr>
        <p:spPr>
          <a:xfrm>
            <a:off x="4572000" y="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r>
              <a:rPr lang="en-US" dirty="0"/>
              <a:t>   country      year type            count</a:t>
            </a:r>
          </a:p>
          <a:p>
            <a:r>
              <a:rPr lang="en-US" dirty="0"/>
              <a:t>   &lt;</a:t>
            </a:r>
            <a:r>
              <a:rPr lang="en-US" dirty="0" err="1"/>
              <a:t>chr</a:t>
            </a:r>
            <a:r>
              <a:rPr lang="en-US" dirty="0"/>
              <a:t>&gt;       &lt;int&gt; &lt;</a:t>
            </a:r>
            <a:r>
              <a:rPr lang="en-US" dirty="0" err="1"/>
              <a:t>chr</a:t>
            </a:r>
            <a:r>
              <a:rPr lang="en-US" dirty="0"/>
              <a:t>&gt;           &lt;int&gt;</a:t>
            </a:r>
          </a:p>
          <a:p>
            <a:r>
              <a:rPr lang="en-US" dirty="0"/>
              <a:t> 1 Afghanistan  1999 cases             745</a:t>
            </a:r>
          </a:p>
          <a:p>
            <a:r>
              <a:rPr lang="en-US" dirty="0"/>
              <a:t> 2 Afghanistan  1999 population   19987071</a:t>
            </a:r>
          </a:p>
          <a:p>
            <a:r>
              <a:rPr lang="en-US" dirty="0"/>
              <a:t> 3 Afghanistan  2000 cases            2666</a:t>
            </a:r>
          </a:p>
          <a:p>
            <a:r>
              <a:rPr lang="en-US" dirty="0"/>
              <a:t> 4 Afghanistan  2000 population   20595360</a:t>
            </a:r>
          </a:p>
          <a:p>
            <a:r>
              <a:rPr lang="en-US" dirty="0"/>
              <a:t> 5 Brazil       1999 cases           37737</a:t>
            </a:r>
          </a:p>
          <a:p>
            <a:r>
              <a:rPr lang="en-US" dirty="0"/>
              <a:t> 6 Brazil       1999 population  172006362</a:t>
            </a:r>
          </a:p>
          <a:p>
            <a:r>
              <a:rPr lang="en-US" dirty="0"/>
              <a:t> 7 Brazil       2000 cases           80488</a:t>
            </a:r>
          </a:p>
          <a:p>
            <a:r>
              <a:rPr lang="en-US" dirty="0"/>
              <a:t> 8 Brazil       2000 population  174504898</a:t>
            </a:r>
          </a:p>
          <a:p>
            <a:r>
              <a:rPr lang="en-US" dirty="0"/>
              <a:t> 9 China        1999 cases          212258</a:t>
            </a:r>
          </a:p>
          <a:p>
            <a:r>
              <a:rPr lang="en-US" dirty="0"/>
              <a:t>10 China        1999 population 1272915272</a:t>
            </a:r>
          </a:p>
          <a:p>
            <a:r>
              <a:rPr lang="en-US" dirty="0"/>
              <a:t>11 China        2000 cases          213766</a:t>
            </a:r>
          </a:p>
          <a:p>
            <a:r>
              <a:rPr lang="en-US" dirty="0"/>
              <a:t>12 China        2000 population 1280428583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F899C-CC39-6847-AB0B-CE139784456A}"/>
              </a:ext>
            </a:extLst>
          </p:cNvPr>
          <p:cNvSpPr/>
          <p:nvPr/>
        </p:nvSpPr>
        <p:spPr>
          <a:xfrm>
            <a:off x="328612" y="3648334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3</a:t>
            </a:r>
          </a:p>
          <a:p>
            <a:r>
              <a:rPr lang="en-US" dirty="0"/>
              <a:t>  country      year rate             </a:t>
            </a:r>
          </a:p>
          <a:p>
            <a:r>
              <a:rPr lang="en-US" dirty="0"/>
              <a:t>* &lt;</a:t>
            </a:r>
            <a:r>
              <a:rPr lang="en-US" dirty="0" err="1"/>
              <a:t>chr</a:t>
            </a:r>
            <a:r>
              <a:rPr lang="en-US" dirty="0"/>
              <a:t>&gt;       &lt;int&gt; &lt;</a:t>
            </a:r>
            <a:r>
              <a:rPr lang="en-US" dirty="0" err="1"/>
              <a:t>chr</a:t>
            </a:r>
            <a:r>
              <a:rPr lang="en-US" dirty="0"/>
              <a:t>&gt;            </a:t>
            </a:r>
          </a:p>
          <a:p>
            <a:r>
              <a:rPr lang="en-US" dirty="0"/>
              <a:t>1 Afghanistan  1999 745/19987071     </a:t>
            </a:r>
          </a:p>
          <a:p>
            <a:r>
              <a:rPr lang="en-US" dirty="0"/>
              <a:t>2 Afghanistan  2000 2666/20595360    </a:t>
            </a:r>
          </a:p>
          <a:p>
            <a:r>
              <a:rPr lang="en-US" dirty="0"/>
              <a:t>3 Brazil       1999 37737/172006362  </a:t>
            </a:r>
          </a:p>
          <a:p>
            <a:r>
              <a:rPr lang="en-US" dirty="0"/>
              <a:t>4 Brazil       2000 80488/174504898  </a:t>
            </a:r>
          </a:p>
          <a:p>
            <a:r>
              <a:rPr lang="en-US" dirty="0"/>
              <a:t>5 China        1999 212258/1272915272</a:t>
            </a:r>
          </a:p>
          <a:p>
            <a:r>
              <a:rPr lang="en-US" dirty="0"/>
              <a:t>6 China        2000 213766/1280428583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67714-3FC3-DF41-B7BE-9315E7C2B6E2}"/>
              </a:ext>
            </a:extLst>
          </p:cNvPr>
          <p:cNvSpPr/>
          <p:nvPr/>
        </p:nvSpPr>
        <p:spPr>
          <a:xfrm>
            <a:off x="4572000" y="455616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3 x 3</a:t>
            </a:r>
          </a:p>
          <a:p>
            <a:r>
              <a:rPr lang="en-US" dirty="0"/>
              <a:t>  country     `1999` `2000`</a:t>
            </a:r>
          </a:p>
          <a:p>
            <a:r>
              <a:rPr lang="en-US" dirty="0"/>
              <a:t>* &lt;</a:t>
            </a:r>
            <a:r>
              <a:rPr lang="en-US" dirty="0" err="1"/>
              <a:t>chr</a:t>
            </a:r>
            <a:r>
              <a:rPr lang="en-US" dirty="0"/>
              <a:t>&gt;        &lt;int&gt;  &lt;int&gt;</a:t>
            </a:r>
          </a:p>
          <a:p>
            <a:r>
              <a:rPr lang="en-US" dirty="0"/>
              <a:t>1 Afghanistan    745   2666</a:t>
            </a:r>
          </a:p>
          <a:p>
            <a:r>
              <a:rPr lang="en-US" dirty="0"/>
              <a:t>2 Brazil       37737  80488</a:t>
            </a:r>
          </a:p>
          <a:p>
            <a:r>
              <a:rPr lang="en-US" dirty="0"/>
              <a:t>3 China       212258 213766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397B0-A2AE-4C40-B105-DD9E7DF4E6CD}"/>
              </a:ext>
            </a:extLst>
          </p:cNvPr>
          <p:cNvSpPr txBox="1"/>
          <p:nvPr/>
        </p:nvSpPr>
        <p:spPr>
          <a:xfrm>
            <a:off x="1928813" y="6357840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one of these is tidy. Which one and why? </a:t>
            </a:r>
          </a:p>
        </p:txBody>
      </p:sp>
    </p:spTree>
    <p:extLst>
      <p:ext uri="{BB962C8B-B14F-4D97-AF65-F5344CB8AC3E}">
        <p14:creationId xmlns:p14="http://schemas.microsoft.com/office/powerpoint/2010/main" val="1446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Before we get started</a:t>
            </a:r>
            <a:r>
              <a:rPr lang="is-IS" dirty="0"/>
              <a:t>…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257798"/>
          </a:xfrm>
        </p:spPr>
        <p:txBody>
          <a:bodyPr>
            <a:normAutofit/>
          </a:bodyPr>
          <a:lstStyle/>
          <a:p>
            <a:r>
              <a:rPr lang="en-US" dirty="0"/>
              <a:t>Project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raw</a:t>
            </a:r>
          </a:p>
          <a:p>
            <a:pPr lvl="3"/>
            <a:r>
              <a:rPr lang="en-US" dirty="0"/>
              <a:t>scans</a:t>
            </a:r>
          </a:p>
          <a:p>
            <a:pPr lvl="2"/>
            <a:r>
              <a:rPr lang="en-US" dirty="0"/>
              <a:t>tidy</a:t>
            </a:r>
          </a:p>
          <a:p>
            <a:pPr lvl="1"/>
            <a:r>
              <a:rPr lang="en-US" dirty="0" err="1"/>
              <a:t>data_wrangling</a:t>
            </a:r>
            <a:endParaRPr lang="en-US" dirty="0"/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lib	</a:t>
            </a:r>
          </a:p>
          <a:p>
            <a:pPr lvl="1"/>
            <a:r>
              <a:rPr lang="en-US" dirty="0"/>
              <a:t>graphics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1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694"/>
            <a:ext cx="8229600" cy="557604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Wrangle! Week 1 (Chapters 9, 10)</a:t>
            </a:r>
          </a:p>
          <a:p>
            <a:pPr marL="914400" lvl="1" indent="-514350"/>
            <a:r>
              <a:rPr lang="en-US" dirty="0"/>
              <a:t>Learn how to pipe %&gt;%</a:t>
            </a:r>
          </a:p>
          <a:p>
            <a:pPr marL="914400" lvl="1" indent="-514350"/>
            <a:r>
              <a:rPr lang="en-US" dirty="0"/>
              <a:t>Fix column names (rename())</a:t>
            </a:r>
          </a:p>
          <a:p>
            <a:pPr marL="914400" lvl="1" indent="-514350"/>
            <a:r>
              <a:rPr lang="en-US" dirty="0"/>
              <a:t>Re-shape </a:t>
            </a:r>
          </a:p>
          <a:p>
            <a:pPr marL="1314450" lvl="2" indent="-514350"/>
            <a:r>
              <a:rPr lang="en-US" dirty="0"/>
              <a:t>Separate (), unite ()</a:t>
            </a:r>
          </a:p>
          <a:p>
            <a:pPr marL="1314450" lvl="2" indent="-514350"/>
            <a:r>
              <a:rPr lang="en-US" dirty="0"/>
              <a:t>Gather(), spread()</a:t>
            </a:r>
          </a:p>
          <a:p>
            <a:pPr marL="1314450" lvl="2" indent="-514350"/>
            <a:r>
              <a:rPr lang="en-US" dirty="0"/>
              <a:t>Fill in missing values – spread (), complete (), fill()</a:t>
            </a:r>
          </a:p>
          <a:p>
            <a:pPr marL="1314450" lvl="2" indent="-514350"/>
            <a:r>
              <a:rPr lang="en-US" dirty="0"/>
              <a:t>Combine tables (</a:t>
            </a:r>
            <a:r>
              <a:rPr lang="en-US" dirty="0" err="1"/>
              <a:t>bind_cols</a:t>
            </a:r>
            <a:r>
              <a:rPr lang="en-US" dirty="0"/>
              <a:t>(), </a:t>
            </a:r>
            <a:r>
              <a:rPr lang="en-US" dirty="0" err="1"/>
              <a:t>bind_rows</a:t>
            </a:r>
            <a:r>
              <a:rPr lang="en-US" dirty="0"/>
              <a:t>(), ___join())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Wrangle! Week 2 (Chapters 3, 11, 12, 13)</a:t>
            </a:r>
          </a:p>
          <a:p>
            <a:pPr marL="914400" lvl="1" indent="-514350"/>
            <a:r>
              <a:rPr lang="en-US" dirty="0"/>
              <a:t>Fix information within cells (levels, spaces, case etc.), group, summarize, arrange </a:t>
            </a:r>
          </a:p>
        </p:txBody>
      </p:sp>
    </p:spTree>
    <p:extLst>
      <p:ext uri="{BB962C8B-B14F-4D97-AF65-F5344CB8AC3E}">
        <p14:creationId xmlns:p14="http://schemas.microsoft.com/office/powerpoint/2010/main" val="147024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7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Fix complex values within cells using </a:t>
            </a:r>
            <a:r>
              <a:rPr lang="en-US" dirty="0" err="1"/>
              <a:t>stringr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factor levels using </a:t>
            </a:r>
            <a:r>
              <a:rPr lang="en-US" dirty="0" err="1"/>
              <a:t>forcat</a:t>
            </a:r>
            <a:r>
              <a:rPr lang="en-US" dirty="0"/>
              <a:t> &amp;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dates using </a:t>
            </a:r>
            <a:r>
              <a:rPr lang="en-US" dirty="0" err="1"/>
              <a:t>lubridate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Subset rows (filter()) or columns (select())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data (</a:t>
            </a:r>
            <a:r>
              <a:rPr lang="en-US" dirty="0" err="1"/>
              <a:t>group_by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columns (mutate())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data (</a:t>
            </a:r>
            <a:r>
              <a:rPr lang="en-US" dirty="0" err="1"/>
              <a:t>summarise</a:t>
            </a:r>
            <a:r>
              <a:rPr lang="en-US" dirty="0"/>
              <a:t>(), count())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Arrange data by the levels of a particular column (arrange())</a:t>
            </a:r>
          </a:p>
        </p:txBody>
      </p:sp>
    </p:spTree>
    <p:extLst>
      <p:ext uri="{BB962C8B-B14F-4D97-AF65-F5344CB8AC3E}">
        <p14:creationId xmlns:p14="http://schemas.microsoft.com/office/powerpoint/2010/main" val="20851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10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we start Double-checking, Cleaning, </a:t>
            </a:r>
            <a:r>
              <a:rPr lang="en-US" dirty="0" err="1"/>
              <a:t>Munging</a:t>
            </a:r>
            <a:r>
              <a:rPr lang="en-US" dirty="0"/>
              <a:t>, or Wrangling</a:t>
            </a:r>
          </a:p>
          <a:p>
            <a:r>
              <a:rPr lang="en-US" dirty="0"/>
              <a:t>Reproducibility is key (therefore do it in a script)</a:t>
            </a:r>
          </a:p>
          <a:p>
            <a:r>
              <a:rPr lang="en-US" dirty="0"/>
              <a:t>Always check </a:t>
            </a:r>
            <a:r>
              <a:rPr lang="en-US" dirty="0" err="1"/>
              <a:t>munged</a:t>
            </a:r>
            <a:r>
              <a:rPr lang="en-US" dirty="0"/>
              <a:t> data against raw data to make sure things ran as you expected</a:t>
            </a:r>
          </a:p>
          <a:p>
            <a:r>
              <a:rPr lang="en-US" dirty="0"/>
              <a:t>Order of wrangling: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Fix columns (names, class)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Re-shape (wide, long)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Fix cells (levels, spaces, case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0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58A8-7EE0-B448-BE95-4655E79D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DB3B-CD58-2C4F-8822-592346E7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%&gt;% symbol </a:t>
            </a:r>
          </a:p>
          <a:p>
            <a:r>
              <a:rPr lang="en-US" dirty="0"/>
              <a:t>Part of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Replaces order of operations-style 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CF5-30FC-8141-94D1-239D4BF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1758-62B0-CB44-8DC7-C5FFAAD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Mutate_at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726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983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 columns into 1: unite()</a:t>
            </a:r>
          </a:p>
          <a:p>
            <a:r>
              <a:rPr lang="en-US" dirty="0"/>
              <a:t>1 column into 2: separate()</a:t>
            </a:r>
          </a:p>
          <a:p>
            <a:endParaRPr lang="en-US" dirty="0"/>
          </a:p>
          <a:p>
            <a:r>
              <a:rPr lang="en-US" dirty="0"/>
              <a:t>Long to wide: Spread()</a:t>
            </a:r>
          </a:p>
          <a:p>
            <a:r>
              <a:rPr lang="en-US" dirty="0"/>
              <a:t>Wide to long: Gather()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Fill in missing values: complete(), fill()</a:t>
            </a:r>
          </a:p>
          <a:p>
            <a:r>
              <a:rPr lang="en-US" dirty="0"/>
              <a:t>Combine tables: </a:t>
            </a:r>
          </a:p>
          <a:p>
            <a:pPr lvl="1"/>
            <a:r>
              <a:rPr lang="en-US" dirty="0" err="1"/>
              <a:t>bind_cols</a:t>
            </a:r>
            <a:r>
              <a:rPr lang="en-US" dirty="0"/>
              <a:t>(), </a:t>
            </a:r>
            <a:r>
              <a:rPr lang="en-US" dirty="0" err="1"/>
              <a:t>bind_rows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___ join() lots of options of types of joins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36C9-4C48-9A45-A328-70DE17F1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pic>
        <p:nvPicPr>
          <p:cNvPr id="5" name="Content Placeholder 4" descr="A drawing of a person&#10;&#10;Description automatically generated">
            <a:extLst>
              <a:ext uri="{FF2B5EF4-FFF2-40B4-BE49-F238E27FC236}">
                <a16:creationId xmlns:a16="http://schemas.microsoft.com/office/drawing/2014/main" id="{4F40A8FB-86F8-9F40-B98B-7CBB6C66B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77306"/>
            <a:ext cx="8229600" cy="2571750"/>
          </a:xfrm>
        </p:spPr>
      </p:pic>
    </p:spTree>
    <p:extLst>
      <p:ext uri="{BB962C8B-B14F-4D97-AF65-F5344CB8AC3E}">
        <p14:creationId xmlns:p14="http://schemas.microsoft.com/office/powerpoint/2010/main" val="4293374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569</Words>
  <Application>Microsoft Macintosh PowerPoint</Application>
  <PresentationFormat>On-screen Show (4:3)</PresentationFormat>
  <Paragraphs>103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Data Wrangling Part 1</vt:lpstr>
      <vt:lpstr>Before we get started… folder structure</vt:lpstr>
      <vt:lpstr>Outline</vt:lpstr>
      <vt:lpstr>Next week</vt:lpstr>
      <vt:lpstr>Data wrangling</vt:lpstr>
      <vt:lpstr>Piping</vt:lpstr>
      <vt:lpstr>Fix column names</vt:lpstr>
      <vt:lpstr>Reshape dataframe</vt:lpstr>
      <vt:lpstr>Tidy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</dc:title>
  <dc:creator>Haldre Rogers</dc:creator>
  <cp:lastModifiedBy>Rogers, Haldre S [EEOB]</cp:lastModifiedBy>
  <cp:revision>27</cp:revision>
  <dcterms:created xsi:type="dcterms:W3CDTF">2018-09-10T13:57:20Z</dcterms:created>
  <dcterms:modified xsi:type="dcterms:W3CDTF">2019-09-24T20:56:42Z</dcterms:modified>
</cp:coreProperties>
</file>