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8"/>
  </p:notesMasterIdLst>
  <p:sldIdLst>
    <p:sldId id="256" r:id="rId3"/>
    <p:sldId id="257" r:id="rId4"/>
    <p:sldId id="258" r:id="rId5"/>
    <p:sldId id="287" r:id="rId6"/>
    <p:sldId id="263" r:id="rId7"/>
    <p:sldId id="265" r:id="rId8"/>
    <p:sldId id="290" r:id="rId9"/>
    <p:sldId id="267" r:id="rId10"/>
    <p:sldId id="289" r:id="rId11"/>
    <p:sldId id="291" r:id="rId12"/>
    <p:sldId id="260" r:id="rId13"/>
    <p:sldId id="296" r:id="rId14"/>
    <p:sldId id="268" r:id="rId15"/>
    <p:sldId id="269" r:id="rId16"/>
    <p:sldId id="270" r:id="rId17"/>
    <p:sldId id="271" r:id="rId18"/>
    <p:sldId id="261" r:id="rId19"/>
    <p:sldId id="277" r:id="rId20"/>
    <p:sldId id="284" r:id="rId21"/>
    <p:sldId id="285" r:id="rId22"/>
    <p:sldId id="286" r:id="rId23"/>
    <p:sldId id="282" r:id="rId24"/>
    <p:sldId id="283" r:id="rId25"/>
    <p:sldId id="293" r:id="rId26"/>
    <p:sldId id="297"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8" userDrawn="1">
          <p15:clr>
            <a:srgbClr val="A4A3A4"/>
          </p15:clr>
        </p15:guide>
        <p15:guide id="2"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6460"/>
  </p:normalViewPr>
  <p:slideViewPr>
    <p:cSldViewPr snapToGrid="0" snapToObjects="1" showGuides="1">
      <p:cViewPr>
        <p:scale>
          <a:sx n="92" d="100"/>
          <a:sy n="92" d="100"/>
        </p:scale>
        <p:origin x="936" y="-440"/>
      </p:cViewPr>
      <p:guideLst>
        <p:guide orient="horz" pos="1488"/>
        <p:guide pos="42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DAD96F-9BF6-8842-939B-D5F4ABF1C3DA}" type="datetimeFigureOut">
              <a:rPr lang="en-US" smtClean="0"/>
              <a:t>9/10/18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61D7D-2CFA-C64C-AC75-A40FDF68F513}" type="slidenum">
              <a:rPr lang="en-US" smtClean="0"/>
              <a:t>‹#›</a:t>
            </a:fld>
            <a:endParaRPr lang="en-US"/>
          </a:p>
        </p:txBody>
      </p:sp>
    </p:spTree>
    <p:extLst>
      <p:ext uri="{BB962C8B-B14F-4D97-AF65-F5344CB8AC3E}">
        <p14:creationId xmlns:p14="http://schemas.microsoft.com/office/powerpoint/2010/main" val="15431446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Thoughts</a:t>
            </a:r>
            <a:r>
              <a:rPr lang="en-US" baseline="0" dirty="0" smtClean="0"/>
              <a:t> on class – good timing. Was a little dull, though. More stories &amp; activities. Make it more interactive. </a:t>
            </a:r>
            <a:endParaRPr lang="en-US" dirty="0"/>
          </a:p>
        </p:txBody>
      </p:sp>
      <p:sp>
        <p:nvSpPr>
          <p:cNvPr id="4" name="Slide Number Placeholder 3"/>
          <p:cNvSpPr>
            <a:spLocks noGrp="1"/>
          </p:cNvSpPr>
          <p:nvPr>
            <p:ph type="sldNum" sz="quarter" idx="10"/>
          </p:nvPr>
        </p:nvSpPr>
        <p:spPr/>
        <p:txBody>
          <a:bodyPr/>
          <a:lstStyle/>
          <a:p>
            <a:fld id="{A5F61D7D-2CFA-C64C-AC75-A40FDF68F513}" type="slidenum">
              <a:rPr lang="en-US" smtClean="0"/>
              <a:t>1</a:t>
            </a:fld>
            <a:endParaRPr lang="en-US"/>
          </a:p>
        </p:txBody>
      </p:sp>
    </p:spTree>
    <p:extLst>
      <p:ext uri="{BB962C8B-B14F-4D97-AF65-F5344CB8AC3E}">
        <p14:creationId xmlns:p14="http://schemas.microsoft.com/office/powerpoint/2010/main" val="2144649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ea typeface="ＭＳ Ｐゴシック" pitchFamily="34" charset="-128"/>
              </a:rPr>
              <a:t>There are many standards available to document data.</a:t>
            </a:r>
            <a:r>
              <a:rPr lang="en-US" baseline="0" dirty="0" smtClean="0">
                <a:ea typeface="ＭＳ Ｐゴシック" pitchFamily="34" charset="-128"/>
              </a:rPr>
              <a:t> Each has a different focus, yet ask for similar information about the data set. </a:t>
            </a:r>
          </a:p>
          <a:p>
            <a:pPr marL="0" marR="0" indent="0" algn="l" defTabSz="457200" rtl="0" eaLnBrk="1" fontAlgn="base" latinLnBrk="0" hangingPunct="1">
              <a:lnSpc>
                <a:spcPct val="100000"/>
              </a:lnSpc>
              <a:spcBef>
                <a:spcPct val="0"/>
              </a:spcBef>
              <a:spcAft>
                <a:spcPct val="0"/>
              </a:spcAft>
              <a:buClrTx/>
              <a:buSzTx/>
              <a:buFontTx/>
              <a:buNone/>
              <a:tabLst/>
              <a:defRPr/>
            </a:pPr>
            <a:endParaRPr lang="en-US" baseline="0"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20</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2092901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smtClean="0"/>
              <a:t>Steps in creating quality metadata includes the following: </a:t>
            </a:r>
          </a:p>
          <a:p>
            <a:pPr marL="228600" indent="-228600">
              <a:buFontTx/>
              <a:buAutoNum type="arabicPeriod"/>
              <a:defRPr/>
            </a:pPr>
            <a:r>
              <a:rPr lang="en-US" dirty="0" smtClean="0"/>
              <a:t>Organize your information. Before you begin gather your resources, particularly anything you may have already written about the dataset for another purpose. For example, a grant proposal that has a well-written abstract and purpose for the research is a great resource.</a:t>
            </a:r>
          </a:p>
          <a:p>
            <a:pPr marL="228600" indent="-228600">
              <a:buFontTx/>
              <a:buAutoNum type="arabicPeriod"/>
              <a:defRPr/>
            </a:pPr>
            <a:r>
              <a:rPr lang="en-US" dirty="0" smtClean="0"/>
              <a:t>Write your metadata.</a:t>
            </a:r>
          </a:p>
          <a:p>
            <a:pPr marL="228600" indent="-228600">
              <a:buFontTx/>
              <a:buAutoNum type="arabicPeriod"/>
              <a:defRPr/>
            </a:pPr>
            <a:r>
              <a:rPr lang="en-US" dirty="0" smtClean="0"/>
              <a:t>Review the record for accuracy and completeness.</a:t>
            </a:r>
          </a:p>
          <a:p>
            <a:pPr marL="228600" indent="-228600">
              <a:buFontTx/>
              <a:buAutoNum type="arabicPeriod"/>
              <a:defRPr/>
            </a:pPr>
            <a:r>
              <a:rPr lang="en-US" dirty="0" smtClean="0"/>
              <a:t>Ask someone else read your record.</a:t>
            </a:r>
          </a:p>
          <a:p>
            <a:pPr marL="228600" indent="-228600">
              <a:buFontTx/>
              <a:buAutoNum type="arabicPeriod"/>
              <a:defRPr/>
            </a:pPr>
            <a:r>
              <a:rPr lang="en-US" dirty="0" smtClean="0"/>
              <a:t>Revise your information based on comments from your reviewer, then review it once more before you publish it. </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21</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769125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61D7D-2CFA-C64C-AC75-A40FDF68F513}" type="slidenum">
              <a:rPr lang="en-US" smtClean="0"/>
              <a:t>23</a:t>
            </a:fld>
            <a:endParaRPr lang="en-US"/>
          </a:p>
        </p:txBody>
      </p:sp>
    </p:spTree>
    <p:extLst>
      <p:ext uri="{BB962C8B-B14F-4D97-AF65-F5344CB8AC3E}">
        <p14:creationId xmlns:p14="http://schemas.microsoft.com/office/powerpoint/2010/main" val="206963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sz="2800" dirty="0" smtClean="0">
                <a:ea typeface="ＭＳ Ｐゴシック" pitchFamily="34" charset="-128"/>
              </a:rPr>
              <a:t>Manage your data for yourself: </a:t>
            </a:r>
          </a:p>
          <a:p>
            <a:pPr lvl="1">
              <a:buClr>
                <a:srgbClr val="177F8A"/>
              </a:buClr>
            </a:pPr>
            <a:r>
              <a:rPr lang="en-US" sz="2400" dirty="0" smtClean="0">
                <a:ea typeface="ＭＳ Ｐゴシック" pitchFamily="34" charset="-128"/>
              </a:rPr>
              <a:t>Keep yourself organized – be able to find your files (data inputs, analytic scripts, outputs at various stages of the analytic process, </a:t>
            </a:r>
            <a:r>
              <a:rPr lang="en-US" sz="2400" dirty="0" err="1" smtClean="0">
                <a:ea typeface="ＭＳ Ｐゴシック" pitchFamily="34" charset="-128"/>
              </a:rPr>
              <a:t>etc</a:t>
            </a:r>
            <a:r>
              <a:rPr lang="en-US" sz="2400" dirty="0" smtClean="0">
                <a:ea typeface="ＭＳ Ｐゴシック" pitchFamily="34" charset="-128"/>
              </a:rPr>
              <a:t>) </a:t>
            </a:r>
          </a:p>
          <a:p>
            <a:pPr lvl="1">
              <a:buClr>
                <a:srgbClr val="177F8A"/>
              </a:buClr>
            </a:pPr>
            <a:r>
              <a:rPr lang="en-US" sz="2400" dirty="0" smtClean="0">
                <a:ea typeface="ＭＳ Ｐゴシック" pitchFamily="34" charset="-128"/>
              </a:rPr>
              <a:t>Track your science processes for reproducibility – be able to match up your outputs with exact inputs and transformations that produced them</a:t>
            </a:r>
          </a:p>
          <a:p>
            <a:pPr lvl="1">
              <a:buClr>
                <a:srgbClr val="177F8A"/>
              </a:buClr>
            </a:pPr>
            <a:r>
              <a:rPr lang="en-US" sz="2400" dirty="0" smtClean="0">
                <a:ea typeface="ＭＳ Ｐゴシック" pitchFamily="34" charset="-128"/>
              </a:rPr>
              <a:t>Better control versions of data – identify easily versions that can be periodically purged</a:t>
            </a:r>
          </a:p>
          <a:p>
            <a:pPr lvl="1">
              <a:buClr>
                <a:srgbClr val="177F8A"/>
              </a:buClr>
            </a:pPr>
            <a:r>
              <a:rPr lang="en-US" sz="2400" dirty="0" smtClean="0">
                <a:ea typeface="ＭＳ Ｐゴシック" pitchFamily="34" charset="-128"/>
              </a:rPr>
              <a:t>Quality control your data more efficiently</a:t>
            </a: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5</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val="20304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dirty="0" smtClean="0">
                <a:ea typeface="ＭＳ Ｐゴシック" pitchFamily="34" charset="-128"/>
              </a:rPr>
              <a:t>Data is a valuable asset – it is expensive and time consuming to collect </a:t>
            </a:r>
          </a:p>
          <a:p>
            <a:pPr>
              <a:buClr>
                <a:srgbClr val="177F8A"/>
              </a:buClr>
            </a:pPr>
            <a:r>
              <a:rPr lang="en-US" dirty="0" smtClean="0">
                <a:ea typeface="ＭＳ Ｐゴシック" pitchFamily="34" charset="-128"/>
              </a:rPr>
              <a:t>Data should be managed to:</a:t>
            </a:r>
          </a:p>
          <a:p>
            <a:pPr lvl="1">
              <a:buClr>
                <a:srgbClr val="177F8A"/>
              </a:buClr>
            </a:pPr>
            <a:r>
              <a:rPr lang="en-US" dirty="0" smtClean="0">
                <a:ea typeface="ＭＳ Ｐゴシック" pitchFamily="34" charset="-128"/>
              </a:rPr>
              <a:t>maximize the effective use and value of data and information assets</a:t>
            </a:r>
          </a:p>
          <a:p>
            <a:pPr lvl="1">
              <a:buClr>
                <a:srgbClr val="177F8A"/>
              </a:buClr>
            </a:pPr>
            <a:r>
              <a:rPr lang="en-US" dirty="0" smtClean="0">
                <a:ea typeface="ＭＳ Ｐゴシック" pitchFamily="34" charset="-128"/>
              </a:rPr>
              <a:t>continually improve the quality including: data accuracy, integrity, integration, timeliness of data capture and presentation, relevance and usefulness</a:t>
            </a:r>
          </a:p>
          <a:p>
            <a:pPr lvl="1">
              <a:buClr>
                <a:srgbClr val="177F8A"/>
              </a:buClr>
            </a:pPr>
            <a:r>
              <a:rPr lang="en-US" dirty="0" smtClean="0">
                <a:ea typeface="ＭＳ Ｐゴシック" pitchFamily="34" charset="-128"/>
              </a:rPr>
              <a:t>ensure appropriate use of data and information</a:t>
            </a:r>
          </a:p>
          <a:p>
            <a:pPr lvl="1">
              <a:buClr>
                <a:srgbClr val="177F8A"/>
              </a:buClr>
            </a:pPr>
            <a:r>
              <a:rPr lang="en-US" dirty="0" smtClean="0">
                <a:ea typeface="ＭＳ Ｐゴシック" pitchFamily="34" charset="-128"/>
              </a:rPr>
              <a:t>facilitate data sharing</a:t>
            </a:r>
          </a:p>
          <a:p>
            <a:pPr lvl="1">
              <a:buClr>
                <a:srgbClr val="177F8A"/>
              </a:buClr>
            </a:pPr>
            <a:r>
              <a:rPr lang="en-US" dirty="0" smtClean="0">
                <a:ea typeface="ＭＳ Ｐゴシック" pitchFamily="34" charset="-128"/>
              </a:rPr>
              <a:t>ensure sustainability and accessibility in long term for re-use in science</a:t>
            </a:r>
          </a:p>
          <a:p>
            <a:endParaRPr lang="en-US" sz="1200" kern="1200" dirty="0" smtClean="0">
              <a:solidFill>
                <a:schemeClr val="tx1"/>
              </a:solidFill>
              <a:latin typeface="+mn-lt"/>
              <a:ea typeface="ＭＳ Ｐゴシック" charset="-128"/>
              <a:cs typeface="ＭＳ Ｐゴシック" charset="-128"/>
            </a:endParaRPr>
          </a:p>
          <a:p>
            <a:endParaRPr lang="en-US" sz="1200" kern="1200" dirty="0" smtClean="0">
              <a:solidFill>
                <a:schemeClr val="tx1"/>
              </a:solidFill>
              <a:latin typeface="+mn-lt"/>
              <a:ea typeface="ＭＳ Ｐゴシック" charset="-128"/>
              <a:cs typeface="ＭＳ Ｐゴシック"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6</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val="62404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pitchFamily="34" charset="0"/>
              <a:buChar char="•"/>
            </a:pPr>
            <a:r>
              <a:rPr lang="en-US" sz="1200" dirty="0" smtClean="0">
                <a:ea typeface="ＭＳ Ｐゴシック" pitchFamily="34" charset="-128"/>
              </a:rPr>
              <a:t>For each stage of</a:t>
            </a:r>
            <a:r>
              <a:rPr lang="en-US" sz="1200" baseline="0" dirty="0" smtClean="0">
                <a:ea typeface="ＭＳ Ｐゴシック" pitchFamily="34" charset="-128"/>
              </a:rPr>
              <a:t> the data lifecycle</a:t>
            </a:r>
            <a:r>
              <a:rPr lang="en-US" sz="1200" dirty="0" smtClean="0">
                <a:ea typeface="ＭＳ Ｐゴシック" pitchFamily="34" charset="-128"/>
              </a:rPr>
              <a:t>…there are best practices…..and….tools to help! </a:t>
            </a:r>
          </a:p>
          <a:p>
            <a:pPr>
              <a:buFont typeface="Arial" pitchFamily="34" charset="0"/>
              <a:buChar char="•"/>
            </a:pPr>
            <a:endParaRPr lang="en-US" dirty="0" smtClean="0">
              <a:ea typeface="ＭＳ Ｐゴシック" pitchFamily="34" charset="-128"/>
            </a:endParaRPr>
          </a:p>
          <a:p>
            <a:pPr>
              <a:buFont typeface="Arial" pitchFamily="34" charset="0"/>
              <a:buChar char="•"/>
            </a:pPr>
            <a:r>
              <a:rPr lang="en-US" dirty="0" smtClean="0">
                <a:ea typeface="ＭＳ Ｐゴシック" pitchFamily="34" charset="-128"/>
              </a:rPr>
              <a:t>The following data management lessons will illustrate in detail each stage of the data lifecycle </a:t>
            </a:r>
          </a:p>
          <a:p>
            <a:pPr>
              <a:buFont typeface="Arial" pitchFamily="34" charset="0"/>
              <a:buChar char="•"/>
            </a:pPr>
            <a:endParaRPr lang="en-US" sz="1200" dirty="0" smtClean="0">
              <a:ea typeface="ＭＳ Ｐゴシック" pitchFamily="34" charset="-128"/>
            </a:endParaRPr>
          </a:p>
          <a:p>
            <a:pPr>
              <a:buFont typeface="Arial" pitchFamily="34" charset="0"/>
              <a:buChar char="•"/>
            </a:pPr>
            <a:r>
              <a:rPr lang="en-US" dirty="0" smtClean="0">
                <a:ea typeface="ＭＳ Ｐゴシック" pitchFamily="34" charset="-128"/>
              </a:rPr>
              <a:t>Your well-managed and accessible data can contribute to science in ways you may not even imagine today! </a:t>
            </a:r>
            <a:endParaRPr lang="en-US" sz="120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8</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val="168716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None/>
            </a:pPr>
            <a:r>
              <a:rPr lang="en-US" dirty="0" smtClean="0"/>
              <a:t>A DMP is a formal document that outlines what you will do with your data both during and after your research project.  </a:t>
            </a:r>
          </a:p>
          <a:p>
            <a:pPr eaLnBrk="1" hangingPunct="1">
              <a:spcBef>
                <a:spcPct val="0"/>
              </a:spcBef>
              <a:buFontTx/>
              <a:buNone/>
            </a:pPr>
            <a:r>
              <a:rPr lang="en-US" dirty="0" smtClean="0"/>
              <a:t>Data management plans are meant</a:t>
            </a:r>
            <a:r>
              <a:rPr lang="en-US" baseline="0" dirty="0" smtClean="0"/>
              <a:t> to </a:t>
            </a:r>
            <a:r>
              <a:rPr lang="en-US" dirty="0" smtClean="0"/>
              <a:t>ensure that your data will be preserved and useful both now and in the future,</a:t>
            </a:r>
            <a:r>
              <a:rPr lang="en-US" baseline="0" dirty="0" smtClean="0"/>
              <a:t> by both you and other researchers.</a:t>
            </a:r>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13</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val="833055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ＭＳ Ｐゴシック" charset="-128"/>
                <a:cs typeface="ＭＳ Ｐゴシック" charset="-128"/>
              </a:rPr>
              <a:t>For a general DMP, there</a:t>
            </a:r>
            <a:r>
              <a:rPr lang="en-US" sz="1200" kern="1200" baseline="0" dirty="0" smtClean="0">
                <a:solidFill>
                  <a:schemeClr val="tx1"/>
                </a:solidFill>
                <a:latin typeface="+mn-lt"/>
                <a:ea typeface="ＭＳ Ｐゴシック" charset="-128"/>
                <a:cs typeface="ＭＳ Ｐゴシック" charset="-128"/>
              </a:rPr>
              <a:t> </a:t>
            </a:r>
            <a:r>
              <a:rPr lang="en-US" sz="1200" kern="1200" dirty="0" smtClean="0">
                <a:solidFill>
                  <a:schemeClr val="tx1"/>
                </a:solidFill>
                <a:latin typeface="+mn-lt"/>
                <a:ea typeface="ＭＳ Ｐゴシック" charset="-128"/>
                <a:cs typeface="ＭＳ Ｐゴシック" charset="-128"/>
              </a:rPr>
              <a:t>are five main categories of information that should be included.  Some funders</a:t>
            </a:r>
            <a:r>
              <a:rPr lang="en-US" sz="1200" kern="1200" baseline="0" dirty="0" smtClean="0">
                <a:solidFill>
                  <a:schemeClr val="tx1"/>
                </a:solidFill>
                <a:latin typeface="+mn-lt"/>
                <a:ea typeface="ＭＳ Ｐゴシック" charset="-128"/>
                <a:cs typeface="ＭＳ Ｐゴシック" charset="-128"/>
              </a:rPr>
              <a:t> or institutions may require specific elements in a data management plan; you should check with the agency or group for which you are preparing your DMP before beginning.</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ＭＳ Ｐゴシック" charset="-128"/>
                <a:cs typeface="ＭＳ Ｐゴシック" charset="-128"/>
              </a:rPr>
              <a:t>The slides that follow will go into more detail for each of the general categories on this slide. They are 1) Information about the data and its format, 2) information about the metadata content and format that will be used, 3) policies for access, sharing, and reuse of data, 4) long-term storage and data management, and 5) budget considerations for data management.</a:t>
            </a:r>
          </a:p>
          <a:p>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14</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val="1713086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tools available for creating data management plans.  Two</a:t>
            </a:r>
            <a:r>
              <a:rPr lang="en-US" baseline="0" dirty="0" smtClean="0"/>
              <a:t> of the most commonly used are the DMPTool and DMP Online.  </a:t>
            </a:r>
          </a:p>
          <a:p>
            <a:endParaRPr lang="en-US" baseline="0" dirty="0" smtClean="0"/>
          </a:p>
          <a:p>
            <a:r>
              <a:rPr lang="en-US" baseline="0" dirty="0" smtClean="0"/>
              <a:t>Both operate as “wizards” and provide prompts for the user to fill out in order to create their data management plan.  You can save your plan, print it, or export it to your computer.  </a:t>
            </a:r>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2102930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61D7D-2CFA-C64C-AC75-A40FDF68F513}" type="slidenum">
              <a:rPr lang="en-US" smtClean="0"/>
              <a:t>16</a:t>
            </a:fld>
            <a:endParaRPr lang="en-US"/>
          </a:p>
        </p:txBody>
      </p:sp>
    </p:spTree>
    <p:extLst>
      <p:ext uri="{BB962C8B-B14F-4D97-AF65-F5344CB8AC3E}">
        <p14:creationId xmlns:p14="http://schemas.microsoft.com/office/powerpoint/2010/main" val="17064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dirty="0" smtClean="0">
                <a:latin typeface="Times New Roman" charset="0"/>
                <a:ea typeface="ＭＳ Ｐゴシック" pitchFamily="34" charset="-128"/>
              </a:rPr>
              <a:t>Metadata is data about data. It describes the content, quality, condition, and other characteristics of a dataset.  </a:t>
            </a:r>
          </a:p>
          <a:p>
            <a:pPr eaLnBrk="1" hangingPunct="1"/>
            <a:endParaRPr lang="en-US" sz="1200" dirty="0" smtClean="0">
              <a:latin typeface="Times New Roman" charset="0"/>
              <a:ea typeface="ＭＳ Ｐゴシック" pitchFamily="34" charset="-128"/>
            </a:endParaRPr>
          </a:p>
          <a:p>
            <a:pPr eaLnBrk="1" hangingPunct="1"/>
            <a:r>
              <a:rPr lang="en-US" sz="1200" dirty="0" smtClean="0">
                <a:latin typeface="Times New Roman" charset="0"/>
                <a:ea typeface="ＭＳ Ｐゴシック" pitchFamily="34" charset="-128"/>
              </a:rPr>
              <a:t>Metadata records answer questions such as:</a:t>
            </a:r>
          </a:p>
          <a:p>
            <a:pPr eaLnBrk="1" hangingPunct="1"/>
            <a:r>
              <a:rPr lang="en-US" sz="1200" dirty="0" smtClean="0">
                <a:latin typeface="Times New Roman" charset="0"/>
                <a:ea typeface="ＭＳ Ｐゴシック" pitchFamily="34" charset="-128"/>
              </a:rPr>
              <a:t>	Why was the data set created?</a:t>
            </a:r>
          </a:p>
          <a:p>
            <a:pPr eaLnBrk="1" hangingPunct="1"/>
            <a:r>
              <a:rPr lang="en-US" sz="1200" dirty="0" smtClean="0">
                <a:latin typeface="Times New Roman" charset="0"/>
                <a:ea typeface="ＭＳ Ｐゴシック" pitchFamily="34" charset="-128"/>
              </a:rPr>
              <a:t>	What processes were</a:t>
            </a:r>
            <a:r>
              <a:rPr lang="en-US" sz="1200" baseline="0" dirty="0" smtClean="0">
                <a:latin typeface="Times New Roman" charset="0"/>
                <a:ea typeface="ＭＳ Ｐゴシック" pitchFamily="34" charset="-128"/>
              </a:rPr>
              <a:t> used to create the data set?</a:t>
            </a:r>
            <a:endParaRPr lang="en-US" sz="1200" dirty="0" smtClean="0">
              <a:latin typeface="Times New Roman" charset="0"/>
              <a:ea typeface="ＭＳ Ｐゴシック" pitchFamily="34" charset="-128"/>
            </a:endParaRPr>
          </a:p>
          <a:p>
            <a:pPr eaLnBrk="1" hangingPunct="1"/>
            <a:r>
              <a:rPr lang="en-US" sz="1200" dirty="0" smtClean="0">
                <a:latin typeface="Times New Roman" charset="0"/>
                <a:ea typeface="ＭＳ Ｐゴシック" pitchFamily="34" charset="-128"/>
              </a:rPr>
              <a:t>	What projection is the data in?</a:t>
            </a:r>
          </a:p>
          <a:p>
            <a:pPr eaLnBrk="1" hangingPunct="1"/>
            <a:r>
              <a:rPr lang="en-US" sz="1200" dirty="0" smtClean="0">
                <a:latin typeface="Times New Roman" charset="0"/>
                <a:ea typeface="ＭＳ Ｐゴシック" pitchFamily="34" charset="-128"/>
              </a:rPr>
              <a:t>	When was the data last updated?</a:t>
            </a:r>
          </a:p>
          <a:p>
            <a:pPr eaLnBrk="1" hangingPunct="1"/>
            <a:r>
              <a:rPr lang="en-US" sz="1200" dirty="0" smtClean="0">
                <a:latin typeface="Times New Roman" charset="0"/>
                <a:ea typeface="ＭＳ Ｐゴシック" pitchFamily="34" charset="-128"/>
              </a:rPr>
              <a:t>	Who created the data?</a:t>
            </a:r>
          </a:p>
          <a:p>
            <a:pPr eaLnBrk="1" hangingPunct="1"/>
            <a:r>
              <a:rPr lang="en-US" sz="1200" dirty="0" smtClean="0">
                <a:latin typeface="Times New Roman" charset="0"/>
                <a:ea typeface="ＭＳ Ｐゴシック" pitchFamily="34" charset="-128"/>
              </a:rPr>
              <a:t>	What scale was used?</a:t>
            </a:r>
          </a:p>
          <a:p>
            <a:pPr eaLnBrk="1" hangingPunct="1"/>
            <a:r>
              <a:rPr lang="en-US" sz="1200" dirty="0" smtClean="0">
                <a:latin typeface="Times New Roman" charset="0"/>
                <a:ea typeface="ＭＳ Ｐゴシック" pitchFamily="34" charset="-128"/>
              </a:rPr>
              <a:t>	What fields are in the table?</a:t>
            </a:r>
          </a:p>
          <a:p>
            <a:pPr eaLnBrk="1" hangingPunct="1"/>
            <a:r>
              <a:rPr lang="en-US" sz="1200" dirty="0" smtClean="0">
                <a:latin typeface="Times New Roman" charset="0"/>
                <a:ea typeface="ＭＳ Ｐゴシック" pitchFamily="34" charset="-128"/>
              </a:rPr>
              <a:t>	What do the values in those fields mean?</a:t>
            </a:r>
          </a:p>
          <a:p>
            <a:pPr eaLnBrk="1" hangingPunct="1"/>
            <a:r>
              <a:rPr lang="en-US" sz="1200" dirty="0" smtClean="0">
                <a:latin typeface="Times New Roman" charset="0"/>
                <a:ea typeface="ＭＳ Ｐゴシック" pitchFamily="34" charset="-128"/>
              </a:rPr>
              <a:t>	Who do I contact about getting more information about the data?</a:t>
            </a:r>
          </a:p>
          <a:p>
            <a:pPr eaLnBrk="1" hangingPunct="1"/>
            <a:r>
              <a:rPr lang="en-US" sz="1200" dirty="0" smtClean="0">
                <a:latin typeface="Times New Roman" charset="0"/>
                <a:ea typeface="ＭＳ Ｐゴシック" pitchFamily="34" charset="-128"/>
              </a:rPr>
              <a:t>	How do I obtain a copy of the data?</a:t>
            </a:r>
          </a:p>
          <a:p>
            <a:pPr eaLnBrk="1" hangingPunct="1"/>
            <a:r>
              <a:rPr lang="en-US" sz="1200" dirty="0" smtClean="0">
                <a:latin typeface="Times New Roman" charset="0"/>
                <a:ea typeface="ＭＳ Ｐゴシック" pitchFamily="34" charset="-128"/>
              </a:rPr>
              <a:t>	Do the data cost anything?</a:t>
            </a:r>
          </a:p>
          <a:p>
            <a:pPr eaLnBrk="1" hangingPunct="1"/>
            <a:r>
              <a:rPr lang="en-US" sz="1200" dirty="0" smtClean="0">
                <a:latin typeface="Times New Roman" charset="0"/>
                <a:ea typeface="ＭＳ Ｐゴシック" pitchFamily="34" charset="-128"/>
              </a:rPr>
              <a:t>	Are there any limitations to the data?</a:t>
            </a:r>
          </a:p>
          <a:p>
            <a:pPr eaLnBrk="1" hangingPunct="1"/>
            <a:endParaRPr lang="en-US" sz="1200" dirty="0" smtClean="0">
              <a:latin typeface="Times New Roman" charset="0"/>
              <a:ea typeface="ＭＳ Ｐゴシック" pitchFamily="34" charset="-128"/>
            </a:endParaRPr>
          </a:p>
          <a:p>
            <a:pPr eaLnBrk="1" hangingPunct="1"/>
            <a:r>
              <a:rPr lang="en-US" sz="1200" dirty="0" smtClean="0">
                <a:latin typeface="Times New Roman" charset="0"/>
                <a:ea typeface="ＭＳ Ｐゴシック" pitchFamily="34" charset="-128"/>
              </a:rPr>
              <a:t>Metadata is a valuable tool. Metadata records preserve the usefulness of data over time by detailing methods for data collection and data set creation. Metadata greatly minimizes duplication of effort in the collection of expensive digital data and fosters the sharing of digital data resources. </a:t>
            </a:r>
            <a:endParaRPr lang="en-US" sz="1800" dirty="0" smtClean="0">
              <a:latin typeface="Times New Roman" charset="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19</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val="1719312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FA9CCE-4FF7-0C48-8D59-0CA6150E2B52}" type="datetime1">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89731-A746-844E-BF8E-88C39D2D62E5}" type="slidenum">
              <a:rPr lang="en-US" smtClean="0"/>
              <a:t>‹#›</a:t>
            </a:fld>
            <a:endParaRPr lang="en-US" dirty="0"/>
          </a:p>
        </p:txBody>
      </p:sp>
    </p:spTree>
    <p:extLst>
      <p:ext uri="{BB962C8B-B14F-4D97-AF65-F5344CB8AC3E}">
        <p14:creationId xmlns:p14="http://schemas.microsoft.com/office/powerpoint/2010/main" val="350673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19B8D-E3A4-334A-BA67-3F71BC04575D}" type="datetime1">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398465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5B03C0-353E-E049-9EE0-6A3CD38DC677}" type="datetime1">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3164159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base">
              <a:spcBef>
                <a:spcPct val="0"/>
              </a:spcBef>
              <a:spcAft>
                <a:spcPct val="0"/>
              </a:spcAft>
            </a:pPr>
            <a:endParaRPr lang="en-US">
              <a:solidFill>
                <a:prstClr val="white"/>
              </a:solidFill>
              <a:latin typeface="Calibri"/>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fontAlgn="base">
              <a:spcBef>
                <a:spcPct val="0"/>
              </a:spcBef>
              <a:spcAft>
                <a:spcPct val="0"/>
              </a:spcAft>
            </a:pPr>
            <a:fld id="{7A593FE9-63A5-7E4F-B385-AE1D61E6B39E}" type="datetime1">
              <a:rPr lang="en-US" smtClean="0">
                <a:latin typeface="Arial" charset="0"/>
                <a:cs typeface="Arial" charset="0"/>
              </a:rPr>
              <a:t>9/10/18</a:t>
            </a:fld>
            <a:endParaRPr lang="en-US" dirty="0">
              <a:latin typeface="Arial" charset="0"/>
              <a:cs typeface="Arial" charset="0"/>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fontAlgn="base">
              <a:spcBef>
                <a:spcPct val="0"/>
              </a:spcBef>
              <a:spcAft>
                <a:spcPct val="0"/>
              </a:spcAft>
              <a:defRPr/>
            </a:pPr>
            <a:endParaRPr lang="en-US">
              <a:solidFill>
                <a:srgbClr val="2DA2BF">
                  <a:tint val="20000"/>
                </a:srgbClr>
              </a:solidFill>
              <a:latin typeface="Arial" charset="0"/>
              <a:cs typeface="Arial" charset="0"/>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fontAlgn="base">
              <a:spcBef>
                <a:spcPct val="0"/>
              </a:spcBef>
              <a:spcAft>
                <a:spcPct val="0"/>
              </a:spcAft>
            </a:pPr>
            <a:fld id="{D5BBC35B-A44B-4119-B8DA-DE9E3DFADA20}" type="slidenum">
              <a:rPr lang="en-US" smtClean="0">
                <a:latin typeface="Arial" charset="0"/>
                <a:cs typeface="Arial" charset="0"/>
              </a:rPr>
              <a:pPr fontAlgn="base">
                <a:spcBef>
                  <a:spcPct val="0"/>
                </a:spcBef>
                <a:spcAft>
                  <a:spcPct val="0"/>
                </a:spcAft>
              </a:pPr>
              <a:t>‹#›</a:t>
            </a:fld>
            <a:endParaRPr lang="en-US" dirty="0">
              <a:latin typeface="Arial" charset="0"/>
              <a:cs typeface="Arial" charset="0"/>
            </a:endParaRPr>
          </a:p>
        </p:txBody>
      </p:sp>
    </p:spTree>
    <p:extLst>
      <p:ext uri="{BB962C8B-B14F-4D97-AF65-F5344CB8AC3E}">
        <p14:creationId xmlns:p14="http://schemas.microsoft.com/office/powerpoint/2010/main" val="358112230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Tree>
    <p:extLst>
      <p:ext uri="{BB962C8B-B14F-4D97-AF65-F5344CB8AC3E}">
        <p14:creationId xmlns:p14="http://schemas.microsoft.com/office/powerpoint/2010/main" val="625554456"/>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2CCF0EA6-49F6-DE4F-A915-ABF673D18396}" type="datetime1">
              <a:rPr lang="en-US" smtClean="0">
                <a:solidFill>
                  <a:prstClr val="black"/>
                </a:solidFill>
                <a:latin typeface="Arial" charset="0"/>
                <a:cs typeface="Arial" charset="0"/>
              </a:rPr>
              <a:t>9/10/18</a:t>
            </a:fld>
            <a:endParaRPr lang="en-US">
              <a:solidFill>
                <a:prstClr val="black"/>
              </a:solidFill>
              <a:latin typeface="Arial" charset="0"/>
              <a:cs typeface="Arial" charset="0"/>
            </a:endParaRPr>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EA4111CA-5727-4EF5-86F7-1ECF489221FA}"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1064222060"/>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77F52203-0F03-444B-9398-51BEAC8FE686}" type="datetime1">
              <a:rPr lang="en-US" smtClean="0">
                <a:solidFill>
                  <a:prstClr val="black"/>
                </a:solidFill>
                <a:latin typeface="Arial" charset="0"/>
                <a:cs typeface="Arial" charset="0"/>
              </a:rPr>
              <a:t>9/10/18</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381F697F-DBC7-4F49-9ABB-ABDA29C4F2E1}"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92329579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fontAlgn="base">
              <a:spcBef>
                <a:spcPct val="0"/>
              </a:spcBef>
              <a:spcAft>
                <a:spcPct val="0"/>
              </a:spcAft>
              <a:defRPr/>
            </a:pPr>
            <a:fld id="{B2D38122-9D71-2A44-902F-A2A5DDCBA424}" type="datetime1">
              <a:rPr lang="en-US" smtClean="0">
                <a:solidFill>
                  <a:prstClr val="black"/>
                </a:solidFill>
                <a:latin typeface="Arial" charset="0"/>
                <a:cs typeface="Arial" charset="0"/>
              </a:rPr>
              <a:t>9/10/18</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fontAlgn="base">
              <a:spcBef>
                <a:spcPct val="0"/>
              </a:spcBef>
              <a:spcAft>
                <a:spcPct val="0"/>
              </a:spcAft>
              <a:defRPr/>
            </a:pPr>
            <a:fld id="{87B1593D-C512-4FBB-9F1C-6C385E2E3552}"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030207065"/>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xfrm>
            <a:off x="457200" y="6251575"/>
            <a:ext cx="2133600" cy="476250"/>
          </a:xfrm>
          <a:prstGeom prst="rect">
            <a:avLst/>
          </a:prstGeom>
          <a:ln/>
        </p:spPr>
        <p:txBody>
          <a:bodyPr/>
          <a:lstStyle>
            <a:lvl1pPr>
              <a:defRPr/>
            </a:lvl1pPr>
          </a:lstStyle>
          <a:p>
            <a:pPr fontAlgn="base">
              <a:spcBef>
                <a:spcPct val="0"/>
              </a:spcBef>
              <a:spcAft>
                <a:spcPct val="0"/>
              </a:spcAft>
              <a:defRPr/>
            </a:pPr>
            <a:fld id="{74162DE4-C3E1-0F44-A5BA-D8625117C627}" type="datetime1">
              <a:rPr lang="en-US" smtClean="0">
                <a:solidFill>
                  <a:prstClr val="black"/>
                </a:solidFill>
                <a:latin typeface="Arial" charset="0"/>
                <a:cs typeface="Arial" charset="0"/>
              </a:rPr>
              <a:t>9/10/18</a:t>
            </a:fld>
            <a:endParaRPr lang="en-US">
              <a:solidFill>
                <a:prstClr val="black"/>
              </a:solidFill>
              <a:latin typeface="Arial" charset="0"/>
              <a:cs typeface="Arial" charset="0"/>
            </a:endParaRPr>
          </a:p>
        </p:txBody>
      </p:sp>
      <p:sp>
        <p:nvSpPr>
          <p:cNvPr id="6" name="Rectangle 3"/>
          <p:cNvSpPr>
            <a:spLocks noGrp="1" noChangeArrowheads="1"/>
          </p:cNvSpPr>
          <p:nvPr>
            <p:ph type="sldNum" sz="quarter" idx="11"/>
          </p:nvPr>
        </p:nvSpPr>
        <p:spPr>
          <a:xfrm>
            <a:off x="6553200" y="6248400"/>
            <a:ext cx="2133600" cy="476250"/>
          </a:xfrm>
          <a:prstGeom prst="rect">
            <a:avLst/>
          </a:prstGeom>
          <a:ln/>
        </p:spPr>
        <p:txBody>
          <a:bodyPr/>
          <a:lstStyle>
            <a:lvl1pPr>
              <a:defRPr/>
            </a:lvl1pPr>
          </a:lstStyle>
          <a:p>
            <a:pPr fontAlgn="base">
              <a:spcBef>
                <a:spcPct val="0"/>
              </a:spcBef>
              <a:spcAft>
                <a:spcPct val="0"/>
              </a:spcAft>
              <a:defRPr/>
            </a:pPr>
            <a:fld id="{43FC9F7E-BFE7-4B36-995A-C03D99DA3E37}" type="slidenum">
              <a:rPr lang="en-US">
                <a:solidFill>
                  <a:prstClr val="black"/>
                </a:solidFill>
                <a:latin typeface="Arial" charset="0"/>
                <a:cs typeface="Arial" charset="0"/>
              </a:rPr>
              <a:pPr fontAlgn="base">
                <a:spcBef>
                  <a:spcPct val="0"/>
                </a:spcBef>
                <a:spcAft>
                  <a:spcPct val="0"/>
                </a:spcAft>
                <a:defRPr/>
              </a:pPr>
              <a:t>‹#›</a:t>
            </a:fld>
            <a:endParaRPr lang="en-US">
              <a:solidFill>
                <a:prstClr val="black"/>
              </a:solidFill>
              <a:latin typeface="Arial" charset="0"/>
              <a:cs typeface="Arial" charset="0"/>
            </a:endParaRPr>
          </a:p>
        </p:txBody>
      </p:sp>
      <p:sp>
        <p:nvSpPr>
          <p:cNvPr id="7" name="Rectangle 14"/>
          <p:cNvSpPr>
            <a:spLocks noGrp="1" noChangeArrowheads="1"/>
          </p:cNvSpPr>
          <p:nvPr>
            <p:ph type="ftr" sz="quarter" idx="12"/>
          </p:nvPr>
        </p:nvSpPr>
        <p:spPr>
          <a:xfrm>
            <a:off x="3124200" y="6248400"/>
            <a:ext cx="2895600" cy="476250"/>
          </a:xfrm>
          <a:prstGeom prst="rect">
            <a:avLst/>
          </a:prstGeom>
          <a:ln/>
        </p:spPr>
        <p:txBody>
          <a:bodyPr/>
          <a:lstStyle>
            <a:lvl1pPr>
              <a:defRPr/>
            </a:lvl1pPr>
          </a:lstStyle>
          <a:p>
            <a:pPr fontAlgn="base">
              <a:spcBef>
                <a:spcPct val="0"/>
              </a:spcBef>
              <a:spcAft>
                <a:spcPct val="0"/>
              </a:spcAft>
              <a:defRPr/>
            </a:pPr>
            <a:endParaRPr lang="en-US">
              <a:solidFill>
                <a:prstClr val="black"/>
              </a:solidFill>
              <a:latin typeface="Arial" charset="0"/>
              <a:cs typeface="Arial" charset="0"/>
            </a:endParaRPr>
          </a:p>
        </p:txBody>
      </p:sp>
    </p:spTree>
    <p:extLst>
      <p:ext uri="{BB962C8B-B14F-4D97-AF65-F5344CB8AC3E}">
        <p14:creationId xmlns:p14="http://schemas.microsoft.com/office/powerpoint/2010/main" val="296794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E4272-DA0E-2043-A5D9-AF7FD372240B}" type="datetime1">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167546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D55E8-1568-1946-9B91-03A7DB2E985F}" type="datetime1">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22018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926BC5-7061-764C-957B-1A0BEE9E2E80}" type="datetime1">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2589827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1C24D3-19AC-9E47-AA99-BFD460A4C337}" type="datetime1">
              <a:rPr lang="en-US" smtClean="0"/>
              <a:t>9/10/18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20593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5421D5-7175-8C43-A414-9344AD66515E}" type="datetime1">
              <a:rPr lang="en-US" smtClean="0"/>
              <a:t>9/10/18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158231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16507-29A4-A149-87B2-2850F51F34E9}" type="datetime1">
              <a:rPr lang="en-US" smtClean="0"/>
              <a:t>9/10/18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139005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59DF6-0539-DE47-9571-78F524DC775B}" type="datetime1">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287402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AE3E0-D261-014C-9E0A-19BAAEFC16D9}" type="datetime1">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89731-A746-844E-BF8E-88C39D2D62E5}" type="slidenum">
              <a:rPr lang="en-US" smtClean="0"/>
              <a:t>‹#›</a:t>
            </a:fld>
            <a:endParaRPr lang="en-US"/>
          </a:p>
        </p:txBody>
      </p:sp>
    </p:spTree>
    <p:extLst>
      <p:ext uri="{BB962C8B-B14F-4D97-AF65-F5344CB8AC3E}">
        <p14:creationId xmlns:p14="http://schemas.microsoft.com/office/powerpoint/2010/main" val="20792130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43136-C11D-244E-BEA7-7401B717DD5E}" type="datetime1">
              <a:rPr lang="en-US" smtClean="0"/>
              <a:t>9/10/18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89731-A746-844E-BF8E-88C39D2D62E5}" type="slidenum">
              <a:rPr lang="en-US" smtClean="0"/>
              <a:t>‹#›</a:t>
            </a:fld>
            <a:endParaRPr lang="en-US"/>
          </a:p>
        </p:txBody>
      </p:sp>
    </p:spTree>
    <p:extLst>
      <p:ext uri="{BB962C8B-B14F-4D97-AF65-F5344CB8AC3E}">
        <p14:creationId xmlns:p14="http://schemas.microsoft.com/office/powerpoint/2010/main" val="2608686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extLst>
      <p:ext uri="{BB962C8B-B14F-4D97-AF65-F5344CB8AC3E}">
        <p14:creationId xmlns:p14="http://schemas.microsoft.com/office/powerpoint/2010/main" val="227894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70" r:id="rId4"/>
    <p:sldLayoutId id="2147483671" r:id="rId5"/>
    <p:sldLayoutId id="2147483672" r:id="rId6"/>
  </p:sldLayoutIdLst>
  <p:transition spd="med">
    <p:fade/>
  </p:transition>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accent1">
              <a:lumMod val="75000"/>
            </a:schemeClr>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mptool.org/public_dmp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tadryad.org/" TargetMode="External"/><Relationship Id="rId3" Type="http://schemas.openxmlformats.org/officeDocument/2006/relationships/hyperlink" Target="https://figshar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EEB 698: </a:t>
            </a:r>
            <a:br>
              <a:rPr lang="en-US" dirty="0" smtClean="0"/>
            </a:br>
            <a:r>
              <a:rPr lang="en-US" i="1" dirty="0" smtClean="0"/>
              <a:t>Data Management and Reproducible Research</a:t>
            </a:r>
            <a:endParaRPr lang="en-US" i="1" dirty="0"/>
          </a:p>
        </p:txBody>
      </p:sp>
      <p:sp>
        <p:nvSpPr>
          <p:cNvPr id="3" name="Subtitle 2"/>
          <p:cNvSpPr>
            <a:spLocks noGrp="1"/>
          </p:cNvSpPr>
          <p:nvPr>
            <p:ph type="subTitle" idx="1"/>
          </p:nvPr>
        </p:nvSpPr>
        <p:spPr/>
        <p:txBody>
          <a:bodyPr/>
          <a:lstStyle/>
          <a:p>
            <a:r>
              <a:rPr lang="en-US" dirty="0" smtClean="0"/>
              <a:t>10 September 2018</a:t>
            </a:r>
            <a:endParaRPr lang="en-US" dirty="0"/>
          </a:p>
        </p:txBody>
      </p:sp>
      <p:sp>
        <p:nvSpPr>
          <p:cNvPr id="4" name="Slide Number Placeholder 3"/>
          <p:cNvSpPr>
            <a:spLocks noGrp="1"/>
          </p:cNvSpPr>
          <p:nvPr>
            <p:ph type="sldNum" sz="quarter" idx="12"/>
          </p:nvPr>
        </p:nvSpPr>
        <p:spPr/>
        <p:txBody>
          <a:bodyPr/>
          <a:lstStyle/>
          <a:p>
            <a:fld id="{D9789731-A746-844E-BF8E-88C39D2D62E5}" type="slidenum">
              <a:rPr lang="en-US" smtClean="0"/>
              <a:t>1</a:t>
            </a:fld>
            <a:endParaRPr lang="en-US"/>
          </a:p>
        </p:txBody>
      </p:sp>
    </p:spTree>
    <p:extLst>
      <p:ext uri="{BB962C8B-B14F-4D97-AF65-F5344CB8AC3E}">
        <p14:creationId xmlns:p14="http://schemas.microsoft.com/office/powerpoint/2010/main" val="2390946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Reproducible Research</a:t>
            </a:r>
            <a:endParaRPr lang="en-US" dirty="0"/>
          </a:p>
        </p:txBody>
      </p:sp>
      <p:sp>
        <p:nvSpPr>
          <p:cNvPr id="12" name="Freeform 11"/>
          <p:cNvSpPr/>
          <p:nvPr/>
        </p:nvSpPr>
        <p:spPr>
          <a:xfrm>
            <a:off x="1010440" y="1976640"/>
            <a:ext cx="8133560" cy="2662263"/>
          </a:xfrm>
          <a:custGeom>
            <a:avLst/>
            <a:gdLst>
              <a:gd name="connsiteX0" fmla="*/ 0 w 7453746"/>
              <a:gd name="connsiteY0" fmla="*/ 193964 h 2175164"/>
              <a:gd name="connsiteX1" fmla="*/ 55418 w 7453746"/>
              <a:gd name="connsiteY1" fmla="*/ 1163782 h 2175164"/>
              <a:gd name="connsiteX2" fmla="*/ 4100946 w 7453746"/>
              <a:gd name="connsiteY2" fmla="*/ 1039091 h 2175164"/>
              <a:gd name="connsiteX3" fmla="*/ 4170218 w 7453746"/>
              <a:gd name="connsiteY3" fmla="*/ 2175164 h 2175164"/>
              <a:gd name="connsiteX4" fmla="*/ 7453746 w 7453746"/>
              <a:gd name="connsiteY4" fmla="*/ 2147454 h 2175164"/>
              <a:gd name="connsiteX5" fmla="*/ 7093527 w 7453746"/>
              <a:gd name="connsiteY5" fmla="*/ 0 h 2175164"/>
              <a:gd name="connsiteX6" fmla="*/ 41564 w 7453746"/>
              <a:gd name="connsiteY6" fmla="*/ 152400 h 2175164"/>
              <a:gd name="connsiteX7" fmla="*/ 0 w 7453746"/>
              <a:gd name="connsiteY7" fmla="*/ 193964 h 2175164"/>
              <a:gd name="connsiteX0" fmla="*/ 0 w 7453746"/>
              <a:gd name="connsiteY0" fmla="*/ 193964 h 2175164"/>
              <a:gd name="connsiteX1" fmla="*/ 55418 w 7453746"/>
              <a:gd name="connsiteY1" fmla="*/ 1163782 h 2175164"/>
              <a:gd name="connsiteX2" fmla="*/ 4184073 w 7453746"/>
              <a:gd name="connsiteY2" fmla="*/ 1205345 h 2175164"/>
              <a:gd name="connsiteX3" fmla="*/ 4170218 w 7453746"/>
              <a:gd name="connsiteY3" fmla="*/ 2175164 h 2175164"/>
              <a:gd name="connsiteX4" fmla="*/ 7453746 w 7453746"/>
              <a:gd name="connsiteY4" fmla="*/ 2147454 h 2175164"/>
              <a:gd name="connsiteX5" fmla="*/ 7093527 w 7453746"/>
              <a:gd name="connsiteY5" fmla="*/ 0 h 2175164"/>
              <a:gd name="connsiteX6" fmla="*/ 41564 w 7453746"/>
              <a:gd name="connsiteY6" fmla="*/ 152400 h 2175164"/>
              <a:gd name="connsiteX7" fmla="*/ 0 w 7453746"/>
              <a:gd name="connsiteY7" fmla="*/ 193964 h 2175164"/>
              <a:gd name="connsiteX0" fmla="*/ 0 w 7453746"/>
              <a:gd name="connsiteY0" fmla="*/ 41564 h 2022764"/>
              <a:gd name="connsiteX1" fmla="*/ 55418 w 7453746"/>
              <a:gd name="connsiteY1" fmla="*/ 1011382 h 2022764"/>
              <a:gd name="connsiteX2" fmla="*/ 4184073 w 7453746"/>
              <a:gd name="connsiteY2" fmla="*/ 1052945 h 2022764"/>
              <a:gd name="connsiteX3" fmla="*/ 4170218 w 7453746"/>
              <a:gd name="connsiteY3" fmla="*/ 2022764 h 2022764"/>
              <a:gd name="connsiteX4" fmla="*/ 7453746 w 7453746"/>
              <a:gd name="connsiteY4" fmla="*/ 1995054 h 2022764"/>
              <a:gd name="connsiteX5" fmla="*/ 7370618 w 7453746"/>
              <a:gd name="connsiteY5" fmla="*/ 69273 h 2022764"/>
              <a:gd name="connsiteX6" fmla="*/ 41564 w 7453746"/>
              <a:gd name="connsiteY6" fmla="*/ 0 h 2022764"/>
              <a:gd name="connsiteX7" fmla="*/ 0 w 7453746"/>
              <a:gd name="connsiteY7" fmla="*/ 41564 h 2022764"/>
              <a:gd name="connsiteX0" fmla="*/ 13854 w 7467600"/>
              <a:gd name="connsiteY0" fmla="*/ 41564 h 2022764"/>
              <a:gd name="connsiteX1" fmla="*/ 0 w 7467600"/>
              <a:gd name="connsiteY1" fmla="*/ 1025237 h 2022764"/>
              <a:gd name="connsiteX2" fmla="*/ 4197927 w 7467600"/>
              <a:gd name="connsiteY2" fmla="*/ 1052945 h 2022764"/>
              <a:gd name="connsiteX3" fmla="*/ 4184072 w 7467600"/>
              <a:gd name="connsiteY3" fmla="*/ 2022764 h 2022764"/>
              <a:gd name="connsiteX4" fmla="*/ 7467600 w 7467600"/>
              <a:gd name="connsiteY4" fmla="*/ 1995054 h 2022764"/>
              <a:gd name="connsiteX5" fmla="*/ 7384472 w 7467600"/>
              <a:gd name="connsiteY5" fmla="*/ 69273 h 2022764"/>
              <a:gd name="connsiteX6" fmla="*/ 55418 w 7467600"/>
              <a:gd name="connsiteY6" fmla="*/ 0 h 2022764"/>
              <a:gd name="connsiteX7" fmla="*/ 13854 w 7467600"/>
              <a:gd name="connsiteY7" fmla="*/ 41564 h 2022764"/>
              <a:gd name="connsiteX0" fmla="*/ 13854 w 7481454"/>
              <a:gd name="connsiteY0" fmla="*/ 41564 h 2022764"/>
              <a:gd name="connsiteX1" fmla="*/ 0 w 7481454"/>
              <a:gd name="connsiteY1" fmla="*/ 1025237 h 2022764"/>
              <a:gd name="connsiteX2" fmla="*/ 4197927 w 7481454"/>
              <a:gd name="connsiteY2" fmla="*/ 1052945 h 2022764"/>
              <a:gd name="connsiteX3" fmla="*/ 4184072 w 7481454"/>
              <a:gd name="connsiteY3" fmla="*/ 2022764 h 2022764"/>
              <a:gd name="connsiteX4" fmla="*/ 7467600 w 7481454"/>
              <a:gd name="connsiteY4" fmla="*/ 1995054 h 2022764"/>
              <a:gd name="connsiteX5" fmla="*/ 7481454 w 7481454"/>
              <a:gd name="connsiteY5" fmla="*/ 69273 h 2022764"/>
              <a:gd name="connsiteX6" fmla="*/ 55418 w 7481454"/>
              <a:gd name="connsiteY6" fmla="*/ 0 h 2022764"/>
              <a:gd name="connsiteX7" fmla="*/ 13854 w 7481454"/>
              <a:gd name="connsiteY7" fmla="*/ 41564 h 2022764"/>
              <a:gd name="connsiteX0" fmla="*/ 13854 w 7481454"/>
              <a:gd name="connsiteY0" fmla="*/ 41564 h 2022764"/>
              <a:gd name="connsiteX1" fmla="*/ 0 w 7481454"/>
              <a:gd name="connsiteY1" fmla="*/ 1025237 h 2022764"/>
              <a:gd name="connsiteX2" fmla="*/ 2722164 w 7481454"/>
              <a:gd name="connsiteY2" fmla="*/ 1039091 h 2022764"/>
              <a:gd name="connsiteX3" fmla="*/ 4184072 w 7481454"/>
              <a:gd name="connsiteY3" fmla="*/ 2022764 h 2022764"/>
              <a:gd name="connsiteX4" fmla="*/ 7467600 w 7481454"/>
              <a:gd name="connsiteY4" fmla="*/ 1995054 h 2022764"/>
              <a:gd name="connsiteX5" fmla="*/ 7481454 w 7481454"/>
              <a:gd name="connsiteY5" fmla="*/ 69273 h 2022764"/>
              <a:gd name="connsiteX6" fmla="*/ 55418 w 7481454"/>
              <a:gd name="connsiteY6" fmla="*/ 0 h 2022764"/>
              <a:gd name="connsiteX7" fmla="*/ 13854 w 7481454"/>
              <a:gd name="connsiteY7" fmla="*/ 41564 h 2022764"/>
              <a:gd name="connsiteX0" fmla="*/ 13854 w 7481454"/>
              <a:gd name="connsiteY0" fmla="*/ 41564 h 2618509"/>
              <a:gd name="connsiteX1" fmla="*/ 0 w 7481454"/>
              <a:gd name="connsiteY1" fmla="*/ 1025237 h 2618509"/>
              <a:gd name="connsiteX2" fmla="*/ 2722164 w 7481454"/>
              <a:gd name="connsiteY2" fmla="*/ 1039091 h 2618509"/>
              <a:gd name="connsiteX3" fmla="*/ 2631977 w 7481454"/>
              <a:gd name="connsiteY3" fmla="*/ 2618509 h 2618509"/>
              <a:gd name="connsiteX4" fmla="*/ 7467600 w 7481454"/>
              <a:gd name="connsiteY4" fmla="*/ 1995054 h 2618509"/>
              <a:gd name="connsiteX5" fmla="*/ 7481454 w 7481454"/>
              <a:gd name="connsiteY5" fmla="*/ 69273 h 2618509"/>
              <a:gd name="connsiteX6" fmla="*/ 55418 w 7481454"/>
              <a:gd name="connsiteY6" fmla="*/ 0 h 2618509"/>
              <a:gd name="connsiteX7" fmla="*/ 13854 w 7481454"/>
              <a:gd name="connsiteY7" fmla="*/ 41564 h 2618509"/>
              <a:gd name="connsiteX0" fmla="*/ 13854 w 7481454"/>
              <a:gd name="connsiteY0" fmla="*/ 41564 h 2687781"/>
              <a:gd name="connsiteX1" fmla="*/ 0 w 7481454"/>
              <a:gd name="connsiteY1" fmla="*/ 1025237 h 2687781"/>
              <a:gd name="connsiteX2" fmla="*/ 2722164 w 7481454"/>
              <a:gd name="connsiteY2" fmla="*/ 1039091 h 2687781"/>
              <a:gd name="connsiteX3" fmla="*/ 2631977 w 7481454"/>
              <a:gd name="connsiteY3" fmla="*/ 2618509 h 2687781"/>
              <a:gd name="connsiteX4" fmla="*/ 7454878 w 7481454"/>
              <a:gd name="connsiteY4" fmla="*/ 2687781 h 2687781"/>
              <a:gd name="connsiteX5" fmla="*/ 7481454 w 7481454"/>
              <a:gd name="connsiteY5" fmla="*/ 69273 h 2687781"/>
              <a:gd name="connsiteX6" fmla="*/ 55418 w 7481454"/>
              <a:gd name="connsiteY6" fmla="*/ 0 h 2687781"/>
              <a:gd name="connsiteX7" fmla="*/ 13854 w 7481454"/>
              <a:gd name="connsiteY7" fmla="*/ 41564 h 2687781"/>
              <a:gd name="connsiteX0" fmla="*/ 13854 w 7481454"/>
              <a:gd name="connsiteY0" fmla="*/ 41564 h 2701637"/>
              <a:gd name="connsiteX1" fmla="*/ 0 w 7481454"/>
              <a:gd name="connsiteY1" fmla="*/ 1025237 h 2701637"/>
              <a:gd name="connsiteX2" fmla="*/ 2722164 w 7481454"/>
              <a:gd name="connsiteY2" fmla="*/ 1039091 h 2701637"/>
              <a:gd name="connsiteX3" fmla="*/ 2644699 w 7481454"/>
              <a:gd name="connsiteY3" fmla="*/ 2701637 h 2701637"/>
              <a:gd name="connsiteX4" fmla="*/ 7454878 w 7481454"/>
              <a:gd name="connsiteY4" fmla="*/ 2687781 h 2701637"/>
              <a:gd name="connsiteX5" fmla="*/ 7481454 w 7481454"/>
              <a:gd name="connsiteY5" fmla="*/ 69273 h 2701637"/>
              <a:gd name="connsiteX6" fmla="*/ 55418 w 7481454"/>
              <a:gd name="connsiteY6" fmla="*/ 0 h 2701637"/>
              <a:gd name="connsiteX7" fmla="*/ 13854 w 7481454"/>
              <a:gd name="connsiteY7" fmla="*/ 41564 h 2701637"/>
              <a:gd name="connsiteX0" fmla="*/ 13854 w 7481454"/>
              <a:gd name="connsiteY0" fmla="*/ 41564 h 2701637"/>
              <a:gd name="connsiteX1" fmla="*/ 0 w 7481454"/>
              <a:gd name="connsiteY1" fmla="*/ 1025237 h 2701637"/>
              <a:gd name="connsiteX2" fmla="*/ 2633110 w 7481454"/>
              <a:gd name="connsiteY2" fmla="*/ 1052945 h 2701637"/>
              <a:gd name="connsiteX3" fmla="*/ 2644699 w 7481454"/>
              <a:gd name="connsiteY3" fmla="*/ 2701637 h 2701637"/>
              <a:gd name="connsiteX4" fmla="*/ 7454878 w 7481454"/>
              <a:gd name="connsiteY4" fmla="*/ 2687781 h 2701637"/>
              <a:gd name="connsiteX5" fmla="*/ 7481454 w 7481454"/>
              <a:gd name="connsiteY5" fmla="*/ 69273 h 2701637"/>
              <a:gd name="connsiteX6" fmla="*/ 55418 w 7481454"/>
              <a:gd name="connsiteY6" fmla="*/ 0 h 2701637"/>
              <a:gd name="connsiteX7" fmla="*/ 13854 w 7481454"/>
              <a:gd name="connsiteY7" fmla="*/ 41564 h 2701637"/>
              <a:gd name="connsiteX0" fmla="*/ 13854 w 7481454"/>
              <a:gd name="connsiteY0" fmla="*/ 41564 h 2701637"/>
              <a:gd name="connsiteX1" fmla="*/ 0 w 7481454"/>
              <a:gd name="connsiteY1" fmla="*/ 1025237 h 2701637"/>
              <a:gd name="connsiteX2" fmla="*/ 2633110 w 7481454"/>
              <a:gd name="connsiteY2" fmla="*/ 803563 h 2701637"/>
              <a:gd name="connsiteX3" fmla="*/ 2644699 w 7481454"/>
              <a:gd name="connsiteY3" fmla="*/ 2701637 h 2701637"/>
              <a:gd name="connsiteX4" fmla="*/ 7454878 w 7481454"/>
              <a:gd name="connsiteY4" fmla="*/ 2687781 h 2701637"/>
              <a:gd name="connsiteX5" fmla="*/ 7481454 w 7481454"/>
              <a:gd name="connsiteY5" fmla="*/ 69273 h 2701637"/>
              <a:gd name="connsiteX6" fmla="*/ 55418 w 7481454"/>
              <a:gd name="connsiteY6" fmla="*/ 0 h 2701637"/>
              <a:gd name="connsiteX7" fmla="*/ 13854 w 7481454"/>
              <a:gd name="connsiteY7" fmla="*/ 41564 h 2701637"/>
              <a:gd name="connsiteX0" fmla="*/ 13854 w 7481454"/>
              <a:gd name="connsiteY0" fmla="*/ 41564 h 2701637"/>
              <a:gd name="connsiteX1" fmla="*/ 0 w 7481454"/>
              <a:gd name="connsiteY1" fmla="*/ 775855 h 2701637"/>
              <a:gd name="connsiteX2" fmla="*/ 2633110 w 7481454"/>
              <a:gd name="connsiteY2" fmla="*/ 803563 h 2701637"/>
              <a:gd name="connsiteX3" fmla="*/ 2644699 w 7481454"/>
              <a:gd name="connsiteY3" fmla="*/ 2701637 h 2701637"/>
              <a:gd name="connsiteX4" fmla="*/ 7454878 w 7481454"/>
              <a:gd name="connsiteY4" fmla="*/ 2687781 h 2701637"/>
              <a:gd name="connsiteX5" fmla="*/ 7481454 w 7481454"/>
              <a:gd name="connsiteY5" fmla="*/ 69273 h 2701637"/>
              <a:gd name="connsiteX6" fmla="*/ 55418 w 7481454"/>
              <a:gd name="connsiteY6" fmla="*/ 0 h 2701637"/>
              <a:gd name="connsiteX7" fmla="*/ 13854 w 7481454"/>
              <a:gd name="connsiteY7" fmla="*/ 41564 h 2701637"/>
              <a:gd name="connsiteX0" fmla="*/ 13854 w 7481454"/>
              <a:gd name="connsiteY0" fmla="*/ 41564 h 2701637"/>
              <a:gd name="connsiteX1" fmla="*/ 0 w 7481454"/>
              <a:gd name="connsiteY1" fmla="*/ 775855 h 2701637"/>
              <a:gd name="connsiteX2" fmla="*/ 2620387 w 7481454"/>
              <a:gd name="connsiteY2" fmla="*/ 651163 h 2701637"/>
              <a:gd name="connsiteX3" fmla="*/ 2644699 w 7481454"/>
              <a:gd name="connsiteY3" fmla="*/ 2701637 h 2701637"/>
              <a:gd name="connsiteX4" fmla="*/ 7454878 w 7481454"/>
              <a:gd name="connsiteY4" fmla="*/ 2687781 h 2701637"/>
              <a:gd name="connsiteX5" fmla="*/ 7481454 w 7481454"/>
              <a:gd name="connsiteY5" fmla="*/ 69273 h 2701637"/>
              <a:gd name="connsiteX6" fmla="*/ 55418 w 7481454"/>
              <a:gd name="connsiteY6" fmla="*/ 0 h 2701637"/>
              <a:gd name="connsiteX7" fmla="*/ 13854 w 7481454"/>
              <a:gd name="connsiteY7" fmla="*/ 41564 h 2701637"/>
              <a:gd name="connsiteX0" fmla="*/ 1132 w 7468732"/>
              <a:gd name="connsiteY0" fmla="*/ 41564 h 2701637"/>
              <a:gd name="connsiteX1" fmla="*/ 0 w 7468732"/>
              <a:gd name="connsiteY1" fmla="*/ 651164 h 2701637"/>
              <a:gd name="connsiteX2" fmla="*/ 2607665 w 7468732"/>
              <a:gd name="connsiteY2" fmla="*/ 651163 h 2701637"/>
              <a:gd name="connsiteX3" fmla="*/ 2631977 w 7468732"/>
              <a:gd name="connsiteY3" fmla="*/ 2701637 h 2701637"/>
              <a:gd name="connsiteX4" fmla="*/ 7442156 w 7468732"/>
              <a:gd name="connsiteY4" fmla="*/ 2687781 h 2701637"/>
              <a:gd name="connsiteX5" fmla="*/ 7468732 w 7468732"/>
              <a:gd name="connsiteY5" fmla="*/ 69273 h 2701637"/>
              <a:gd name="connsiteX6" fmla="*/ 42696 w 7468732"/>
              <a:gd name="connsiteY6" fmla="*/ 0 h 2701637"/>
              <a:gd name="connsiteX7" fmla="*/ 1132 w 7468732"/>
              <a:gd name="connsiteY7" fmla="*/ 41564 h 270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8732" h="2701637">
                <a:moveTo>
                  <a:pt x="1132" y="41564"/>
                </a:moveTo>
                <a:cubicBezTo>
                  <a:pt x="755" y="244764"/>
                  <a:pt x="377" y="447964"/>
                  <a:pt x="0" y="651164"/>
                </a:cubicBezTo>
                <a:lnTo>
                  <a:pt x="2607665" y="651163"/>
                </a:lnTo>
                <a:lnTo>
                  <a:pt x="2631977" y="2701637"/>
                </a:lnTo>
                <a:lnTo>
                  <a:pt x="7442156" y="2687781"/>
                </a:lnTo>
                <a:lnTo>
                  <a:pt x="7468732" y="69273"/>
                </a:lnTo>
                <a:lnTo>
                  <a:pt x="42696" y="0"/>
                </a:lnTo>
                <a:lnTo>
                  <a:pt x="1132" y="41564"/>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69235" y="3410406"/>
            <a:ext cx="3772605" cy="646331"/>
          </a:xfrm>
          <a:prstGeom prst="rect">
            <a:avLst/>
          </a:prstGeom>
          <a:noFill/>
        </p:spPr>
        <p:txBody>
          <a:bodyPr wrap="square" rtlCol="0">
            <a:spAutoFit/>
          </a:bodyPr>
          <a:lstStyle/>
          <a:p>
            <a:r>
              <a:rPr lang="en-US" dirty="0" smtClean="0"/>
              <a:t>Reproducible research == making this </a:t>
            </a:r>
            <a:r>
              <a:rPr lang="en-US" smtClean="0"/>
              <a:t>whole process open and repeatable</a:t>
            </a:r>
            <a:endParaRPr lang="en-US"/>
          </a:p>
        </p:txBody>
      </p:sp>
      <p:sp>
        <p:nvSpPr>
          <p:cNvPr id="22" name="TextBox 21"/>
          <p:cNvSpPr txBox="1"/>
          <p:nvPr/>
        </p:nvSpPr>
        <p:spPr>
          <a:xfrm>
            <a:off x="162888" y="1417638"/>
            <a:ext cx="588623" cy="369332"/>
          </a:xfrm>
          <a:prstGeom prst="rect">
            <a:avLst/>
          </a:prstGeom>
          <a:noFill/>
        </p:spPr>
        <p:txBody>
          <a:bodyPr wrap="none" rtlCol="0">
            <a:spAutoFit/>
          </a:bodyPr>
          <a:lstStyle/>
          <a:p>
            <a:r>
              <a:rPr lang="en-US" dirty="0" smtClean="0"/>
              <a:t>Plan</a:t>
            </a:r>
            <a:endParaRPr lang="en-US" dirty="0"/>
          </a:p>
        </p:txBody>
      </p:sp>
      <p:sp>
        <p:nvSpPr>
          <p:cNvPr id="24" name="TextBox 23"/>
          <p:cNvSpPr txBox="1"/>
          <p:nvPr/>
        </p:nvSpPr>
        <p:spPr>
          <a:xfrm>
            <a:off x="996587" y="1990495"/>
            <a:ext cx="1143646" cy="646331"/>
          </a:xfrm>
          <a:prstGeom prst="rect">
            <a:avLst/>
          </a:prstGeom>
          <a:noFill/>
        </p:spPr>
        <p:txBody>
          <a:bodyPr wrap="none" rtlCol="0">
            <a:spAutoFit/>
          </a:bodyPr>
          <a:lstStyle/>
          <a:p>
            <a:r>
              <a:rPr lang="en-US" dirty="0" smtClean="0"/>
              <a:t>Collect</a:t>
            </a:r>
          </a:p>
          <a:p>
            <a:r>
              <a:rPr lang="en-US" dirty="0" smtClean="0"/>
              <a:t>(raw data)</a:t>
            </a:r>
            <a:endParaRPr lang="en-US" dirty="0"/>
          </a:p>
        </p:txBody>
      </p:sp>
      <p:sp>
        <p:nvSpPr>
          <p:cNvPr id="25" name="TextBox 24"/>
          <p:cNvSpPr txBox="1"/>
          <p:nvPr/>
        </p:nvSpPr>
        <p:spPr>
          <a:xfrm>
            <a:off x="2133440" y="2105892"/>
            <a:ext cx="1605568" cy="369332"/>
          </a:xfrm>
          <a:prstGeom prst="rect">
            <a:avLst/>
          </a:prstGeom>
          <a:noFill/>
        </p:spPr>
        <p:txBody>
          <a:bodyPr wrap="none" rtlCol="0">
            <a:spAutoFit/>
          </a:bodyPr>
          <a:lstStyle/>
          <a:p>
            <a:r>
              <a:rPr lang="en-US" dirty="0" smtClean="0"/>
              <a:t>Quality Control</a:t>
            </a:r>
            <a:endParaRPr lang="en-US" dirty="0"/>
          </a:p>
        </p:txBody>
      </p:sp>
      <p:sp>
        <p:nvSpPr>
          <p:cNvPr id="27" name="TextBox 26"/>
          <p:cNvSpPr txBox="1"/>
          <p:nvPr/>
        </p:nvSpPr>
        <p:spPr>
          <a:xfrm>
            <a:off x="4008429" y="2105892"/>
            <a:ext cx="1107996" cy="369332"/>
          </a:xfrm>
          <a:prstGeom prst="rect">
            <a:avLst/>
          </a:prstGeom>
          <a:noFill/>
        </p:spPr>
        <p:txBody>
          <a:bodyPr wrap="none" rtlCol="0">
            <a:spAutoFit/>
          </a:bodyPr>
          <a:lstStyle/>
          <a:p>
            <a:r>
              <a:rPr lang="en-US" dirty="0" smtClean="0"/>
              <a:t>Metadata</a:t>
            </a:r>
            <a:endParaRPr lang="en-US" dirty="0"/>
          </a:p>
        </p:txBody>
      </p:sp>
      <p:sp>
        <p:nvSpPr>
          <p:cNvPr id="28" name="TextBox 27"/>
          <p:cNvSpPr txBox="1"/>
          <p:nvPr/>
        </p:nvSpPr>
        <p:spPr>
          <a:xfrm>
            <a:off x="5613997" y="1976640"/>
            <a:ext cx="1149674" cy="646331"/>
          </a:xfrm>
          <a:prstGeom prst="rect">
            <a:avLst/>
          </a:prstGeom>
          <a:noFill/>
        </p:spPr>
        <p:txBody>
          <a:bodyPr wrap="none" rtlCol="0">
            <a:spAutoFit/>
          </a:bodyPr>
          <a:lstStyle/>
          <a:p>
            <a:r>
              <a:rPr lang="en-US" smtClean="0"/>
              <a:t>Preserve </a:t>
            </a:r>
          </a:p>
          <a:p>
            <a:r>
              <a:rPr lang="en-US" dirty="0" smtClean="0"/>
              <a:t>(tidy data)</a:t>
            </a:r>
            <a:endParaRPr lang="en-US" dirty="0"/>
          </a:p>
        </p:txBody>
      </p:sp>
      <p:sp>
        <p:nvSpPr>
          <p:cNvPr id="30" name="TextBox 29"/>
          <p:cNvSpPr txBox="1"/>
          <p:nvPr/>
        </p:nvSpPr>
        <p:spPr>
          <a:xfrm>
            <a:off x="6511663" y="2964965"/>
            <a:ext cx="1174585" cy="646331"/>
          </a:xfrm>
          <a:prstGeom prst="rect">
            <a:avLst/>
          </a:prstGeom>
          <a:noFill/>
        </p:spPr>
        <p:txBody>
          <a:bodyPr wrap="square" rtlCol="0">
            <a:spAutoFit/>
          </a:bodyPr>
          <a:lstStyle/>
          <a:p>
            <a:r>
              <a:rPr lang="en-US" dirty="0" smtClean="0"/>
              <a:t>Analyze &amp; Graph</a:t>
            </a:r>
          </a:p>
        </p:txBody>
      </p:sp>
      <p:sp>
        <p:nvSpPr>
          <p:cNvPr id="31" name="TextBox 30"/>
          <p:cNvSpPr txBox="1"/>
          <p:nvPr/>
        </p:nvSpPr>
        <p:spPr>
          <a:xfrm>
            <a:off x="4131860" y="3241964"/>
            <a:ext cx="984565" cy="369332"/>
          </a:xfrm>
          <a:prstGeom prst="rect">
            <a:avLst/>
          </a:prstGeom>
          <a:noFill/>
        </p:spPr>
        <p:txBody>
          <a:bodyPr wrap="none" rtlCol="0">
            <a:spAutoFit/>
          </a:bodyPr>
          <a:lstStyle/>
          <a:p>
            <a:r>
              <a:rPr lang="en-US" smtClean="0"/>
              <a:t>Discover</a:t>
            </a:r>
            <a:endParaRPr lang="en-US"/>
          </a:p>
        </p:txBody>
      </p:sp>
      <p:sp>
        <p:nvSpPr>
          <p:cNvPr id="33" name="TextBox 32"/>
          <p:cNvSpPr txBox="1"/>
          <p:nvPr/>
        </p:nvSpPr>
        <p:spPr>
          <a:xfrm>
            <a:off x="5116425" y="4193370"/>
            <a:ext cx="1035348" cy="369332"/>
          </a:xfrm>
          <a:prstGeom prst="rect">
            <a:avLst/>
          </a:prstGeom>
          <a:noFill/>
        </p:spPr>
        <p:txBody>
          <a:bodyPr wrap="none" rtlCol="0">
            <a:spAutoFit/>
          </a:bodyPr>
          <a:lstStyle/>
          <a:p>
            <a:r>
              <a:rPr lang="en-US" smtClean="0"/>
              <a:t>Integrate</a:t>
            </a:r>
            <a:endParaRPr lang="en-US"/>
          </a:p>
        </p:txBody>
      </p:sp>
      <p:cxnSp>
        <p:nvCxnSpPr>
          <p:cNvPr id="34" name="Straight Arrow Connector 33"/>
          <p:cNvCxnSpPr>
            <a:stCxn id="25" idx="3"/>
            <a:endCxn id="27" idx="1"/>
          </p:cNvCxnSpPr>
          <p:nvPr/>
        </p:nvCxnSpPr>
        <p:spPr>
          <a:xfrm>
            <a:off x="751511" y="1602304"/>
            <a:ext cx="245076" cy="6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3"/>
            <a:endCxn id="28" idx="1"/>
          </p:cNvCxnSpPr>
          <p:nvPr/>
        </p:nvCxnSpPr>
        <p:spPr>
          <a:xfrm>
            <a:off x="5116425" y="2290558"/>
            <a:ext cx="497572" cy="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3"/>
            <a:endCxn id="31" idx="1"/>
          </p:cNvCxnSpPr>
          <p:nvPr/>
        </p:nvCxnSpPr>
        <p:spPr>
          <a:xfrm flipV="1">
            <a:off x="5116425" y="2286000"/>
            <a:ext cx="497572" cy="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8" idx="3"/>
            <a:endCxn id="30" idx="0"/>
          </p:cNvCxnSpPr>
          <p:nvPr/>
        </p:nvCxnSpPr>
        <p:spPr>
          <a:xfrm>
            <a:off x="6763671" y="2299806"/>
            <a:ext cx="335285" cy="665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1" idx="2"/>
            <a:endCxn id="34" idx="3"/>
          </p:cNvCxnSpPr>
          <p:nvPr/>
        </p:nvCxnSpPr>
        <p:spPr>
          <a:xfrm flipH="1">
            <a:off x="5116425" y="2470666"/>
            <a:ext cx="997966" cy="955964"/>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4" idx="3"/>
            <a:endCxn id="35" idx="0"/>
          </p:cNvCxnSpPr>
          <p:nvPr/>
        </p:nvCxnSpPr>
        <p:spPr>
          <a:xfrm>
            <a:off x="5116425" y="3426630"/>
            <a:ext cx="517674" cy="766740"/>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0"/>
            <a:endCxn id="33" idx="1"/>
          </p:cNvCxnSpPr>
          <p:nvPr/>
        </p:nvCxnSpPr>
        <p:spPr>
          <a:xfrm flipV="1">
            <a:off x="5634099" y="3288131"/>
            <a:ext cx="877564" cy="905239"/>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3" idx="3"/>
          </p:cNvCxnSpPr>
          <p:nvPr/>
        </p:nvCxnSpPr>
        <p:spPr>
          <a:xfrm>
            <a:off x="7686248" y="3288131"/>
            <a:ext cx="250277" cy="9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936525" y="2973987"/>
            <a:ext cx="1254574" cy="646331"/>
          </a:xfrm>
          <a:prstGeom prst="rect">
            <a:avLst/>
          </a:prstGeom>
          <a:noFill/>
        </p:spPr>
        <p:txBody>
          <a:bodyPr wrap="none" rtlCol="0">
            <a:spAutoFit/>
          </a:bodyPr>
          <a:lstStyle/>
          <a:p>
            <a:r>
              <a:rPr lang="en-US" dirty="0" smtClean="0"/>
              <a:t>Published</a:t>
            </a:r>
          </a:p>
          <a:p>
            <a:r>
              <a:rPr lang="en-US" dirty="0" smtClean="0"/>
              <a:t>Manuscript</a:t>
            </a:r>
            <a:endParaRPr lang="en-US" dirty="0"/>
          </a:p>
        </p:txBody>
      </p:sp>
    </p:spTree>
    <p:extLst>
      <p:ext uri="{BB962C8B-B14F-4D97-AF65-F5344CB8AC3E}">
        <p14:creationId xmlns:p14="http://schemas.microsoft.com/office/powerpoint/2010/main" val="89431440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solidFill>
                  <a:schemeClr val="accent1">
                    <a:lumMod val="75000"/>
                  </a:schemeClr>
                </a:solidFill>
              </a:rPr>
              <a:t>4. Data management plan</a:t>
            </a:r>
            <a:endParaRPr lang="en-US" dirty="0">
              <a:solidFill>
                <a:schemeClr val="accent1">
                  <a:lumMod val="75000"/>
                </a:schemeClr>
              </a:solidFill>
            </a:endParaRPr>
          </a:p>
        </p:txBody>
      </p:sp>
      <p:sp>
        <p:nvSpPr>
          <p:cNvPr id="3" name="Slide Number Placeholder 2"/>
          <p:cNvSpPr>
            <a:spLocks noGrp="1"/>
          </p:cNvSpPr>
          <p:nvPr>
            <p:ph type="sldNum" sz="quarter" idx="12"/>
          </p:nvPr>
        </p:nvSpPr>
        <p:spPr/>
        <p:txBody>
          <a:bodyPr/>
          <a:lstStyle/>
          <a:p>
            <a:fld id="{D9789731-A746-844E-BF8E-88C39D2D62E5}" type="slidenum">
              <a:rPr lang="en-US" smtClean="0"/>
              <a:t>11</a:t>
            </a:fld>
            <a:endParaRPr lang="en-US"/>
          </a:p>
        </p:txBody>
      </p:sp>
    </p:spTree>
    <p:extLst>
      <p:ext uri="{BB962C8B-B14F-4D97-AF65-F5344CB8AC3E}">
        <p14:creationId xmlns:p14="http://schemas.microsoft.com/office/powerpoint/2010/main" val="3132575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management pipeline</a:t>
            </a:r>
            <a:endParaRPr lang="en-US" dirty="0"/>
          </a:p>
        </p:txBody>
      </p:sp>
      <p:sp>
        <p:nvSpPr>
          <p:cNvPr id="4" name="TextBox 3"/>
          <p:cNvSpPr txBox="1"/>
          <p:nvPr/>
        </p:nvSpPr>
        <p:spPr>
          <a:xfrm>
            <a:off x="162888" y="1417638"/>
            <a:ext cx="588623" cy="369332"/>
          </a:xfrm>
          <a:prstGeom prst="rect">
            <a:avLst/>
          </a:prstGeom>
          <a:noFill/>
        </p:spPr>
        <p:txBody>
          <a:bodyPr wrap="none" rtlCol="0">
            <a:spAutoFit/>
          </a:bodyPr>
          <a:lstStyle/>
          <a:p>
            <a:r>
              <a:rPr lang="en-US" dirty="0" smtClean="0"/>
              <a:t>Plan</a:t>
            </a:r>
            <a:endParaRPr lang="en-US" dirty="0"/>
          </a:p>
        </p:txBody>
      </p:sp>
      <p:sp>
        <p:nvSpPr>
          <p:cNvPr id="5" name="TextBox 4"/>
          <p:cNvSpPr txBox="1"/>
          <p:nvPr/>
        </p:nvSpPr>
        <p:spPr>
          <a:xfrm>
            <a:off x="996587" y="2101334"/>
            <a:ext cx="825867" cy="369332"/>
          </a:xfrm>
          <a:prstGeom prst="rect">
            <a:avLst/>
          </a:prstGeom>
          <a:noFill/>
        </p:spPr>
        <p:txBody>
          <a:bodyPr wrap="none" rtlCol="0">
            <a:spAutoFit/>
          </a:bodyPr>
          <a:lstStyle/>
          <a:p>
            <a:r>
              <a:rPr lang="en-US" dirty="0" smtClean="0"/>
              <a:t>Collect</a:t>
            </a:r>
            <a:endParaRPr lang="en-US" dirty="0"/>
          </a:p>
        </p:txBody>
      </p:sp>
      <p:sp>
        <p:nvSpPr>
          <p:cNvPr id="6" name="TextBox 5"/>
          <p:cNvSpPr txBox="1"/>
          <p:nvPr/>
        </p:nvSpPr>
        <p:spPr>
          <a:xfrm>
            <a:off x="2133440" y="2105892"/>
            <a:ext cx="1605568" cy="369332"/>
          </a:xfrm>
          <a:prstGeom prst="rect">
            <a:avLst/>
          </a:prstGeom>
          <a:noFill/>
        </p:spPr>
        <p:txBody>
          <a:bodyPr wrap="none" rtlCol="0">
            <a:spAutoFit/>
          </a:bodyPr>
          <a:lstStyle/>
          <a:p>
            <a:r>
              <a:rPr lang="en-US" dirty="0" smtClean="0"/>
              <a:t>Quality Control</a:t>
            </a:r>
            <a:endParaRPr lang="en-US" dirty="0"/>
          </a:p>
        </p:txBody>
      </p:sp>
      <p:sp>
        <p:nvSpPr>
          <p:cNvPr id="7" name="TextBox 6"/>
          <p:cNvSpPr txBox="1"/>
          <p:nvPr/>
        </p:nvSpPr>
        <p:spPr>
          <a:xfrm>
            <a:off x="4008429" y="2105892"/>
            <a:ext cx="1107996" cy="369332"/>
          </a:xfrm>
          <a:prstGeom prst="rect">
            <a:avLst/>
          </a:prstGeom>
          <a:noFill/>
        </p:spPr>
        <p:txBody>
          <a:bodyPr wrap="none" rtlCol="0">
            <a:spAutoFit/>
          </a:bodyPr>
          <a:lstStyle/>
          <a:p>
            <a:r>
              <a:rPr lang="en-US" dirty="0" smtClean="0"/>
              <a:t>Metadata</a:t>
            </a:r>
            <a:endParaRPr lang="en-US" dirty="0"/>
          </a:p>
        </p:txBody>
      </p:sp>
      <p:sp>
        <p:nvSpPr>
          <p:cNvPr id="8" name="TextBox 7"/>
          <p:cNvSpPr txBox="1"/>
          <p:nvPr/>
        </p:nvSpPr>
        <p:spPr>
          <a:xfrm>
            <a:off x="5613997" y="2101334"/>
            <a:ext cx="1000787" cy="369332"/>
          </a:xfrm>
          <a:prstGeom prst="rect">
            <a:avLst/>
          </a:prstGeom>
          <a:noFill/>
        </p:spPr>
        <p:txBody>
          <a:bodyPr wrap="none" rtlCol="0">
            <a:spAutoFit/>
          </a:bodyPr>
          <a:lstStyle/>
          <a:p>
            <a:r>
              <a:rPr lang="en-US" dirty="0" smtClean="0"/>
              <a:t>Preserve</a:t>
            </a:r>
            <a:endParaRPr lang="en-US" dirty="0"/>
          </a:p>
        </p:txBody>
      </p:sp>
      <p:sp>
        <p:nvSpPr>
          <p:cNvPr id="9" name="TextBox 8"/>
          <p:cNvSpPr txBox="1"/>
          <p:nvPr/>
        </p:nvSpPr>
        <p:spPr>
          <a:xfrm>
            <a:off x="6511663" y="2964965"/>
            <a:ext cx="1174585" cy="646331"/>
          </a:xfrm>
          <a:prstGeom prst="rect">
            <a:avLst/>
          </a:prstGeom>
          <a:noFill/>
        </p:spPr>
        <p:txBody>
          <a:bodyPr wrap="square" rtlCol="0">
            <a:spAutoFit/>
          </a:bodyPr>
          <a:lstStyle/>
          <a:p>
            <a:r>
              <a:rPr lang="en-US" dirty="0" smtClean="0"/>
              <a:t>Analyze &amp; Graph</a:t>
            </a:r>
          </a:p>
        </p:txBody>
      </p:sp>
      <p:sp>
        <p:nvSpPr>
          <p:cNvPr id="10" name="TextBox 9"/>
          <p:cNvSpPr txBox="1"/>
          <p:nvPr/>
        </p:nvSpPr>
        <p:spPr>
          <a:xfrm>
            <a:off x="4131860" y="3241964"/>
            <a:ext cx="984565" cy="369332"/>
          </a:xfrm>
          <a:prstGeom prst="rect">
            <a:avLst/>
          </a:prstGeom>
          <a:noFill/>
        </p:spPr>
        <p:txBody>
          <a:bodyPr wrap="none" rtlCol="0">
            <a:spAutoFit/>
          </a:bodyPr>
          <a:lstStyle/>
          <a:p>
            <a:r>
              <a:rPr lang="en-US" smtClean="0"/>
              <a:t>Discover</a:t>
            </a:r>
            <a:endParaRPr lang="en-US"/>
          </a:p>
        </p:txBody>
      </p:sp>
      <p:sp>
        <p:nvSpPr>
          <p:cNvPr id="11" name="TextBox 10"/>
          <p:cNvSpPr txBox="1"/>
          <p:nvPr/>
        </p:nvSpPr>
        <p:spPr>
          <a:xfrm>
            <a:off x="5116425" y="4193370"/>
            <a:ext cx="1035348" cy="369332"/>
          </a:xfrm>
          <a:prstGeom prst="rect">
            <a:avLst/>
          </a:prstGeom>
          <a:noFill/>
        </p:spPr>
        <p:txBody>
          <a:bodyPr wrap="none" rtlCol="0">
            <a:spAutoFit/>
          </a:bodyPr>
          <a:lstStyle/>
          <a:p>
            <a:r>
              <a:rPr lang="en-US" smtClean="0"/>
              <a:t>Integrate</a:t>
            </a:r>
            <a:endParaRPr lang="en-US"/>
          </a:p>
        </p:txBody>
      </p:sp>
      <p:cxnSp>
        <p:nvCxnSpPr>
          <p:cNvPr id="13" name="Straight Arrow Connector 12"/>
          <p:cNvCxnSpPr>
            <a:stCxn id="4" idx="3"/>
            <a:endCxn id="5" idx="1"/>
          </p:cNvCxnSpPr>
          <p:nvPr/>
        </p:nvCxnSpPr>
        <p:spPr>
          <a:xfrm>
            <a:off x="751511" y="1602304"/>
            <a:ext cx="245076" cy="6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6" idx="1"/>
          </p:cNvCxnSpPr>
          <p:nvPr/>
        </p:nvCxnSpPr>
        <p:spPr>
          <a:xfrm>
            <a:off x="1822454" y="2286000"/>
            <a:ext cx="310986" cy="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7" idx="1"/>
          </p:cNvCxnSpPr>
          <p:nvPr/>
        </p:nvCxnSpPr>
        <p:spPr>
          <a:xfrm>
            <a:off x="3739008" y="2290558"/>
            <a:ext cx="269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1"/>
          </p:cNvCxnSpPr>
          <p:nvPr/>
        </p:nvCxnSpPr>
        <p:spPr>
          <a:xfrm flipV="1">
            <a:off x="5116425" y="2286000"/>
            <a:ext cx="497572" cy="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9" idx="0"/>
          </p:cNvCxnSpPr>
          <p:nvPr/>
        </p:nvCxnSpPr>
        <p:spPr>
          <a:xfrm>
            <a:off x="6614784" y="2286000"/>
            <a:ext cx="484172" cy="678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0" idx="3"/>
          </p:cNvCxnSpPr>
          <p:nvPr/>
        </p:nvCxnSpPr>
        <p:spPr>
          <a:xfrm flipH="1">
            <a:off x="5116425" y="2470666"/>
            <a:ext cx="997966" cy="955964"/>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a:endCxn id="11" idx="0"/>
          </p:cNvCxnSpPr>
          <p:nvPr/>
        </p:nvCxnSpPr>
        <p:spPr>
          <a:xfrm>
            <a:off x="5116425" y="3426630"/>
            <a:ext cx="517674" cy="766740"/>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0"/>
            <a:endCxn id="9" idx="1"/>
          </p:cNvCxnSpPr>
          <p:nvPr/>
        </p:nvCxnSpPr>
        <p:spPr>
          <a:xfrm flipV="1">
            <a:off x="5634099" y="3288131"/>
            <a:ext cx="877564" cy="905239"/>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9" idx="3"/>
            <a:endCxn id="58" idx="1"/>
          </p:cNvCxnSpPr>
          <p:nvPr/>
        </p:nvCxnSpPr>
        <p:spPr>
          <a:xfrm>
            <a:off x="7686248" y="3288131"/>
            <a:ext cx="250277" cy="9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936525" y="2973987"/>
            <a:ext cx="1254574" cy="646331"/>
          </a:xfrm>
          <a:prstGeom prst="rect">
            <a:avLst/>
          </a:prstGeom>
          <a:noFill/>
        </p:spPr>
        <p:txBody>
          <a:bodyPr wrap="none" rtlCol="0">
            <a:spAutoFit/>
          </a:bodyPr>
          <a:lstStyle/>
          <a:p>
            <a:r>
              <a:rPr lang="en-US" dirty="0" smtClean="0"/>
              <a:t>Published</a:t>
            </a:r>
          </a:p>
          <a:p>
            <a:r>
              <a:rPr lang="en-US" dirty="0" smtClean="0"/>
              <a:t>Manuscript</a:t>
            </a:r>
            <a:endParaRPr lang="en-US" dirty="0"/>
          </a:p>
        </p:txBody>
      </p:sp>
      <p:sp>
        <p:nvSpPr>
          <p:cNvPr id="2" name="Rectangle 1"/>
          <p:cNvSpPr/>
          <p:nvPr/>
        </p:nvSpPr>
        <p:spPr>
          <a:xfrm>
            <a:off x="996587" y="1786970"/>
            <a:ext cx="5709013" cy="859248"/>
          </a:xfrm>
          <a:prstGeom prst="rect">
            <a:avLst/>
          </a:prstGeom>
          <a:noFill/>
          <a:ln w="317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15254" y="1442941"/>
            <a:ext cx="2380075" cy="369332"/>
          </a:xfrm>
          <a:prstGeom prst="rect">
            <a:avLst/>
          </a:prstGeom>
          <a:noFill/>
        </p:spPr>
        <p:txBody>
          <a:bodyPr wrap="none" rtlCol="0">
            <a:spAutoFit/>
          </a:bodyPr>
          <a:lstStyle/>
          <a:p>
            <a:r>
              <a:rPr lang="en-US" smtClean="0"/>
              <a:t>Data management plan</a:t>
            </a:r>
            <a:endParaRPr lang="en-US"/>
          </a:p>
        </p:txBody>
      </p:sp>
      <p:sp>
        <p:nvSpPr>
          <p:cNvPr id="14" name="Slide Number Placeholder 13"/>
          <p:cNvSpPr>
            <a:spLocks noGrp="1"/>
          </p:cNvSpPr>
          <p:nvPr>
            <p:ph type="sldNum" sz="quarter" idx="12"/>
          </p:nvPr>
        </p:nvSpPr>
        <p:spPr/>
        <p:txBody>
          <a:bodyPr/>
          <a:lstStyle/>
          <a:p>
            <a:fld id="{D9789731-A746-844E-BF8E-88C39D2D62E5}" type="slidenum">
              <a:rPr lang="en-US" smtClean="0"/>
              <a:t>12</a:t>
            </a:fld>
            <a:endParaRPr lang="en-US"/>
          </a:p>
        </p:txBody>
      </p:sp>
    </p:spTree>
    <p:extLst>
      <p:ext uri="{BB962C8B-B14F-4D97-AF65-F5344CB8AC3E}">
        <p14:creationId xmlns:p14="http://schemas.microsoft.com/office/powerpoint/2010/main" val="60327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89266"/>
            <a:ext cx="9144000" cy="701018"/>
          </a:xfrm>
        </p:spPr>
        <p:txBody>
          <a:bodyPr>
            <a:normAutofit fontScale="90000"/>
          </a:bodyPr>
          <a:lstStyle/>
          <a:p>
            <a:r>
              <a:rPr lang="en-US" dirty="0" smtClean="0">
                <a:ea typeface="ＭＳ Ｐゴシック" pitchFamily="34" charset="-128"/>
              </a:rPr>
              <a:t>What is a Data Management Plan?</a:t>
            </a:r>
          </a:p>
        </p:txBody>
      </p:sp>
      <p:sp>
        <p:nvSpPr>
          <p:cNvPr id="13315" name="Content Placeholder 2"/>
          <p:cNvSpPr>
            <a:spLocks noGrp="1"/>
          </p:cNvSpPr>
          <p:nvPr>
            <p:ph idx="1"/>
          </p:nvPr>
        </p:nvSpPr>
        <p:spPr>
          <a:xfrm>
            <a:off x="599090" y="1190283"/>
            <a:ext cx="7993117" cy="2772117"/>
          </a:xfrm>
        </p:spPr>
        <p:txBody>
          <a:bodyPr>
            <a:noAutofit/>
          </a:bodyPr>
          <a:lstStyle/>
          <a:p>
            <a:pPr>
              <a:buClr>
                <a:schemeClr val="accent1">
                  <a:lumMod val="75000"/>
                </a:schemeClr>
              </a:buClr>
              <a:buSzPct val="95000"/>
            </a:pPr>
            <a:r>
              <a:rPr lang="en-US" sz="2400" dirty="0" smtClean="0">
                <a:ea typeface="ＭＳ Ｐゴシック" pitchFamily="34" charset="-128"/>
              </a:rPr>
              <a:t>Formal document </a:t>
            </a:r>
          </a:p>
          <a:p>
            <a:pPr>
              <a:buClr>
                <a:schemeClr val="accent1">
                  <a:lumMod val="75000"/>
                </a:schemeClr>
              </a:buClr>
              <a:buSzPct val="95000"/>
            </a:pPr>
            <a:r>
              <a:rPr lang="en-US" sz="2400" dirty="0" smtClean="0">
                <a:ea typeface="ＭＳ Ｐゴシック" pitchFamily="34" charset="-128"/>
              </a:rPr>
              <a:t>Outlines what you will do with your data during and after you complete your research</a:t>
            </a:r>
          </a:p>
          <a:p>
            <a:pPr>
              <a:buClr>
                <a:schemeClr val="accent1">
                  <a:lumMod val="75000"/>
                </a:schemeClr>
              </a:buClr>
              <a:buSzPct val="95000"/>
            </a:pPr>
            <a:r>
              <a:rPr lang="en-US" sz="2400" dirty="0" smtClean="0">
                <a:ea typeface="ＭＳ Ｐゴシック" pitchFamily="34" charset="-128"/>
              </a:rPr>
              <a:t>Ensures your data is safe for the present and the future</a:t>
            </a:r>
          </a:p>
          <a:p>
            <a:pPr>
              <a:buClr>
                <a:schemeClr val="accent1">
                  <a:lumMod val="75000"/>
                </a:schemeClr>
              </a:buClr>
              <a:buSzPct val="95000"/>
            </a:pPr>
            <a:endParaRPr lang="en-US" sz="2400" b="1" dirty="0">
              <a:ea typeface="ＭＳ Ｐゴシック" pitchFamily="34" charset="-128"/>
            </a:endParaRPr>
          </a:p>
          <a:p>
            <a:pPr>
              <a:buClr>
                <a:schemeClr val="accent1">
                  <a:lumMod val="75000"/>
                </a:schemeClr>
              </a:buClr>
              <a:buSzPct val="95000"/>
            </a:pPr>
            <a:r>
              <a:rPr lang="en-US" sz="2400" dirty="0" smtClean="0">
                <a:ea typeface="ＭＳ Ｐゴシック" pitchFamily="34" charset="-128"/>
              </a:rPr>
              <a:t>Required by most funding agencies now</a:t>
            </a:r>
          </a:p>
          <a:p>
            <a:pPr>
              <a:buFont typeface="Arial" pitchFamily="34" charset="0"/>
              <a:buChar char="•"/>
            </a:pPr>
            <a:endParaRPr lang="en-US" sz="2400" dirty="0" smtClean="0">
              <a:ea typeface="ＭＳ Ｐゴシック" pitchFamily="34" charset="-128"/>
            </a:endParaRPr>
          </a:p>
        </p:txBody>
      </p:sp>
      <p:sp>
        <p:nvSpPr>
          <p:cNvPr id="20" name="Slide Number Placeholder 19"/>
          <p:cNvSpPr>
            <a:spLocks noGrp="1"/>
          </p:cNvSpPr>
          <p:nvPr>
            <p:ph type="sldNum" sz="quarter" idx="12"/>
          </p:nvPr>
        </p:nvSpPr>
        <p:spPr/>
        <p:txBody>
          <a:bodyPr/>
          <a:lstStyle/>
          <a:p>
            <a:fld id="{D9789731-A746-844E-BF8E-88C39D2D62E5}" type="slidenum">
              <a:rPr lang="en-US" smtClean="0"/>
              <a:t>13</a:t>
            </a:fld>
            <a:endParaRPr lang="en-US"/>
          </a:p>
        </p:txBody>
      </p:sp>
      <p:pic>
        <p:nvPicPr>
          <p:cNvPr id="21" name="Picture 20"/>
          <p:cNvPicPr>
            <a:picLocks noChangeAspect="1"/>
          </p:cNvPicPr>
          <p:nvPr/>
        </p:nvPicPr>
        <p:blipFill rotWithShape="1">
          <a:blip r:embed="rId3"/>
          <a:srcRect t="9487"/>
          <a:stretch/>
        </p:blipFill>
        <p:spPr>
          <a:xfrm>
            <a:off x="1620982" y="4100944"/>
            <a:ext cx="5237018" cy="2364709"/>
          </a:xfrm>
          <a:prstGeom prst="rect">
            <a:avLst/>
          </a:prstGeom>
          <a:ln w="22225">
            <a:solidFill>
              <a:schemeClr val="accent1">
                <a:shade val="95000"/>
                <a:satMod val="105000"/>
              </a:schemeClr>
            </a:solidFill>
          </a:ln>
        </p:spPr>
      </p:pic>
    </p:spTree>
    <p:extLst>
      <p:ext uri="{BB962C8B-B14F-4D97-AF65-F5344CB8AC3E}">
        <p14:creationId xmlns:p14="http://schemas.microsoft.com/office/powerpoint/2010/main" val="2389629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60749"/>
            <a:ext cx="9144000" cy="701018"/>
          </a:xfrm>
        </p:spPr>
        <p:txBody>
          <a:bodyPr>
            <a:normAutofit fontScale="90000"/>
          </a:bodyPr>
          <a:lstStyle/>
          <a:p>
            <a:r>
              <a:rPr lang="en-US" dirty="0" smtClean="0">
                <a:solidFill>
                  <a:schemeClr val="accent1">
                    <a:lumMod val="75000"/>
                  </a:schemeClr>
                </a:solidFill>
                <a:ea typeface="ＭＳ Ｐゴシック" pitchFamily="34" charset="-128"/>
              </a:rPr>
              <a:t>Components of a </a:t>
            </a:r>
            <a:r>
              <a:rPr lang="en-US" dirty="0">
                <a:solidFill>
                  <a:schemeClr val="accent1">
                    <a:lumMod val="75000"/>
                  </a:schemeClr>
                </a:solidFill>
                <a:ea typeface="ＭＳ Ｐゴシック" pitchFamily="34" charset="-128"/>
              </a:rPr>
              <a:t>G</a:t>
            </a:r>
            <a:r>
              <a:rPr lang="en-US" dirty="0" smtClean="0">
                <a:solidFill>
                  <a:schemeClr val="accent1">
                    <a:lumMod val="75000"/>
                  </a:schemeClr>
                </a:solidFill>
                <a:ea typeface="ＭＳ Ｐゴシック" pitchFamily="34" charset="-128"/>
              </a:rPr>
              <a:t>eneral DMP</a:t>
            </a:r>
          </a:p>
        </p:txBody>
      </p:sp>
      <p:sp>
        <p:nvSpPr>
          <p:cNvPr id="13315" name="Content Placeholder 2"/>
          <p:cNvSpPr>
            <a:spLocks noGrp="1"/>
          </p:cNvSpPr>
          <p:nvPr>
            <p:ph idx="1"/>
          </p:nvPr>
        </p:nvSpPr>
        <p:spPr>
          <a:xfrm>
            <a:off x="575441" y="761767"/>
            <a:ext cx="7993117" cy="6096233"/>
          </a:xfrm>
        </p:spPr>
        <p:txBody>
          <a:bodyPr>
            <a:noAutofit/>
          </a:bodyPr>
          <a:lstStyle/>
          <a:p>
            <a:pPr marL="566928" indent="-457200">
              <a:buClr>
                <a:schemeClr val="accent1">
                  <a:lumMod val="75000"/>
                </a:schemeClr>
              </a:buClr>
              <a:buSzPct val="100000"/>
              <a:buFont typeface="+mj-lt"/>
              <a:buAutoNum type="arabicPeriod"/>
            </a:pPr>
            <a:r>
              <a:rPr lang="en-US" dirty="0" smtClean="0">
                <a:ea typeface="ＭＳ Ｐゴシック" pitchFamily="34" charset="-128"/>
              </a:rPr>
              <a:t>Data and materials produced</a:t>
            </a:r>
          </a:p>
          <a:p>
            <a:pPr marL="566928" indent="-457200">
              <a:buClr>
                <a:schemeClr val="accent1">
                  <a:lumMod val="75000"/>
                </a:schemeClr>
              </a:buClr>
              <a:buSzPct val="100000"/>
              <a:buFont typeface="+mj-lt"/>
              <a:buAutoNum type="arabicPeriod"/>
            </a:pPr>
            <a:r>
              <a:rPr lang="en-US" dirty="0" smtClean="0">
                <a:ea typeface="ＭＳ Ｐゴシック" pitchFamily="34" charset="-128"/>
              </a:rPr>
              <a:t>Standards, Formats and Metadata</a:t>
            </a:r>
          </a:p>
          <a:p>
            <a:pPr marL="566928" indent="-457200">
              <a:buClr>
                <a:schemeClr val="accent1">
                  <a:lumMod val="75000"/>
                </a:schemeClr>
              </a:buClr>
              <a:buSzPct val="100000"/>
              <a:buFont typeface="+mj-lt"/>
              <a:buAutoNum type="arabicPeriod"/>
            </a:pPr>
            <a:r>
              <a:rPr lang="en-US" dirty="0" smtClean="0">
                <a:ea typeface="ＭＳ Ｐゴシック" pitchFamily="34" charset="-128"/>
              </a:rPr>
              <a:t>Roles and responsibilities</a:t>
            </a:r>
          </a:p>
          <a:p>
            <a:pPr marL="566928" indent="-457200">
              <a:buClr>
                <a:schemeClr val="accent1">
                  <a:lumMod val="75000"/>
                </a:schemeClr>
              </a:buClr>
              <a:buSzPct val="100000"/>
              <a:buFont typeface="+mj-lt"/>
              <a:buAutoNum type="arabicPeriod"/>
            </a:pPr>
            <a:r>
              <a:rPr lang="en-US" dirty="0" smtClean="0">
                <a:ea typeface="ＭＳ Ｐゴシック" pitchFamily="34" charset="-128"/>
              </a:rPr>
              <a:t>Dissemination methods</a:t>
            </a:r>
          </a:p>
          <a:p>
            <a:pPr marL="566928" indent="-457200">
              <a:buClr>
                <a:schemeClr val="accent1">
                  <a:lumMod val="75000"/>
                </a:schemeClr>
              </a:buClr>
              <a:buSzPct val="100000"/>
              <a:buFont typeface="+mj-lt"/>
              <a:buAutoNum type="arabicPeriod"/>
            </a:pPr>
            <a:r>
              <a:rPr lang="en-US" dirty="0">
                <a:ea typeface="ＭＳ Ｐゴシック" pitchFamily="34" charset="-128"/>
              </a:rPr>
              <a:t>Policies for </a:t>
            </a:r>
            <a:r>
              <a:rPr lang="en-US" dirty="0" smtClean="0">
                <a:ea typeface="ＭＳ Ｐゴシック" pitchFamily="34" charset="-128"/>
              </a:rPr>
              <a:t>data sharing </a:t>
            </a:r>
            <a:r>
              <a:rPr lang="en-US" dirty="0">
                <a:ea typeface="ＭＳ Ｐゴシック" pitchFamily="34" charset="-128"/>
              </a:rPr>
              <a:t>and </a:t>
            </a:r>
            <a:r>
              <a:rPr lang="en-US" dirty="0" smtClean="0">
                <a:ea typeface="ＭＳ Ｐゴシック" pitchFamily="34" charset="-128"/>
              </a:rPr>
              <a:t>public access</a:t>
            </a:r>
          </a:p>
          <a:p>
            <a:pPr marL="566928" indent="-457200">
              <a:buClr>
                <a:schemeClr val="accent1">
                  <a:lumMod val="75000"/>
                </a:schemeClr>
              </a:buClr>
              <a:buSzPct val="100000"/>
              <a:buFont typeface="+mj-lt"/>
              <a:buAutoNum type="arabicPeriod"/>
            </a:pPr>
            <a:r>
              <a:rPr lang="en-US" dirty="0" smtClean="0">
                <a:ea typeface="ＭＳ Ｐゴシック" pitchFamily="34" charset="-128"/>
              </a:rPr>
              <a:t>Archiving, storage, and preservation</a:t>
            </a:r>
          </a:p>
          <a:p>
            <a:pPr marL="566928" indent="-457200">
              <a:buClr>
                <a:schemeClr val="accent1">
                  <a:lumMod val="75000"/>
                </a:schemeClr>
              </a:buClr>
              <a:buSzPct val="100000"/>
              <a:buFont typeface="+mj-lt"/>
              <a:buAutoNum type="arabicPeriod"/>
            </a:pPr>
            <a:endParaRPr lang="en-US" dirty="0" smtClean="0">
              <a:ea typeface="ＭＳ Ｐゴシック" pitchFamily="34" charset="-128"/>
            </a:endParaRPr>
          </a:p>
          <a:p>
            <a:pPr marL="566928" indent="-457200">
              <a:buClr>
                <a:schemeClr val="accent1">
                  <a:lumMod val="75000"/>
                </a:schemeClr>
              </a:buClr>
              <a:buSzPct val="100000"/>
              <a:buFont typeface="+mj-lt"/>
              <a:buAutoNum type="arabicPeriod"/>
            </a:pPr>
            <a:r>
              <a:rPr lang="en-US" sz="2400" dirty="0" smtClean="0">
                <a:ea typeface="ＭＳ Ｐゴシック" pitchFamily="34" charset="-128"/>
              </a:rPr>
              <a:t>Other: 	</a:t>
            </a:r>
          </a:p>
          <a:p>
            <a:pPr marL="822960" lvl="1" indent="-457200">
              <a:buClr>
                <a:schemeClr val="accent1">
                  <a:lumMod val="75000"/>
                </a:schemeClr>
              </a:buClr>
              <a:buFont typeface="+mj-lt"/>
              <a:buAutoNum type="arabicPeriod"/>
            </a:pPr>
            <a:r>
              <a:rPr lang="en-US" sz="2400" dirty="0" smtClean="0">
                <a:ea typeface="ＭＳ Ｐゴシック" pitchFamily="34" charset="-128"/>
              </a:rPr>
              <a:t>Clarify ethical/privacy/intellectual property issues, if necessary</a:t>
            </a:r>
            <a:endParaRPr lang="en-US" sz="2400" dirty="0">
              <a:ea typeface="ＭＳ Ｐゴシック" pitchFamily="34" charset="-128"/>
            </a:endParaRPr>
          </a:p>
          <a:p>
            <a:pPr marL="822960" lvl="1" indent="-457200">
              <a:buClr>
                <a:schemeClr val="accent1">
                  <a:lumMod val="75000"/>
                </a:schemeClr>
              </a:buClr>
              <a:buFont typeface="+mj-lt"/>
              <a:buAutoNum type="arabicPeriod"/>
            </a:pPr>
            <a:r>
              <a:rPr lang="en-US" sz="2400" dirty="0" smtClean="0">
                <a:ea typeface="ＭＳ Ｐゴシック" pitchFamily="34" charset="-128"/>
              </a:rPr>
              <a:t>Budget for costs related to data management</a:t>
            </a:r>
          </a:p>
          <a:p>
            <a:pPr>
              <a:buFont typeface="Arial" pitchFamily="34" charset="0"/>
              <a:buChar char="•"/>
            </a:pPr>
            <a:endParaRPr lang="en-US" sz="2400" dirty="0" smtClean="0">
              <a:ea typeface="ＭＳ Ｐゴシック" pitchFamily="34" charset="-128"/>
            </a:endParaRPr>
          </a:p>
        </p:txBody>
      </p:sp>
      <p:sp>
        <p:nvSpPr>
          <p:cNvPr id="2" name="Slide Number Placeholder 1"/>
          <p:cNvSpPr>
            <a:spLocks noGrp="1"/>
          </p:cNvSpPr>
          <p:nvPr>
            <p:ph type="sldNum" sz="quarter" idx="12"/>
          </p:nvPr>
        </p:nvSpPr>
        <p:spPr/>
        <p:txBody>
          <a:bodyPr/>
          <a:lstStyle/>
          <a:p>
            <a:fld id="{D9789731-A746-844E-BF8E-88C39D2D62E5}" type="slidenum">
              <a:rPr lang="en-US" smtClean="0"/>
              <a:t>14</a:t>
            </a:fld>
            <a:endParaRPr lang="en-US"/>
          </a:p>
        </p:txBody>
      </p:sp>
    </p:spTree>
    <p:extLst>
      <p:ext uri="{BB962C8B-B14F-4D97-AF65-F5344CB8AC3E}">
        <p14:creationId xmlns:p14="http://schemas.microsoft.com/office/powerpoint/2010/main" val="797237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Tools for Creating Data Management Plans	</a:t>
            </a:r>
            <a:endParaRPr lang="en-US" dirty="0"/>
          </a:p>
        </p:txBody>
      </p:sp>
      <p:sp>
        <p:nvSpPr>
          <p:cNvPr id="6" name="Content Placeholder 5"/>
          <p:cNvSpPr>
            <a:spLocks noGrp="1"/>
          </p:cNvSpPr>
          <p:nvPr>
            <p:ph idx="1"/>
          </p:nvPr>
        </p:nvSpPr>
        <p:spPr/>
        <p:txBody>
          <a:bodyPr/>
          <a:lstStyle/>
          <a:p>
            <a:r>
              <a:rPr lang="en-US" dirty="0" err="1" smtClean="0"/>
              <a:t>DataOne</a:t>
            </a:r>
            <a:r>
              <a:rPr lang="en-US" dirty="0" smtClean="0"/>
              <a:t> – </a:t>
            </a:r>
            <a:r>
              <a:rPr lang="en-US" dirty="0" err="1" smtClean="0"/>
              <a:t>Dmptool.org</a:t>
            </a:r>
            <a:endParaRPr lang="en-US" dirty="0" smtClean="0"/>
          </a:p>
          <a:p>
            <a:pPr lvl="1"/>
            <a:r>
              <a:rPr lang="en-US" dirty="0" smtClean="0"/>
              <a:t>Go online now, and create a profile</a:t>
            </a:r>
          </a:p>
          <a:p>
            <a:r>
              <a:rPr lang="en-US" dirty="0" err="1" smtClean="0">
                <a:solidFill>
                  <a:prstClr val="black"/>
                </a:solidFill>
                <a:cs typeface="Calibri"/>
              </a:rPr>
              <a:t>DMPonline</a:t>
            </a:r>
            <a:r>
              <a:rPr lang="en-US" dirty="0" smtClean="0">
                <a:solidFill>
                  <a:prstClr val="black"/>
                </a:solidFill>
                <a:cs typeface="Calibri"/>
              </a:rPr>
              <a:t> - </a:t>
            </a:r>
            <a:r>
              <a:rPr lang="en-US" dirty="0" err="1" smtClean="0">
                <a:solidFill>
                  <a:prstClr val="black"/>
                </a:solidFill>
                <a:cs typeface="Calibri"/>
              </a:rPr>
              <a:t>dmponline.dcc.ac.uk</a:t>
            </a:r>
            <a:endParaRPr lang="en-US" dirty="0">
              <a:solidFill>
                <a:prstClr val="black"/>
              </a:solidFill>
              <a:cs typeface="Calibri"/>
            </a:endParaRPr>
          </a:p>
        </p:txBody>
      </p:sp>
      <p:sp>
        <p:nvSpPr>
          <p:cNvPr id="9" name="Slide Number Placeholder 8"/>
          <p:cNvSpPr>
            <a:spLocks noGrp="1"/>
          </p:cNvSpPr>
          <p:nvPr>
            <p:ph type="sldNum" sz="quarter" idx="12"/>
          </p:nvPr>
        </p:nvSpPr>
        <p:spPr/>
        <p:txBody>
          <a:bodyPr/>
          <a:lstStyle/>
          <a:p>
            <a:fld id="{D9789731-A746-844E-BF8E-88C39D2D62E5}" type="slidenum">
              <a:rPr lang="en-US" smtClean="0"/>
              <a:t>15</a:t>
            </a:fld>
            <a:endParaRPr lang="en-US"/>
          </a:p>
        </p:txBody>
      </p:sp>
    </p:spTree>
    <p:extLst>
      <p:ext uri="{BB962C8B-B14F-4D97-AF65-F5344CB8AC3E}">
        <p14:creationId xmlns:p14="http://schemas.microsoft.com/office/powerpoint/2010/main" val="1033947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Find a data management plan online</a:t>
            </a:r>
            <a:endParaRPr lang="en-US" dirty="0"/>
          </a:p>
        </p:txBody>
      </p:sp>
      <p:sp>
        <p:nvSpPr>
          <p:cNvPr id="2" name="Content Placeholder 1"/>
          <p:cNvSpPr>
            <a:spLocks noGrp="1"/>
          </p:cNvSpPr>
          <p:nvPr>
            <p:ph idx="1"/>
          </p:nvPr>
        </p:nvSpPr>
        <p:spPr/>
        <p:txBody>
          <a:bodyPr>
            <a:normAutofit fontScale="92500" lnSpcReduction="10000"/>
          </a:bodyPr>
          <a:lstStyle/>
          <a:p>
            <a:r>
              <a:rPr lang="en-US" dirty="0">
                <a:hlinkClick r:id="rId3"/>
              </a:rPr>
              <a:t>https://dmptool.org/</a:t>
            </a:r>
            <a:r>
              <a:rPr lang="en-US" dirty="0" smtClean="0">
                <a:hlinkClick r:id="rId3"/>
              </a:rPr>
              <a:t>public_dmps</a:t>
            </a:r>
            <a:endParaRPr lang="en-US" dirty="0" smtClean="0"/>
          </a:p>
          <a:p>
            <a:endParaRPr lang="en-US" dirty="0"/>
          </a:p>
          <a:p>
            <a:r>
              <a:rPr lang="en-US" dirty="0" smtClean="0"/>
              <a:t>Search for your likely funding agency</a:t>
            </a:r>
          </a:p>
          <a:p>
            <a:endParaRPr lang="en-US" dirty="0"/>
          </a:p>
          <a:p>
            <a:r>
              <a:rPr lang="en-US" dirty="0" smtClean="0"/>
              <a:t>One </a:t>
            </a:r>
            <a:r>
              <a:rPr lang="en-US" dirty="0" smtClean="0"/>
              <a:t>to check out (must be logged in): </a:t>
            </a:r>
            <a:r>
              <a:rPr lang="en-US" dirty="0"/>
              <a:t>https://</a:t>
            </a:r>
            <a:r>
              <a:rPr lang="en-US" dirty="0" err="1"/>
              <a:t>dmptool.org</a:t>
            </a:r>
            <a:r>
              <a:rPr lang="en-US" dirty="0"/>
              <a:t>/plans/20143.pdf </a:t>
            </a:r>
            <a:endParaRPr lang="en-US" dirty="0" smtClean="0"/>
          </a:p>
          <a:p>
            <a:endParaRPr lang="en-US" dirty="0"/>
          </a:p>
          <a:p>
            <a:r>
              <a:rPr lang="en-US" dirty="0" smtClean="0"/>
              <a:t>Start a data management plan for your own dataset. </a:t>
            </a:r>
            <a:endParaRPr lang="en-US" dirty="0"/>
          </a:p>
          <a:p>
            <a:endParaRPr lang="en-US" dirty="0"/>
          </a:p>
        </p:txBody>
      </p:sp>
      <p:sp>
        <p:nvSpPr>
          <p:cNvPr id="4" name="Slide Number Placeholder 3"/>
          <p:cNvSpPr>
            <a:spLocks noGrp="1"/>
          </p:cNvSpPr>
          <p:nvPr>
            <p:ph type="sldNum" sz="quarter" idx="12"/>
          </p:nvPr>
        </p:nvSpPr>
        <p:spPr/>
        <p:txBody>
          <a:bodyPr/>
          <a:lstStyle/>
          <a:p>
            <a:fld id="{D9789731-A746-844E-BF8E-88C39D2D62E5}" type="slidenum">
              <a:rPr lang="en-US" smtClean="0"/>
              <a:t>16</a:t>
            </a:fld>
            <a:endParaRPr lang="en-US"/>
          </a:p>
        </p:txBody>
      </p:sp>
    </p:spTree>
    <p:extLst>
      <p:ext uri="{BB962C8B-B14F-4D97-AF65-F5344CB8AC3E}">
        <p14:creationId xmlns:p14="http://schemas.microsoft.com/office/powerpoint/2010/main" val="79229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 Data and materials produced</a:t>
            </a:r>
            <a:endParaRPr lang="en-US" dirty="0"/>
          </a:p>
        </p:txBody>
      </p:sp>
      <p:sp>
        <p:nvSpPr>
          <p:cNvPr id="3" name="Content Placeholder 2"/>
          <p:cNvSpPr>
            <a:spLocks noGrp="1"/>
          </p:cNvSpPr>
          <p:nvPr>
            <p:ph idx="1"/>
          </p:nvPr>
        </p:nvSpPr>
        <p:spPr/>
        <p:txBody>
          <a:bodyPr/>
          <a:lstStyle/>
          <a:p>
            <a:r>
              <a:rPr lang="en-US" dirty="0" smtClean="0"/>
              <a:t>What should you use to collect data? </a:t>
            </a:r>
          </a:p>
          <a:p>
            <a:pPr lvl="1"/>
            <a:r>
              <a:rPr lang="en-US" dirty="0" smtClean="0"/>
              <a:t>Field notebook or datasheet or electronic data entry?  </a:t>
            </a:r>
          </a:p>
          <a:p>
            <a:r>
              <a:rPr lang="en-US" dirty="0"/>
              <a:t>What format? </a:t>
            </a:r>
          </a:p>
          <a:p>
            <a:pPr lvl="1"/>
            <a:r>
              <a:rPr lang="en-US" dirty="0"/>
              <a:t>Excel vs csv vs txt vs other formats</a:t>
            </a:r>
          </a:p>
          <a:p>
            <a:pPr lvl="1"/>
            <a:r>
              <a:rPr lang="en-US" dirty="0" err="1"/>
              <a:t>Readxl</a:t>
            </a:r>
            <a:r>
              <a:rPr lang="en-US" dirty="0"/>
              <a:t> is a good package if use Excel</a:t>
            </a:r>
          </a:p>
          <a:p>
            <a:pPr lvl="1"/>
            <a:endParaRPr lang="en-US" dirty="0" smtClean="0"/>
          </a:p>
        </p:txBody>
      </p:sp>
      <p:sp>
        <p:nvSpPr>
          <p:cNvPr id="4" name="Slide Number Placeholder 3"/>
          <p:cNvSpPr>
            <a:spLocks noGrp="1"/>
          </p:cNvSpPr>
          <p:nvPr>
            <p:ph type="sldNum" sz="quarter" idx="12"/>
          </p:nvPr>
        </p:nvSpPr>
        <p:spPr/>
        <p:txBody>
          <a:bodyPr/>
          <a:lstStyle/>
          <a:p>
            <a:fld id="{D9789731-A746-844E-BF8E-88C39D2D62E5}" type="slidenum">
              <a:rPr lang="en-US" smtClean="0"/>
              <a:t>17</a:t>
            </a:fld>
            <a:endParaRPr lang="en-US"/>
          </a:p>
        </p:txBody>
      </p:sp>
    </p:spTree>
    <p:extLst>
      <p:ext uri="{BB962C8B-B14F-4D97-AF65-F5344CB8AC3E}">
        <p14:creationId xmlns:p14="http://schemas.microsoft.com/office/powerpoint/2010/main" val="1598370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4b. Quality Assurance</a:t>
            </a:r>
            <a:endParaRPr lang="en-US" dirty="0"/>
          </a:p>
        </p:txBody>
      </p:sp>
      <p:sp>
        <p:nvSpPr>
          <p:cNvPr id="3" name="Content Placeholder 2"/>
          <p:cNvSpPr>
            <a:spLocks noGrp="1"/>
          </p:cNvSpPr>
          <p:nvPr>
            <p:ph idx="1"/>
          </p:nvPr>
        </p:nvSpPr>
        <p:spPr/>
        <p:txBody>
          <a:bodyPr>
            <a:normAutofit lnSpcReduction="10000"/>
          </a:bodyPr>
          <a:lstStyle/>
          <a:p>
            <a:r>
              <a:rPr lang="en-US" dirty="0" smtClean="0"/>
              <a:t>Save scans of </a:t>
            </a:r>
            <a:r>
              <a:rPr lang="en-US" dirty="0" smtClean="0"/>
              <a:t>data</a:t>
            </a:r>
          </a:p>
          <a:p>
            <a:r>
              <a:rPr lang="en-US" dirty="0" smtClean="0"/>
              <a:t>Proof data – several methods</a:t>
            </a:r>
            <a:endParaRPr lang="en-US" dirty="0" smtClean="0"/>
          </a:p>
          <a:p>
            <a:r>
              <a:rPr lang="en-US" dirty="0" smtClean="0"/>
              <a:t>If multiple data entry days, create a new </a:t>
            </a:r>
            <a:r>
              <a:rPr lang="en-US" dirty="0" err="1" smtClean="0"/>
              <a:t>datafile</a:t>
            </a:r>
            <a:r>
              <a:rPr lang="en-US" dirty="0" smtClean="0"/>
              <a:t> each time you enter data, then use script to compile data files</a:t>
            </a:r>
          </a:p>
          <a:p>
            <a:r>
              <a:rPr lang="en-US" dirty="0" smtClean="0"/>
              <a:t>Save raw data files, and never touch them again. </a:t>
            </a:r>
          </a:p>
          <a:p>
            <a:r>
              <a:rPr lang="en-US" dirty="0" smtClean="0"/>
              <a:t>Use script for “data wrangling” or “data </a:t>
            </a:r>
            <a:r>
              <a:rPr lang="en-US" dirty="0" err="1" smtClean="0"/>
              <a:t>munging</a:t>
            </a:r>
            <a:r>
              <a:rPr lang="en-US" dirty="0" smtClean="0"/>
              <a:t> to get raw data </a:t>
            </a:r>
            <a:r>
              <a:rPr lang="en-US" dirty="0" smtClean="0">
                <a:sym typeface="Wingdings"/>
              </a:rPr>
              <a:t> tidy data</a:t>
            </a:r>
            <a:endParaRPr lang="en-US" dirty="0"/>
          </a:p>
        </p:txBody>
      </p:sp>
      <p:sp>
        <p:nvSpPr>
          <p:cNvPr id="4" name="Slide Number Placeholder 3"/>
          <p:cNvSpPr>
            <a:spLocks noGrp="1"/>
          </p:cNvSpPr>
          <p:nvPr>
            <p:ph type="sldNum" sz="quarter" idx="12"/>
          </p:nvPr>
        </p:nvSpPr>
        <p:spPr/>
        <p:txBody>
          <a:bodyPr/>
          <a:lstStyle/>
          <a:p>
            <a:fld id="{D9789731-A746-844E-BF8E-88C39D2D62E5}" type="slidenum">
              <a:rPr lang="en-US" smtClean="0"/>
              <a:t>18</a:t>
            </a:fld>
            <a:endParaRPr lang="en-US"/>
          </a:p>
        </p:txBody>
      </p:sp>
    </p:spTree>
    <p:extLst>
      <p:ext uri="{BB962C8B-B14F-4D97-AF65-F5344CB8AC3E}">
        <p14:creationId xmlns:p14="http://schemas.microsoft.com/office/powerpoint/2010/main" val="687747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89266"/>
            <a:ext cx="9144000" cy="701018"/>
          </a:xfrm>
        </p:spPr>
        <p:txBody>
          <a:bodyPr>
            <a:normAutofit fontScale="90000"/>
          </a:bodyPr>
          <a:lstStyle/>
          <a:p>
            <a:r>
              <a:rPr lang="en-US" dirty="0" smtClean="0">
                <a:ea typeface="ＭＳ Ｐゴシック" pitchFamily="34" charset="-128"/>
              </a:rPr>
              <a:t>4c. Metadata</a:t>
            </a:r>
          </a:p>
        </p:txBody>
      </p:sp>
      <p:sp>
        <p:nvSpPr>
          <p:cNvPr id="13315" name="Content Placeholder 2"/>
          <p:cNvSpPr>
            <a:spLocks noGrp="1"/>
          </p:cNvSpPr>
          <p:nvPr>
            <p:ph idx="1"/>
          </p:nvPr>
        </p:nvSpPr>
        <p:spPr>
          <a:xfrm>
            <a:off x="599090" y="1190283"/>
            <a:ext cx="7993117" cy="4737551"/>
          </a:xfrm>
        </p:spPr>
        <p:txBody>
          <a:bodyPr>
            <a:noAutofit/>
          </a:bodyPr>
          <a:lstStyle/>
          <a:p>
            <a:pPr>
              <a:buSzPct val="100000"/>
              <a:buNone/>
            </a:pPr>
            <a:r>
              <a:rPr lang="en-US" b="1" dirty="0" smtClean="0">
                <a:ea typeface="ＭＳ Ｐゴシック" pitchFamily="34" charset="-128"/>
              </a:rPr>
              <a:t>Metadata is: Data ‘reporting’</a:t>
            </a:r>
          </a:p>
          <a:p>
            <a:pPr>
              <a:buSzPct val="100000"/>
            </a:pPr>
            <a:endParaRPr lang="en-US" dirty="0" smtClean="0">
              <a:ea typeface="ＭＳ Ｐゴシック" pitchFamily="34" charset="-128"/>
            </a:endParaRPr>
          </a:p>
          <a:p>
            <a:pPr>
              <a:buSzPct val="100000"/>
            </a:pPr>
            <a:r>
              <a:rPr lang="en-US" dirty="0" smtClean="0">
                <a:ea typeface="ＭＳ Ｐゴシック" pitchFamily="34" charset="-128"/>
              </a:rPr>
              <a:t> </a:t>
            </a:r>
            <a:r>
              <a:rPr lang="en-US" b="1" dirty="0" smtClean="0">
                <a:ea typeface="ＭＳ Ｐゴシック" pitchFamily="34" charset="-128"/>
              </a:rPr>
              <a:t>WHO</a:t>
            </a:r>
            <a:r>
              <a:rPr lang="en-US" dirty="0" smtClean="0">
                <a:ea typeface="ＭＳ Ｐゴシック" pitchFamily="34" charset="-128"/>
              </a:rPr>
              <a:t> created the data?</a:t>
            </a:r>
          </a:p>
          <a:p>
            <a:pPr>
              <a:buSzPct val="100000"/>
            </a:pPr>
            <a:r>
              <a:rPr lang="en-US" dirty="0" smtClean="0">
                <a:ea typeface="ＭＳ Ｐゴシック" pitchFamily="34" charset="-128"/>
              </a:rPr>
              <a:t> </a:t>
            </a:r>
            <a:r>
              <a:rPr lang="en-US" b="1" dirty="0" smtClean="0">
                <a:ea typeface="ＭＳ Ｐゴシック" pitchFamily="34" charset="-128"/>
              </a:rPr>
              <a:t>WHAT</a:t>
            </a:r>
            <a:r>
              <a:rPr lang="en-US" dirty="0" smtClean="0">
                <a:ea typeface="ＭＳ Ｐゴシック" pitchFamily="34" charset="-128"/>
              </a:rPr>
              <a:t> is the content of the data?</a:t>
            </a:r>
          </a:p>
          <a:p>
            <a:pPr>
              <a:buSzPct val="100000"/>
            </a:pPr>
            <a:r>
              <a:rPr lang="en-US" dirty="0" smtClean="0">
                <a:ea typeface="ＭＳ Ｐゴシック" pitchFamily="34" charset="-128"/>
              </a:rPr>
              <a:t> </a:t>
            </a:r>
            <a:r>
              <a:rPr lang="en-US" b="1" dirty="0" smtClean="0">
                <a:ea typeface="ＭＳ Ｐゴシック" pitchFamily="34" charset="-128"/>
              </a:rPr>
              <a:t>WHEN</a:t>
            </a:r>
            <a:r>
              <a:rPr lang="en-US" dirty="0" smtClean="0">
                <a:ea typeface="ＭＳ Ｐゴシック" pitchFamily="34" charset="-128"/>
              </a:rPr>
              <a:t> were the data created?</a:t>
            </a:r>
          </a:p>
          <a:p>
            <a:pPr>
              <a:buSzPct val="100000"/>
            </a:pPr>
            <a:r>
              <a:rPr lang="en-US" dirty="0" smtClean="0">
                <a:ea typeface="ＭＳ Ｐゴシック" pitchFamily="34" charset="-128"/>
              </a:rPr>
              <a:t> </a:t>
            </a:r>
            <a:r>
              <a:rPr lang="en-US" b="1" dirty="0" smtClean="0">
                <a:ea typeface="ＭＳ Ｐゴシック" pitchFamily="34" charset="-128"/>
              </a:rPr>
              <a:t>WHERE</a:t>
            </a:r>
            <a:r>
              <a:rPr lang="en-US" dirty="0" smtClean="0">
                <a:ea typeface="ＭＳ Ｐゴシック" pitchFamily="34" charset="-128"/>
              </a:rPr>
              <a:t> is it geographically?</a:t>
            </a:r>
          </a:p>
          <a:p>
            <a:pPr>
              <a:buSzPct val="100000"/>
            </a:pPr>
            <a:r>
              <a:rPr lang="en-US" dirty="0" smtClean="0">
                <a:ea typeface="ＭＳ Ｐゴシック" pitchFamily="34" charset="-128"/>
              </a:rPr>
              <a:t> </a:t>
            </a:r>
            <a:r>
              <a:rPr lang="en-US" b="1" dirty="0" smtClean="0">
                <a:ea typeface="ＭＳ Ｐゴシック" pitchFamily="34" charset="-128"/>
              </a:rPr>
              <a:t>HOW</a:t>
            </a:r>
            <a:r>
              <a:rPr lang="en-US" dirty="0" smtClean="0">
                <a:ea typeface="ＭＳ Ｐゴシック" pitchFamily="34" charset="-128"/>
              </a:rPr>
              <a:t> were the data developed?</a:t>
            </a:r>
          </a:p>
          <a:p>
            <a:pPr>
              <a:buSzPct val="100000"/>
            </a:pPr>
            <a:r>
              <a:rPr lang="en-US" dirty="0" smtClean="0">
                <a:ea typeface="ＭＳ Ｐゴシック" pitchFamily="34" charset="-128"/>
              </a:rPr>
              <a:t> </a:t>
            </a:r>
            <a:r>
              <a:rPr lang="en-US" b="1" dirty="0" smtClean="0">
                <a:ea typeface="ＭＳ Ｐゴシック" pitchFamily="34" charset="-128"/>
              </a:rPr>
              <a:t>WHY</a:t>
            </a:r>
            <a:r>
              <a:rPr lang="en-US" dirty="0" smtClean="0">
                <a:ea typeface="ＭＳ Ｐゴシック" pitchFamily="34" charset="-128"/>
              </a:rPr>
              <a:t> were the data developed?</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2" name="AutoShape 2" descr="https://fbcdn-sphotos-a.akamaihd.net/hphotos-ak-snc7/4175_747810285091_6005554_42724344_4675688_n.jp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prstClr val="black"/>
              </a:solidFill>
              <a:latin typeface="Arial" charset="0"/>
              <a:cs typeface="Arial" charset="0"/>
            </a:endParaRPr>
          </a:p>
        </p:txBody>
      </p:sp>
      <p:sp>
        <p:nvSpPr>
          <p:cNvPr id="3" name="AutoShape 4" descr="https://fbcdn-sphotos-a.akamaihd.net/hphotos-ak-snc7/4175_747810285091_6005554_42724344_4675688_n.jp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prstClr val="black"/>
              </a:solidFill>
              <a:latin typeface="Arial" charset="0"/>
              <a:cs typeface="Arial" charset="0"/>
            </a:endParaRPr>
          </a:p>
        </p:txBody>
      </p:sp>
      <p:sp>
        <p:nvSpPr>
          <p:cNvPr id="4" name="Slide Number Placeholder 3"/>
          <p:cNvSpPr>
            <a:spLocks noGrp="1"/>
          </p:cNvSpPr>
          <p:nvPr>
            <p:ph type="sldNum" sz="quarter" idx="12"/>
          </p:nvPr>
        </p:nvSpPr>
        <p:spPr/>
        <p:txBody>
          <a:bodyPr/>
          <a:lstStyle/>
          <a:p>
            <a:fld id="{D9789731-A746-844E-BF8E-88C39D2D62E5}" type="slidenum">
              <a:rPr lang="en-US" smtClean="0"/>
              <a:t>19</a:t>
            </a:fld>
            <a:endParaRPr lang="en-US"/>
          </a:p>
        </p:txBody>
      </p:sp>
    </p:spTree>
    <p:extLst>
      <p:ext uri="{BB962C8B-B14F-4D97-AF65-F5344CB8AC3E}">
        <p14:creationId xmlns:p14="http://schemas.microsoft.com/office/powerpoint/2010/main" val="3388828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Nuts &amp; bolts</a:t>
            </a:r>
          </a:p>
          <a:p>
            <a:r>
              <a:rPr lang="en-US" dirty="0" smtClean="0"/>
              <a:t>Why manage data?</a:t>
            </a:r>
          </a:p>
          <a:p>
            <a:r>
              <a:rPr lang="en-US" dirty="0" smtClean="0"/>
              <a:t>Reproducible research </a:t>
            </a:r>
          </a:p>
          <a:p>
            <a:r>
              <a:rPr lang="en-US" dirty="0" smtClean="0"/>
              <a:t>Data management plans</a:t>
            </a:r>
          </a:p>
          <a:p>
            <a:endParaRPr lang="en-US" dirty="0" smtClean="0"/>
          </a:p>
        </p:txBody>
      </p:sp>
      <p:sp>
        <p:nvSpPr>
          <p:cNvPr id="4" name="Slide Number Placeholder 3"/>
          <p:cNvSpPr>
            <a:spLocks noGrp="1"/>
          </p:cNvSpPr>
          <p:nvPr>
            <p:ph type="sldNum" sz="quarter" idx="12"/>
          </p:nvPr>
        </p:nvSpPr>
        <p:spPr/>
        <p:txBody>
          <a:bodyPr/>
          <a:lstStyle/>
          <a:p>
            <a:fld id="{D9789731-A746-844E-BF8E-88C39D2D62E5}" type="slidenum">
              <a:rPr lang="en-US" smtClean="0"/>
              <a:t>2</a:t>
            </a:fld>
            <a:endParaRPr lang="en-US"/>
          </a:p>
        </p:txBody>
      </p:sp>
    </p:spTree>
    <p:extLst>
      <p:ext uri="{BB962C8B-B14F-4D97-AF65-F5344CB8AC3E}">
        <p14:creationId xmlns:p14="http://schemas.microsoft.com/office/powerpoint/2010/main" val="3614087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70612"/>
            <a:ext cx="9144000" cy="701018"/>
          </a:xfrm>
        </p:spPr>
        <p:txBody>
          <a:bodyPr>
            <a:normAutofit fontScale="90000"/>
          </a:bodyPr>
          <a:lstStyle/>
          <a:p>
            <a:r>
              <a:rPr lang="en-US" dirty="0" smtClean="0">
                <a:ea typeface="ＭＳ Ｐゴシック" pitchFamily="34" charset="-128"/>
              </a:rPr>
              <a:t>4c. Metadata Standards: Examples</a:t>
            </a:r>
          </a:p>
        </p:txBody>
      </p:sp>
      <p:sp>
        <p:nvSpPr>
          <p:cNvPr id="13315" name="Content Placeholder 2"/>
          <p:cNvSpPr>
            <a:spLocks noGrp="1"/>
          </p:cNvSpPr>
          <p:nvPr>
            <p:ph idx="1"/>
          </p:nvPr>
        </p:nvSpPr>
        <p:spPr>
          <a:xfrm>
            <a:off x="445536" y="1065594"/>
            <a:ext cx="7993117" cy="5792406"/>
          </a:xfrm>
        </p:spPr>
        <p:txBody>
          <a:bodyPr>
            <a:noAutofit/>
          </a:bodyPr>
          <a:lstStyle/>
          <a:p>
            <a:pPr>
              <a:buSzPct val="100000"/>
            </a:pPr>
            <a:r>
              <a:rPr lang="en-US" b="1" dirty="0">
                <a:ea typeface="ＭＳ Ｐゴシック" pitchFamily="34" charset="-128"/>
              </a:rPr>
              <a:t>Ecological Metadata Language (EML)</a:t>
            </a:r>
          </a:p>
          <a:p>
            <a:pPr lvl="1"/>
            <a:r>
              <a:rPr lang="en-US" dirty="0">
                <a:ea typeface="ＭＳ Ｐゴシック" pitchFamily="34" charset="-128"/>
              </a:rPr>
              <a:t>Focus on ecological data</a:t>
            </a:r>
          </a:p>
          <a:p>
            <a:pPr lvl="1"/>
            <a:r>
              <a:rPr lang="en-US" dirty="0">
                <a:ea typeface="ＭＳ Ｐゴシック" pitchFamily="34" charset="-128"/>
              </a:rPr>
              <a:t>http://</a:t>
            </a:r>
            <a:r>
              <a:rPr lang="en-US" dirty="0" err="1">
                <a:ea typeface="ＭＳ Ｐゴシック" pitchFamily="34" charset="-128"/>
              </a:rPr>
              <a:t>knb.ecoinformatics.org</a:t>
            </a:r>
            <a:r>
              <a:rPr lang="en-US" dirty="0">
                <a:ea typeface="ＭＳ Ｐゴシック" pitchFamily="34" charset="-128"/>
              </a:rPr>
              <a:t>/</a:t>
            </a:r>
            <a:r>
              <a:rPr lang="en-US" dirty="0" err="1">
                <a:ea typeface="ＭＳ Ｐゴシック" pitchFamily="34" charset="-128"/>
              </a:rPr>
              <a:t>eml_metadata_guide.html</a:t>
            </a:r>
            <a:endParaRPr lang="en-US" dirty="0">
              <a:ea typeface="ＭＳ Ｐゴシック" pitchFamily="34" charset="-128"/>
            </a:endParaRPr>
          </a:p>
          <a:p>
            <a:pPr>
              <a:buSzPct val="100000"/>
            </a:pPr>
            <a:r>
              <a:rPr lang="en-US" b="1" dirty="0">
                <a:ea typeface="ＭＳ Ｐゴシック" pitchFamily="34" charset="-128"/>
              </a:rPr>
              <a:t>Darwin Core</a:t>
            </a:r>
          </a:p>
          <a:p>
            <a:pPr lvl="1"/>
            <a:r>
              <a:rPr lang="en-US" dirty="0">
                <a:ea typeface="ＭＳ Ｐゴシック" pitchFamily="34" charset="-128"/>
              </a:rPr>
              <a:t>Emphasis on museum specimens</a:t>
            </a:r>
          </a:p>
          <a:p>
            <a:pPr lvl="1"/>
            <a:r>
              <a:rPr lang="en-US" dirty="0">
                <a:ea typeface="ＭＳ Ｐゴシック" pitchFamily="34" charset="-128"/>
              </a:rPr>
              <a:t>http://</a:t>
            </a:r>
            <a:r>
              <a:rPr lang="en-US" dirty="0" err="1">
                <a:ea typeface="ＭＳ Ｐゴシック" pitchFamily="34" charset="-128"/>
              </a:rPr>
              <a:t>rs.tdwg.org</a:t>
            </a:r>
            <a:r>
              <a:rPr lang="en-US" dirty="0">
                <a:ea typeface="ＭＳ Ｐゴシック" pitchFamily="34" charset="-128"/>
              </a:rPr>
              <a:t>/</a:t>
            </a:r>
            <a:r>
              <a:rPr lang="en-US" dirty="0" err="1">
                <a:ea typeface="ＭＳ Ｐゴシック" pitchFamily="34" charset="-128"/>
              </a:rPr>
              <a:t>dwc</a:t>
            </a:r>
            <a:r>
              <a:rPr lang="en-US" dirty="0">
                <a:ea typeface="ＭＳ Ｐゴシック" pitchFamily="34" charset="-128"/>
              </a:rPr>
              <a:t>/</a:t>
            </a:r>
            <a:r>
              <a:rPr lang="en-US" dirty="0" err="1">
                <a:ea typeface="ＭＳ Ｐゴシック" pitchFamily="34" charset="-128"/>
              </a:rPr>
              <a:t>index.htm</a:t>
            </a:r>
            <a:endParaRPr lang="en-US" dirty="0">
              <a:ea typeface="ＭＳ Ｐゴシック" pitchFamily="34" charset="-128"/>
            </a:endParaRPr>
          </a:p>
          <a:p>
            <a:pPr>
              <a:buSzPct val="100000"/>
            </a:pPr>
            <a:r>
              <a:rPr lang="en-US" b="1" dirty="0">
                <a:ea typeface="ＭＳ Ｐゴシック" pitchFamily="34" charset="-128"/>
              </a:rPr>
              <a:t>Geography Markup Language (GML)</a:t>
            </a:r>
          </a:p>
          <a:p>
            <a:pPr lvl="1"/>
            <a:r>
              <a:rPr lang="en-US" dirty="0">
                <a:ea typeface="ＭＳ Ｐゴシック" pitchFamily="34" charset="-128"/>
              </a:rPr>
              <a:t>Emphasis on geographic features (roads, highways, bridges)</a:t>
            </a:r>
          </a:p>
          <a:p>
            <a:pPr lvl="1"/>
            <a:r>
              <a:rPr lang="en-US" dirty="0">
                <a:ea typeface="ＭＳ Ｐゴシック" pitchFamily="34" charset="-128"/>
              </a:rPr>
              <a:t>http://</a:t>
            </a:r>
            <a:r>
              <a:rPr lang="en-US" dirty="0" err="1">
                <a:ea typeface="ＭＳ Ｐゴシック" pitchFamily="34" charset="-128"/>
              </a:rPr>
              <a:t>www.opengeospatial.org</a:t>
            </a:r>
            <a:r>
              <a:rPr lang="en-US" dirty="0">
                <a:ea typeface="ＭＳ Ｐゴシック" pitchFamily="34" charset="-128"/>
              </a:rPr>
              <a:t>/standards/</a:t>
            </a:r>
            <a:r>
              <a:rPr lang="en-US" dirty="0" err="1">
                <a:ea typeface="ＭＳ Ｐゴシック" pitchFamily="34" charset="-128"/>
              </a:rPr>
              <a:t>gml</a:t>
            </a:r>
            <a:endParaRPr lang="en-US" dirty="0">
              <a:ea typeface="ＭＳ Ｐゴシック" pitchFamily="34" charset="-128"/>
            </a:endParaRPr>
          </a:p>
          <a:p>
            <a:pPr>
              <a:buClr>
                <a:srgbClr val="177F8A"/>
              </a:buClr>
              <a:buSzPct val="100000"/>
              <a:buNone/>
            </a:pPr>
            <a:endParaRPr lang="en-US" sz="2000" dirty="0" smtClean="0">
              <a:ea typeface="ＭＳ Ｐゴシック" pitchFamily="34" charset="-128"/>
            </a:endParaRPr>
          </a:p>
          <a:p>
            <a:pPr>
              <a:buFont typeface="Arial" pitchFamily="34" charset="0"/>
              <a:buChar char="•"/>
            </a:pPr>
            <a:endParaRPr lang="en-US" sz="2000" dirty="0" smtClean="0">
              <a:ea typeface="ＭＳ Ｐゴシック" pitchFamily="34" charset="-128"/>
            </a:endParaRPr>
          </a:p>
        </p:txBody>
      </p:sp>
      <p:sp>
        <p:nvSpPr>
          <p:cNvPr id="2" name="Slide Number Placeholder 1"/>
          <p:cNvSpPr>
            <a:spLocks noGrp="1"/>
          </p:cNvSpPr>
          <p:nvPr>
            <p:ph type="sldNum" sz="quarter" idx="12"/>
          </p:nvPr>
        </p:nvSpPr>
        <p:spPr/>
        <p:txBody>
          <a:bodyPr/>
          <a:lstStyle/>
          <a:p>
            <a:fld id="{D9789731-A746-844E-BF8E-88C39D2D62E5}" type="slidenum">
              <a:rPr lang="en-US" smtClean="0"/>
              <a:t>20</a:t>
            </a:fld>
            <a:endParaRPr lang="en-US"/>
          </a:p>
        </p:txBody>
      </p:sp>
    </p:spTree>
    <p:extLst>
      <p:ext uri="{BB962C8B-B14F-4D97-AF65-F5344CB8AC3E}">
        <p14:creationId xmlns:p14="http://schemas.microsoft.com/office/powerpoint/2010/main" val="260754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0"/>
            <a:ext cx="9144000" cy="701018"/>
          </a:xfrm>
        </p:spPr>
        <p:txBody>
          <a:bodyPr>
            <a:normAutofit fontScale="90000"/>
          </a:bodyPr>
          <a:lstStyle/>
          <a:p>
            <a:r>
              <a:rPr lang="en-US" dirty="0" smtClean="0">
                <a:ea typeface="ＭＳ Ｐゴシック" pitchFamily="34" charset="-128"/>
              </a:rPr>
              <a:t>4c. Steps </a:t>
            </a:r>
            <a:r>
              <a:rPr lang="en-US" dirty="0">
                <a:ea typeface="ＭＳ Ｐゴシック" pitchFamily="34" charset="-128"/>
              </a:rPr>
              <a:t>to Create Quality Metadata</a:t>
            </a:r>
            <a:endParaRPr lang="en-US" dirty="0" smtClean="0">
              <a:ea typeface="ＭＳ Ｐゴシック" pitchFamily="34" charset="-128"/>
            </a:endParaRPr>
          </a:p>
        </p:txBody>
      </p:sp>
      <p:sp>
        <p:nvSpPr>
          <p:cNvPr id="13315" name="Content Placeholder 2"/>
          <p:cNvSpPr>
            <a:spLocks noGrp="1"/>
          </p:cNvSpPr>
          <p:nvPr>
            <p:ph idx="1"/>
          </p:nvPr>
        </p:nvSpPr>
        <p:spPr>
          <a:xfrm>
            <a:off x="249382" y="720591"/>
            <a:ext cx="8714509" cy="6303663"/>
          </a:xfrm>
        </p:spPr>
        <p:txBody>
          <a:bodyPr>
            <a:noAutofit/>
          </a:bodyPr>
          <a:lstStyle/>
          <a:p>
            <a:pPr>
              <a:buClr>
                <a:schemeClr val="accent1">
                  <a:lumMod val="75000"/>
                </a:schemeClr>
              </a:buClr>
              <a:buSzPct val="95000"/>
            </a:pPr>
            <a:r>
              <a:rPr lang="en-US" sz="2400" dirty="0">
                <a:ea typeface="ＭＳ Ｐゴシック" pitchFamily="34" charset="-128"/>
              </a:rPr>
              <a:t>Organize your </a:t>
            </a:r>
            <a:r>
              <a:rPr lang="en-US" sz="2400" dirty="0" smtClean="0">
                <a:ea typeface="ＭＳ Ｐゴシック" pitchFamily="34" charset="-128"/>
              </a:rPr>
              <a:t>information</a:t>
            </a:r>
          </a:p>
          <a:p>
            <a:pPr lvl="1">
              <a:buClr>
                <a:schemeClr val="accent1">
                  <a:lumMod val="75000"/>
                </a:schemeClr>
              </a:buClr>
              <a:buSzPct val="90000"/>
            </a:pPr>
            <a:r>
              <a:rPr lang="en-US" sz="2400" dirty="0" smtClean="0">
                <a:ea typeface="ＭＳ Ｐゴシック" pitchFamily="34" charset="-128"/>
              </a:rPr>
              <a:t>Did you write a project abstract to obtain funding for your proposal? Re-use it in your metadata! </a:t>
            </a:r>
          </a:p>
          <a:p>
            <a:pPr lvl="1">
              <a:buClr>
                <a:schemeClr val="accent1">
                  <a:lumMod val="75000"/>
                </a:schemeClr>
              </a:buClr>
              <a:buSzPct val="90000"/>
            </a:pPr>
            <a:r>
              <a:rPr lang="en-US" sz="2400" dirty="0" smtClean="0">
                <a:ea typeface="ＭＳ Ｐゴシック" pitchFamily="34" charset="-128"/>
              </a:rPr>
              <a:t>Did you use a lab notebook or other notes during the data development process that define measurements and other parameters? </a:t>
            </a:r>
          </a:p>
          <a:p>
            <a:pPr lvl="1">
              <a:buClr>
                <a:schemeClr val="accent1">
                  <a:lumMod val="75000"/>
                </a:schemeClr>
              </a:buClr>
              <a:buSzPct val="90000"/>
            </a:pPr>
            <a:r>
              <a:rPr lang="en-US" sz="2400" dirty="0" smtClean="0">
                <a:ea typeface="ＭＳ Ｐゴシック" pitchFamily="34" charset="-128"/>
              </a:rPr>
              <a:t>Do you have the contact information for colleagues you worked with?</a:t>
            </a:r>
          </a:p>
          <a:p>
            <a:pPr lvl="1">
              <a:buClr>
                <a:schemeClr val="accent1">
                  <a:lumMod val="75000"/>
                </a:schemeClr>
              </a:buClr>
              <a:buSzPct val="90000"/>
            </a:pPr>
            <a:r>
              <a:rPr lang="en-US" sz="2400" dirty="0" smtClean="0">
                <a:ea typeface="ＭＳ Ｐゴシック" pitchFamily="34" charset="-128"/>
              </a:rPr>
              <a:t>What about citations for other data sources you used in your project?</a:t>
            </a:r>
            <a:endParaRPr lang="en-US" sz="2400" dirty="0">
              <a:ea typeface="ＭＳ Ｐゴシック" pitchFamily="34" charset="-128"/>
            </a:endParaRPr>
          </a:p>
          <a:p>
            <a:pPr>
              <a:buClr>
                <a:schemeClr val="accent1">
                  <a:lumMod val="75000"/>
                </a:schemeClr>
              </a:buClr>
              <a:buSzPct val="95000"/>
            </a:pPr>
            <a:r>
              <a:rPr lang="en-US" sz="2400" dirty="0">
                <a:ea typeface="ＭＳ Ｐゴシック" pitchFamily="34" charset="-128"/>
              </a:rPr>
              <a:t>Write your metadata </a:t>
            </a:r>
            <a:r>
              <a:rPr lang="en-US" sz="2400" dirty="0" smtClean="0">
                <a:ea typeface="ＭＳ Ｐゴシック" pitchFamily="34" charset="-128"/>
              </a:rPr>
              <a:t>using a metadata tool</a:t>
            </a:r>
            <a:endParaRPr lang="en-US" sz="2400" dirty="0">
              <a:ea typeface="ＭＳ Ｐゴシック" pitchFamily="34" charset="-128"/>
            </a:endParaRPr>
          </a:p>
          <a:p>
            <a:pPr>
              <a:buClr>
                <a:schemeClr val="accent1">
                  <a:lumMod val="75000"/>
                </a:schemeClr>
              </a:buClr>
              <a:buSzPct val="95000"/>
            </a:pPr>
            <a:r>
              <a:rPr lang="en-US" sz="2400" dirty="0">
                <a:ea typeface="ＭＳ Ｐゴシック" pitchFamily="34" charset="-128"/>
              </a:rPr>
              <a:t>Review for accuracy and completeness</a:t>
            </a:r>
          </a:p>
          <a:p>
            <a:pPr>
              <a:buClr>
                <a:schemeClr val="accent1">
                  <a:lumMod val="75000"/>
                </a:schemeClr>
              </a:buClr>
              <a:buSzPct val="95000"/>
            </a:pPr>
            <a:r>
              <a:rPr lang="en-US" sz="2400" dirty="0">
                <a:ea typeface="ＭＳ Ｐゴシック" pitchFamily="34" charset="-128"/>
              </a:rPr>
              <a:t>Have someone else read your record</a:t>
            </a:r>
          </a:p>
          <a:p>
            <a:pPr>
              <a:buClr>
                <a:schemeClr val="accent1">
                  <a:lumMod val="75000"/>
                </a:schemeClr>
              </a:buClr>
              <a:buSzPct val="95000"/>
            </a:pPr>
            <a:r>
              <a:rPr lang="en-US" sz="2400" dirty="0">
                <a:ea typeface="ＭＳ Ｐゴシック" pitchFamily="34" charset="-128"/>
              </a:rPr>
              <a:t>Revise the record, based on comments from your reviewer</a:t>
            </a:r>
          </a:p>
          <a:p>
            <a:pPr>
              <a:buClr>
                <a:schemeClr val="accent1">
                  <a:lumMod val="75000"/>
                </a:schemeClr>
              </a:buClr>
              <a:buSzPct val="95000"/>
            </a:pPr>
            <a:r>
              <a:rPr lang="en-US" sz="2400" dirty="0">
                <a:ea typeface="ＭＳ Ｐゴシック" pitchFamily="34" charset="-128"/>
              </a:rPr>
              <a:t>Review once more before you publish</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2" name="Slide Number Placeholder 1"/>
          <p:cNvSpPr>
            <a:spLocks noGrp="1"/>
          </p:cNvSpPr>
          <p:nvPr>
            <p:ph type="sldNum" sz="quarter" idx="12"/>
          </p:nvPr>
        </p:nvSpPr>
        <p:spPr/>
        <p:txBody>
          <a:bodyPr/>
          <a:lstStyle/>
          <a:p>
            <a:fld id="{D9789731-A746-844E-BF8E-88C39D2D62E5}" type="slidenum">
              <a:rPr lang="en-US" smtClean="0"/>
              <a:t>21</a:t>
            </a:fld>
            <a:endParaRPr lang="en-US"/>
          </a:p>
        </p:txBody>
      </p:sp>
    </p:spTree>
    <p:extLst>
      <p:ext uri="{BB962C8B-B14F-4D97-AF65-F5344CB8AC3E}">
        <p14:creationId xmlns:p14="http://schemas.microsoft.com/office/powerpoint/2010/main" val="194276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4d. Preserving data</a:t>
            </a:r>
            <a:endParaRPr lang="en-US" dirty="0"/>
          </a:p>
        </p:txBody>
      </p:sp>
      <p:sp>
        <p:nvSpPr>
          <p:cNvPr id="3" name="Content Placeholder 2"/>
          <p:cNvSpPr>
            <a:spLocks noGrp="1"/>
          </p:cNvSpPr>
          <p:nvPr>
            <p:ph idx="1"/>
          </p:nvPr>
        </p:nvSpPr>
        <p:spPr>
          <a:xfrm>
            <a:off x="457200" y="1279088"/>
            <a:ext cx="8229600" cy="5578912"/>
          </a:xfrm>
        </p:spPr>
        <p:txBody>
          <a:bodyPr>
            <a:normAutofit fontScale="92500"/>
          </a:bodyPr>
          <a:lstStyle/>
          <a:p>
            <a:r>
              <a:rPr lang="en-US" dirty="0" smtClean="0"/>
              <a:t>Short term storage</a:t>
            </a:r>
          </a:p>
          <a:p>
            <a:pPr lvl="1"/>
            <a:r>
              <a:rPr lang="en-US" dirty="0" smtClean="0"/>
              <a:t>Duplicate versions of hard copies of data</a:t>
            </a:r>
          </a:p>
          <a:p>
            <a:pPr lvl="1"/>
            <a:r>
              <a:rPr lang="en-US" dirty="0" smtClean="0"/>
              <a:t>Back up electronic copies of data both on site and offsite (e.g. ISU network, </a:t>
            </a:r>
            <a:r>
              <a:rPr lang="en-US" dirty="0" err="1" smtClean="0"/>
              <a:t>CyBox</a:t>
            </a:r>
            <a:r>
              <a:rPr lang="en-US" dirty="0" smtClean="0"/>
              <a:t>, </a:t>
            </a:r>
            <a:r>
              <a:rPr lang="en-US" dirty="0" err="1" smtClean="0"/>
              <a:t>Dropbox</a:t>
            </a:r>
            <a:r>
              <a:rPr lang="en-US" dirty="0" smtClean="0"/>
              <a:t>, </a:t>
            </a:r>
            <a:r>
              <a:rPr lang="en-US" dirty="0" err="1" smtClean="0"/>
              <a:t>GitHub</a:t>
            </a:r>
            <a:r>
              <a:rPr lang="en-US" dirty="0" smtClean="0"/>
              <a:t>)</a:t>
            </a:r>
          </a:p>
          <a:p>
            <a:r>
              <a:rPr lang="en-US" dirty="0" smtClean="0"/>
              <a:t>Long term </a:t>
            </a:r>
            <a:r>
              <a:rPr lang="en-US" dirty="0" smtClean="0"/>
              <a:t>storage (for raw &amp; tidy data &amp; scripts) </a:t>
            </a:r>
          </a:p>
          <a:p>
            <a:pPr lvl="1"/>
            <a:r>
              <a:rPr lang="en-US" dirty="0" err="1" smtClean="0"/>
              <a:t>CyBox</a:t>
            </a:r>
            <a:r>
              <a:rPr lang="en-US" dirty="0" smtClean="0"/>
              <a:t> or </a:t>
            </a:r>
            <a:r>
              <a:rPr lang="en-US" dirty="0" err="1" smtClean="0"/>
              <a:t>GitHub</a:t>
            </a:r>
            <a:r>
              <a:rPr lang="en-US" dirty="0" smtClean="0"/>
              <a:t> or </a:t>
            </a:r>
            <a:r>
              <a:rPr lang="en-US" dirty="0" err="1" smtClean="0"/>
              <a:t>Figshare</a:t>
            </a:r>
            <a:endParaRPr lang="en-US" dirty="0" smtClean="0"/>
          </a:p>
          <a:p>
            <a:r>
              <a:rPr lang="en-US" dirty="0" smtClean="0"/>
              <a:t>Data </a:t>
            </a:r>
            <a:r>
              <a:rPr lang="en-US" dirty="0" smtClean="0"/>
              <a:t>sharing (for published data &amp; scripts)</a:t>
            </a:r>
            <a:endParaRPr lang="en-US" dirty="0" smtClean="0"/>
          </a:p>
          <a:p>
            <a:pPr lvl="1"/>
            <a:r>
              <a:rPr lang="en-US" dirty="0" smtClean="0">
                <a:hlinkClick r:id="rId2"/>
              </a:rPr>
              <a:t>Dryad </a:t>
            </a:r>
            <a:r>
              <a:rPr lang="en-US" dirty="0" smtClean="0"/>
              <a:t>– data underlying scientific &amp; medical pubs</a:t>
            </a:r>
          </a:p>
          <a:p>
            <a:pPr lvl="1"/>
            <a:r>
              <a:rPr lang="en-US" dirty="0" err="1" smtClean="0">
                <a:hlinkClick r:id="rId3"/>
              </a:rPr>
              <a:t>Figshare</a:t>
            </a:r>
            <a:r>
              <a:rPr lang="en-US" dirty="0" smtClean="0">
                <a:hlinkClick r:id="rId3"/>
              </a:rPr>
              <a:t> </a:t>
            </a:r>
            <a:r>
              <a:rPr lang="en-US" dirty="0" smtClean="0"/>
              <a:t>– any data, published or unpublished; get a DOI for each submission with all support files</a:t>
            </a:r>
          </a:p>
          <a:p>
            <a:pPr lvl="1"/>
            <a:r>
              <a:rPr lang="en-US" dirty="0" smtClean="0"/>
              <a:t>Taxon or field-specific (e.g. ITIS, NCBI, GBIF, </a:t>
            </a:r>
            <a:r>
              <a:rPr lang="en-US" dirty="0" err="1" smtClean="0"/>
              <a:t>FlyBase</a:t>
            </a:r>
            <a:r>
              <a:rPr lang="en-US" dirty="0" smtClean="0"/>
              <a:t>)</a:t>
            </a:r>
            <a:endParaRPr lang="en-US" dirty="0"/>
          </a:p>
        </p:txBody>
      </p:sp>
      <p:sp>
        <p:nvSpPr>
          <p:cNvPr id="4" name="Slide Number Placeholder 3"/>
          <p:cNvSpPr>
            <a:spLocks noGrp="1"/>
          </p:cNvSpPr>
          <p:nvPr>
            <p:ph type="sldNum" sz="quarter" idx="12"/>
          </p:nvPr>
        </p:nvSpPr>
        <p:spPr/>
        <p:txBody>
          <a:bodyPr/>
          <a:lstStyle/>
          <a:p>
            <a:fld id="{D9789731-A746-844E-BF8E-88C39D2D62E5}" type="slidenum">
              <a:rPr lang="en-US" smtClean="0"/>
              <a:t>22</a:t>
            </a:fld>
            <a:endParaRPr lang="en-US"/>
          </a:p>
        </p:txBody>
      </p:sp>
    </p:spTree>
    <p:extLst>
      <p:ext uri="{BB962C8B-B14F-4D97-AF65-F5344CB8AC3E}">
        <p14:creationId xmlns:p14="http://schemas.microsoft.com/office/powerpoint/2010/main" val="2579988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082"/>
            <a:ext cx="8229600" cy="1143000"/>
          </a:xfrm>
        </p:spPr>
        <p:txBody>
          <a:bodyPr/>
          <a:lstStyle/>
          <a:p>
            <a:r>
              <a:rPr lang="en-US" dirty="0" smtClean="0">
                <a:solidFill>
                  <a:schemeClr val="accent1">
                    <a:lumMod val="75000"/>
                  </a:schemeClr>
                </a:solidFill>
              </a:rPr>
              <a:t>4d. Dryad – data sharing</a:t>
            </a:r>
            <a:endParaRPr lang="en-US" dirty="0">
              <a:solidFill>
                <a:schemeClr val="accent1">
                  <a:lumMod val="75000"/>
                </a:schemeClr>
              </a:solidFill>
            </a:endParaRPr>
          </a:p>
        </p:txBody>
      </p:sp>
      <p:sp>
        <p:nvSpPr>
          <p:cNvPr id="3" name="Content Placeholder 2"/>
          <p:cNvSpPr>
            <a:spLocks noGrp="1"/>
          </p:cNvSpPr>
          <p:nvPr>
            <p:ph idx="1"/>
          </p:nvPr>
        </p:nvSpPr>
        <p:spPr>
          <a:xfrm>
            <a:off x="229210" y="845487"/>
            <a:ext cx="8686800" cy="6193939"/>
          </a:xfrm>
        </p:spPr>
        <p:txBody>
          <a:bodyPr>
            <a:normAutofit fontScale="70000" lnSpcReduction="20000"/>
          </a:bodyPr>
          <a:lstStyle/>
          <a:p>
            <a:pPr marL="0" indent="0">
              <a:buNone/>
            </a:pPr>
            <a:r>
              <a:rPr lang="en-US" b="1" dirty="0" smtClean="0"/>
              <a:t>How can I make my data submission as accessible and reusable as possible?</a:t>
            </a:r>
          </a:p>
          <a:p>
            <a:r>
              <a:rPr lang="en-US" dirty="0" smtClean="0"/>
              <a:t>Provide ALL files needed to replicate your results, including code. One way to help ensure completeness is to explicitly link your data files (through their titles/descriptions) to the figures and analyses in your publication.</a:t>
            </a:r>
          </a:p>
          <a:p>
            <a:r>
              <a:rPr lang="en-US" dirty="0" smtClean="0"/>
              <a:t>Submit your data files in non-proprietary formats from which data can be easily extracted (e.g., CSV rather than PDF).</a:t>
            </a:r>
          </a:p>
          <a:p>
            <a:r>
              <a:rPr lang="en-US" dirty="0" smtClean="0"/>
              <a:t>Keep your file names short, informative, unique, and free of special characters.</a:t>
            </a:r>
          </a:p>
          <a:p>
            <a:r>
              <a:rPr lang="en-US" dirty="0" smtClean="0"/>
              <a:t>Consider submitting your data files in multiple formats if you think that will enhance their ability to be reanalyzed. View additional guidance and a list preferred Dryad file formats.</a:t>
            </a:r>
          </a:p>
          <a:p>
            <a:r>
              <a:rPr lang="en-US" dirty="0" smtClean="0"/>
              <a:t>Provide descriptive information within your data files (e.g., column headers in a spreadsheet).</a:t>
            </a:r>
          </a:p>
          <a:p>
            <a:r>
              <a:rPr lang="en-US" dirty="0" smtClean="0"/>
              <a:t>Provide a ReadMe file that provides contextual information about the data file so that it can be interpreted correctly.</a:t>
            </a:r>
          </a:p>
          <a:p>
            <a:r>
              <a:rPr lang="en-US" dirty="0" smtClean="0"/>
              <a:t>Provide titles, descriptions and keywords for your </a:t>
            </a:r>
            <a:r>
              <a:rPr lang="en-US" dirty="0" err="1" smtClean="0"/>
              <a:t>datafiles</a:t>
            </a:r>
            <a:r>
              <a:rPr lang="en-US" dirty="0" smtClean="0"/>
              <a:t>, to make the data more discoverable and to assist in understanding the relationship of the </a:t>
            </a:r>
            <a:r>
              <a:rPr lang="en-US" dirty="0" err="1" smtClean="0"/>
              <a:t>datafile</a:t>
            </a:r>
            <a:r>
              <a:rPr lang="en-US" dirty="0" smtClean="0"/>
              <a:t> to the publication.</a:t>
            </a:r>
            <a:endParaRPr lang="en-US" dirty="0"/>
          </a:p>
        </p:txBody>
      </p:sp>
      <p:sp>
        <p:nvSpPr>
          <p:cNvPr id="4" name="Slide Number Placeholder 3"/>
          <p:cNvSpPr>
            <a:spLocks noGrp="1"/>
          </p:cNvSpPr>
          <p:nvPr>
            <p:ph type="sldNum" sz="quarter" idx="12"/>
          </p:nvPr>
        </p:nvSpPr>
        <p:spPr/>
        <p:txBody>
          <a:bodyPr/>
          <a:lstStyle/>
          <a:p>
            <a:fld id="{D9789731-A746-844E-BF8E-88C39D2D62E5}" type="slidenum">
              <a:rPr lang="en-US" smtClean="0"/>
              <a:t>23</a:t>
            </a:fld>
            <a:endParaRPr lang="en-US"/>
          </a:p>
        </p:txBody>
      </p:sp>
    </p:spTree>
    <p:extLst>
      <p:ext uri="{BB962C8B-B14F-4D97-AF65-F5344CB8AC3E}">
        <p14:creationId xmlns:p14="http://schemas.microsoft.com/office/powerpoint/2010/main" val="184405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5. Analysis – Reproducible research</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Create a </a:t>
            </a:r>
            <a:r>
              <a:rPr lang="en-US" dirty="0" err="1" smtClean="0"/>
              <a:t>timestamped</a:t>
            </a:r>
            <a:r>
              <a:rPr lang="en-US" dirty="0" smtClean="0"/>
              <a:t> version of tidy data, and a new folder system for analysis</a:t>
            </a:r>
          </a:p>
          <a:p>
            <a:r>
              <a:rPr lang="en-US" dirty="0" smtClean="0"/>
              <a:t>Separate data wrangling from data analysis and graphing</a:t>
            </a:r>
          </a:p>
          <a:p>
            <a:r>
              <a:rPr lang="en-US" dirty="0" smtClean="0"/>
              <a:t>In script, do all </a:t>
            </a:r>
            <a:r>
              <a:rPr lang="en-US" dirty="0" err="1" smtClean="0"/>
              <a:t>subsetting</a:t>
            </a:r>
            <a:r>
              <a:rPr lang="en-US" dirty="0" smtClean="0"/>
              <a:t> and summarizing of data needed for analysis</a:t>
            </a:r>
          </a:p>
          <a:p>
            <a:r>
              <a:rPr lang="en-US" dirty="0" smtClean="0"/>
              <a:t>Use </a:t>
            </a:r>
            <a:r>
              <a:rPr lang="en-US" dirty="0" err="1" smtClean="0"/>
              <a:t>GitHub</a:t>
            </a:r>
            <a:r>
              <a:rPr lang="en-US" dirty="0" smtClean="0"/>
              <a:t> to share code and data for papers.</a:t>
            </a:r>
            <a:endParaRPr lang="en-US" dirty="0"/>
          </a:p>
        </p:txBody>
      </p:sp>
      <p:sp>
        <p:nvSpPr>
          <p:cNvPr id="4" name="Slide Number Placeholder 3"/>
          <p:cNvSpPr>
            <a:spLocks noGrp="1"/>
          </p:cNvSpPr>
          <p:nvPr>
            <p:ph type="sldNum" sz="quarter" idx="12"/>
          </p:nvPr>
        </p:nvSpPr>
        <p:spPr/>
        <p:txBody>
          <a:bodyPr/>
          <a:lstStyle/>
          <a:p>
            <a:fld id="{D9789731-A746-844E-BF8E-88C39D2D62E5}" type="slidenum">
              <a:rPr lang="en-US" smtClean="0"/>
              <a:t>24</a:t>
            </a:fld>
            <a:endParaRPr lang="en-US"/>
          </a:p>
        </p:txBody>
      </p:sp>
    </p:spTree>
    <p:extLst>
      <p:ext uri="{BB962C8B-B14F-4D97-AF65-F5344CB8AC3E}">
        <p14:creationId xmlns:p14="http://schemas.microsoft.com/office/powerpoint/2010/main" val="15232676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Data Management and Reproducible Research</a:t>
            </a:r>
            <a:endParaRPr lang="en-US" dirty="0"/>
          </a:p>
        </p:txBody>
      </p:sp>
      <p:sp>
        <p:nvSpPr>
          <p:cNvPr id="12" name="Freeform 11"/>
          <p:cNvSpPr/>
          <p:nvPr/>
        </p:nvSpPr>
        <p:spPr>
          <a:xfrm>
            <a:off x="1010440" y="1786970"/>
            <a:ext cx="8133559" cy="2851933"/>
          </a:xfrm>
          <a:custGeom>
            <a:avLst/>
            <a:gdLst>
              <a:gd name="connsiteX0" fmla="*/ 0 w 7453746"/>
              <a:gd name="connsiteY0" fmla="*/ 193964 h 2175164"/>
              <a:gd name="connsiteX1" fmla="*/ 55418 w 7453746"/>
              <a:gd name="connsiteY1" fmla="*/ 1163782 h 2175164"/>
              <a:gd name="connsiteX2" fmla="*/ 4100946 w 7453746"/>
              <a:gd name="connsiteY2" fmla="*/ 1039091 h 2175164"/>
              <a:gd name="connsiteX3" fmla="*/ 4170218 w 7453746"/>
              <a:gd name="connsiteY3" fmla="*/ 2175164 h 2175164"/>
              <a:gd name="connsiteX4" fmla="*/ 7453746 w 7453746"/>
              <a:gd name="connsiteY4" fmla="*/ 2147454 h 2175164"/>
              <a:gd name="connsiteX5" fmla="*/ 7093527 w 7453746"/>
              <a:gd name="connsiteY5" fmla="*/ 0 h 2175164"/>
              <a:gd name="connsiteX6" fmla="*/ 41564 w 7453746"/>
              <a:gd name="connsiteY6" fmla="*/ 152400 h 2175164"/>
              <a:gd name="connsiteX7" fmla="*/ 0 w 7453746"/>
              <a:gd name="connsiteY7" fmla="*/ 193964 h 2175164"/>
              <a:gd name="connsiteX0" fmla="*/ 0 w 7453746"/>
              <a:gd name="connsiteY0" fmla="*/ 193964 h 2175164"/>
              <a:gd name="connsiteX1" fmla="*/ 55418 w 7453746"/>
              <a:gd name="connsiteY1" fmla="*/ 1163782 h 2175164"/>
              <a:gd name="connsiteX2" fmla="*/ 4184073 w 7453746"/>
              <a:gd name="connsiteY2" fmla="*/ 1205345 h 2175164"/>
              <a:gd name="connsiteX3" fmla="*/ 4170218 w 7453746"/>
              <a:gd name="connsiteY3" fmla="*/ 2175164 h 2175164"/>
              <a:gd name="connsiteX4" fmla="*/ 7453746 w 7453746"/>
              <a:gd name="connsiteY4" fmla="*/ 2147454 h 2175164"/>
              <a:gd name="connsiteX5" fmla="*/ 7093527 w 7453746"/>
              <a:gd name="connsiteY5" fmla="*/ 0 h 2175164"/>
              <a:gd name="connsiteX6" fmla="*/ 41564 w 7453746"/>
              <a:gd name="connsiteY6" fmla="*/ 152400 h 2175164"/>
              <a:gd name="connsiteX7" fmla="*/ 0 w 7453746"/>
              <a:gd name="connsiteY7" fmla="*/ 193964 h 2175164"/>
              <a:gd name="connsiteX0" fmla="*/ 0 w 7453746"/>
              <a:gd name="connsiteY0" fmla="*/ 41564 h 2022764"/>
              <a:gd name="connsiteX1" fmla="*/ 55418 w 7453746"/>
              <a:gd name="connsiteY1" fmla="*/ 1011382 h 2022764"/>
              <a:gd name="connsiteX2" fmla="*/ 4184073 w 7453746"/>
              <a:gd name="connsiteY2" fmla="*/ 1052945 h 2022764"/>
              <a:gd name="connsiteX3" fmla="*/ 4170218 w 7453746"/>
              <a:gd name="connsiteY3" fmla="*/ 2022764 h 2022764"/>
              <a:gd name="connsiteX4" fmla="*/ 7453746 w 7453746"/>
              <a:gd name="connsiteY4" fmla="*/ 1995054 h 2022764"/>
              <a:gd name="connsiteX5" fmla="*/ 7370618 w 7453746"/>
              <a:gd name="connsiteY5" fmla="*/ 69273 h 2022764"/>
              <a:gd name="connsiteX6" fmla="*/ 41564 w 7453746"/>
              <a:gd name="connsiteY6" fmla="*/ 0 h 2022764"/>
              <a:gd name="connsiteX7" fmla="*/ 0 w 7453746"/>
              <a:gd name="connsiteY7" fmla="*/ 41564 h 2022764"/>
              <a:gd name="connsiteX0" fmla="*/ 13854 w 7467600"/>
              <a:gd name="connsiteY0" fmla="*/ 41564 h 2022764"/>
              <a:gd name="connsiteX1" fmla="*/ 0 w 7467600"/>
              <a:gd name="connsiteY1" fmla="*/ 1025237 h 2022764"/>
              <a:gd name="connsiteX2" fmla="*/ 4197927 w 7467600"/>
              <a:gd name="connsiteY2" fmla="*/ 1052945 h 2022764"/>
              <a:gd name="connsiteX3" fmla="*/ 4184072 w 7467600"/>
              <a:gd name="connsiteY3" fmla="*/ 2022764 h 2022764"/>
              <a:gd name="connsiteX4" fmla="*/ 7467600 w 7467600"/>
              <a:gd name="connsiteY4" fmla="*/ 1995054 h 2022764"/>
              <a:gd name="connsiteX5" fmla="*/ 7384472 w 7467600"/>
              <a:gd name="connsiteY5" fmla="*/ 69273 h 2022764"/>
              <a:gd name="connsiteX6" fmla="*/ 55418 w 7467600"/>
              <a:gd name="connsiteY6" fmla="*/ 0 h 2022764"/>
              <a:gd name="connsiteX7" fmla="*/ 13854 w 7467600"/>
              <a:gd name="connsiteY7" fmla="*/ 41564 h 2022764"/>
              <a:gd name="connsiteX0" fmla="*/ 13854 w 7481454"/>
              <a:gd name="connsiteY0" fmla="*/ 41564 h 2022764"/>
              <a:gd name="connsiteX1" fmla="*/ 0 w 7481454"/>
              <a:gd name="connsiteY1" fmla="*/ 1025237 h 2022764"/>
              <a:gd name="connsiteX2" fmla="*/ 4197927 w 7481454"/>
              <a:gd name="connsiteY2" fmla="*/ 1052945 h 2022764"/>
              <a:gd name="connsiteX3" fmla="*/ 4184072 w 7481454"/>
              <a:gd name="connsiteY3" fmla="*/ 2022764 h 2022764"/>
              <a:gd name="connsiteX4" fmla="*/ 7467600 w 7481454"/>
              <a:gd name="connsiteY4" fmla="*/ 1995054 h 2022764"/>
              <a:gd name="connsiteX5" fmla="*/ 7481454 w 7481454"/>
              <a:gd name="connsiteY5" fmla="*/ 69273 h 2022764"/>
              <a:gd name="connsiteX6" fmla="*/ 55418 w 7481454"/>
              <a:gd name="connsiteY6" fmla="*/ 0 h 2022764"/>
              <a:gd name="connsiteX7" fmla="*/ 13854 w 7481454"/>
              <a:gd name="connsiteY7" fmla="*/ 41564 h 2022764"/>
              <a:gd name="connsiteX0" fmla="*/ 13854 w 7481454"/>
              <a:gd name="connsiteY0" fmla="*/ 41564 h 2022764"/>
              <a:gd name="connsiteX1" fmla="*/ 0 w 7481454"/>
              <a:gd name="connsiteY1" fmla="*/ 1025237 h 2022764"/>
              <a:gd name="connsiteX2" fmla="*/ 2722164 w 7481454"/>
              <a:gd name="connsiteY2" fmla="*/ 1039091 h 2022764"/>
              <a:gd name="connsiteX3" fmla="*/ 4184072 w 7481454"/>
              <a:gd name="connsiteY3" fmla="*/ 2022764 h 2022764"/>
              <a:gd name="connsiteX4" fmla="*/ 7467600 w 7481454"/>
              <a:gd name="connsiteY4" fmla="*/ 1995054 h 2022764"/>
              <a:gd name="connsiteX5" fmla="*/ 7481454 w 7481454"/>
              <a:gd name="connsiteY5" fmla="*/ 69273 h 2022764"/>
              <a:gd name="connsiteX6" fmla="*/ 55418 w 7481454"/>
              <a:gd name="connsiteY6" fmla="*/ 0 h 2022764"/>
              <a:gd name="connsiteX7" fmla="*/ 13854 w 7481454"/>
              <a:gd name="connsiteY7" fmla="*/ 41564 h 2022764"/>
              <a:gd name="connsiteX0" fmla="*/ 13854 w 7481454"/>
              <a:gd name="connsiteY0" fmla="*/ 41564 h 2618509"/>
              <a:gd name="connsiteX1" fmla="*/ 0 w 7481454"/>
              <a:gd name="connsiteY1" fmla="*/ 1025237 h 2618509"/>
              <a:gd name="connsiteX2" fmla="*/ 2722164 w 7481454"/>
              <a:gd name="connsiteY2" fmla="*/ 1039091 h 2618509"/>
              <a:gd name="connsiteX3" fmla="*/ 2631977 w 7481454"/>
              <a:gd name="connsiteY3" fmla="*/ 2618509 h 2618509"/>
              <a:gd name="connsiteX4" fmla="*/ 7467600 w 7481454"/>
              <a:gd name="connsiteY4" fmla="*/ 1995054 h 2618509"/>
              <a:gd name="connsiteX5" fmla="*/ 7481454 w 7481454"/>
              <a:gd name="connsiteY5" fmla="*/ 69273 h 2618509"/>
              <a:gd name="connsiteX6" fmla="*/ 55418 w 7481454"/>
              <a:gd name="connsiteY6" fmla="*/ 0 h 2618509"/>
              <a:gd name="connsiteX7" fmla="*/ 13854 w 7481454"/>
              <a:gd name="connsiteY7" fmla="*/ 41564 h 2618509"/>
              <a:gd name="connsiteX0" fmla="*/ 13854 w 7481454"/>
              <a:gd name="connsiteY0" fmla="*/ 41564 h 2687781"/>
              <a:gd name="connsiteX1" fmla="*/ 0 w 7481454"/>
              <a:gd name="connsiteY1" fmla="*/ 1025237 h 2687781"/>
              <a:gd name="connsiteX2" fmla="*/ 2722164 w 7481454"/>
              <a:gd name="connsiteY2" fmla="*/ 1039091 h 2687781"/>
              <a:gd name="connsiteX3" fmla="*/ 2631977 w 7481454"/>
              <a:gd name="connsiteY3" fmla="*/ 2618509 h 2687781"/>
              <a:gd name="connsiteX4" fmla="*/ 7454878 w 7481454"/>
              <a:gd name="connsiteY4" fmla="*/ 2687781 h 2687781"/>
              <a:gd name="connsiteX5" fmla="*/ 7481454 w 7481454"/>
              <a:gd name="connsiteY5" fmla="*/ 69273 h 2687781"/>
              <a:gd name="connsiteX6" fmla="*/ 55418 w 7481454"/>
              <a:gd name="connsiteY6" fmla="*/ 0 h 2687781"/>
              <a:gd name="connsiteX7" fmla="*/ 13854 w 7481454"/>
              <a:gd name="connsiteY7" fmla="*/ 41564 h 2687781"/>
              <a:gd name="connsiteX0" fmla="*/ 13854 w 7481454"/>
              <a:gd name="connsiteY0" fmla="*/ 41564 h 2701637"/>
              <a:gd name="connsiteX1" fmla="*/ 0 w 7481454"/>
              <a:gd name="connsiteY1" fmla="*/ 1025237 h 2701637"/>
              <a:gd name="connsiteX2" fmla="*/ 2722164 w 7481454"/>
              <a:gd name="connsiteY2" fmla="*/ 1039091 h 2701637"/>
              <a:gd name="connsiteX3" fmla="*/ 2644699 w 7481454"/>
              <a:gd name="connsiteY3" fmla="*/ 2701637 h 2701637"/>
              <a:gd name="connsiteX4" fmla="*/ 7454878 w 7481454"/>
              <a:gd name="connsiteY4" fmla="*/ 2687781 h 2701637"/>
              <a:gd name="connsiteX5" fmla="*/ 7481454 w 7481454"/>
              <a:gd name="connsiteY5" fmla="*/ 69273 h 2701637"/>
              <a:gd name="connsiteX6" fmla="*/ 55418 w 7481454"/>
              <a:gd name="connsiteY6" fmla="*/ 0 h 2701637"/>
              <a:gd name="connsiteX7" fmla="*/ 13854 w 7481454"/>
              <a:gd name="connsiteY7" fmla="*/ 41564 h 2701637"/>
              <a:gd name="connsiteX0" fmla="*/ 13854 w 7481454"/>
              <a:gd name="connsiteY0" fmla="*/ 41564 h 2701637"/>
              <a:gd name="connsiteX1" fmla="*/ 0 w 7481454"/>
              <a:gd name="connsiteY1" fmla="*/ 1025237 h 2701637"/>
              <a:gd name="connsiteX2" fmla="*/ 2633110 w 7481454"/>
              <a:gd name="connsiteY2" fmla="*/ 1052945 h 2701637"/>
              <a:gd name="connsiteX3" fmla="*/ 2644699 w 7481454"/>
              <a:gd name="connsiteY3" fmla="*/ 2701637 h 2701637"/>
              <a:gd name="connsiteX4" fmla="*/ 7454878 w 7481454"/>
              <a:gd name="connsiteY4" fmla="*/ 2687781 h 2701637"/>
              <a:gd name="connsiteX5" fmla="*/ 7481454 w 7481454"/>
              <a:gd name="connsiteY5" fmla="*/ 69273 h 2701637"/>
              <a:gd name="connsiteX6" fmla="*/ 55418 w 7481454"/>
              <a:gd name="connsiteY6" fmla="*/ 0 h 2701637"/>
              <a:gd name="connsiteX7" fmla="*/ 13854 w 7481454"/>
              <a:gd name="connsiteY7" fmla="*/ 41564 h 2701637"/>
              <a:gd name="connsiteX0" fmla="*/ 13854 w 7481454"/>
              <a:gd name="connsiteY0" fmla="*/ 41564 h 2701637"/>
              <a:gd name="connsiteX1" fmla="*/ 0 w 7481454"/>
              <a:gd name="connsiteY1" fmla="*/ 1025237 h 2701637"/>
              <a:gd name="connsiteX2" fmla="*/ 2633110 w 7481454"/>
              <a:gd name="connsiteY2" fmla="*/ 803563 h 2701637"/>
              <a:gd name="connsiteX3" fmla="*/ 2644699 w 7481454"/>
              <a:gd name="connsiteY3" fmla="*/ 2701637 h 2701637"/>
              <a:gd name="connsiteX4" fmla="*/ 7454878 w 7481454"/>
              <a:gd name="connsiteY4" fmla="*/ 2687781 h 2701637"/>
              <a:gd name="connsiteX5" fmla="*/ 7481454 w 7481454"/>
              <a:gd name="connsiteY5" fmla="*/ 69273 h 2701637"/>
              <a:gd name="connsiteX6" fmla="*/ 55418 w 7481454"/>
              <a:gd name="connsiteY6" fmla="*/ 0 h 2701637"/>
              <a:gd name="connsiteX7" fmla="*/ 13854 w 7481454"/>
              <a:gd name="connsiteY7" fmla="*/ 41564 h 2701637"/>
              <a:gd name="connsiteX0" fmla="*/ 13854 w 7481454"/>
              <a:gd name="connsiteY0" fmla="*/ 41564 h 2701637"/>
              <a:gd name="connsiteX1" fmla="*/ 0 w 7481454"/>
              <a:gd name="connsiteY1" fmla="*/ 775855 h 2701637"/>
              <a:gd name="connsiteX2" fmla="*/ 2633110 w 7481454"/>
              <a:gd name="connsiteY2" fmla="*/ 803563 h 2701637"/>
              <a:gd name="connsiteX3" fmla="*/ 2644699 w 7481454"/>
              <a:gd name="connsiteY3" fmla="*/ 2701637 h 2701637"/>
              <a:gd name="connsiteX4" fmla="*/ 7454878 w 7481454"/>
              <a:gd name="connsiteY4" fmla="*/ 2687781 h 2701637"/>
              <a:gd name="connsiteX5" fmla="*/ 7481454 w 7481454"/>
              <a:gd name="connsiteY5" fmla="*/ 69273 h 2701637"/>
              <a:gd name="connsiteX6" fmla="*/ 55418 w 7481454"/>
              <a:gd name="connsiteY6" fmla="*/ 0 h 2701637"/>
              <a:gd name="connsiteX7" fmla="*/ 13854 w 7481454"/>
              <a:gd name="connsiteY7" fmla="*/ 41564 h 2701637"/>
              <a:gd name="connsiteX0" fmla="*/ 13854 w 7481454"/>
              <a:gd name="connsiteY0" fmla="*/ 41564 h 2701637"/>
              <a:gd name="connsiteX1" fmla="*/ 0 w 7481454"/>
              <a:gd name="connsiteY1" fmla="*/ 775855 h 2701637"/>
              <a:gd name="connsiteX2" fmla="*/ 2620387 w 7481454"/>
              <a:gd name="connsiteY2" fmla="*/ 651163 h 2701637"/>
              <a:gd name="connsiteX3" fmla="*/ 2644699 w 7481454"/>
              <a:gd name="connsiteY3" fmla="*/ 2701637 h 2701637"/>
              <a:gd name="connsiteX4" fmla="*/ 7454878 w 7481454"/>
              <a:gd name="connsiteY4" fmla="*/ 2687781 h 2701637"/>
              <a:gd name="connsiteX5" fmla="*/ 7481454 w 7481454"/>
              <a:gd name="connsiteY5" fmla="*/ 69273 h 2701637"/>
              <a:gd name="connsiteX6" fmla="*/ 55418 w 7481454"/>
              <a:gd name="connsiteY6" fmla="*/ 0 h 2701637"/>
              <a:gd name="connsiteX7" fmla="*/ 13854 w 7481454"/>
              <a:gd name="connsiteY7" fmla="*/ 41564 h 2701637"/>
              <a:gd name="connsiteX0" fmla="*/ 1132 w 7468732"/>
              <a:gd name="connsiteY0" fmla="*/ 41564 h 2701637"/>
              <a:gd name="connsiteX1" fmla="*/ 0 w 7468732"/>
              <a:gd name="connsiteY1" fmla="*/ 651164 h 2701637"/>
              <a:gd name="connsiteX2" fmla="*/ 2607665 w 7468732"/>
              <a:gd name="connsiteY2" fmla="*/ 651163 h 2701637"/>
              <a:gd name="connsiteX3" fmla="*/ 2631977 w 7468732"/>
              <a:gd name="connsiteY3" fmla="*/ 2701637 h 2701637"/>
              <a:gd name="connsiteX4" fmla="*/ 7442156 w 7468732"/>
              <a:gd name="connsiteY4" fmla="*/ 2687781 h 2701637"/>
              <a:gd name="connsiteX5" fmla="*/ 7468732 w 7468732"/>
              <a:gd name="connsiteY5" fmla="*/ 69273 h 2701637"/>
              <a:gd name="connsiteX6" fmla="*/ 42696 w 7468732"/>
              <a:gd name="connsiteY6" fmla="*/ 0 h 2701637"/>
              <a:gd name="connsiteX7" fmla="*/ 1132 w 7468732"/>
              <a:gd name="connsiteY7" fmla="*/ 41564 h 270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8732" h="2701637">
                <a:moveTo>
                  <a:pt x="1132" y="41564"/>
                </a:moveTo>
                <a:cubicBezTo>
                  <a:pt x="755" y="244764"/>
                  <a:pt x="377" y="447964"/>
                  <a:pt x="0" y="651164"/>
                </a:cubicBezTo>
                <a:lnTo>
                  <a:pt x="2607665" y="651163"/>
                </a:lnTo>
                <a:lnTo>
                  <a:pt x="2631977" y="2701637"/>
                </a:lnTo>
                <a:lnTo>
                  <a:pt x="7442156" y="2687781"/>
                </a:lnTo>
                <a:lnTo>
                  <a:pt x="7468732" y="69273"/>
                </a:lnTo>
                <a:lnTo>
                  <a:pt x="42696" y="0"/>
                </a:lnTo>
                <a:lnTo>
                  <a:pt x="1132" y="41564"/>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2888" y="1417638"/>
            <a:ext cx="588623" cy="369332"/>
          </a:xfrm>
          <a:prstGeom prst="rect">
            <a:avLst/>
          </a:prstGeom>
          <a:noFill/>
        </p:spPr>
        <p:txBody>
          <a:bodyPr wrap="none" rtlCol="0">
            <a:spAutoFit/>
          </a:bodyPr>
          <a:lstStyle/>
          <a:p>
            <a:r>
              <a:rPr lang="en-US" dirty="0" smtClean="0"/>
              <a:t>Plan</a:t>
            </a:r>
            <a:endParaRPr lang="en-US" dirty="0"/>
          </a:p>
        </p:txBody>
      </p:sp>
      <p:sp>
        <p:nvSpPr>
          <p:cNvPr id="24" name="TextBox 23"/>
          <p:cNvSpPr txBox="1"/>
          <p:nvPr/>
        </p:nvSpPr>
        <p:spPr>
          <a:xfrm>
            <a:off x="996587" y="2101334"/>
            <a:ext cx="825867" cy="369332"/>
          </a:xfrm>
          <a:prstGeom prst="rect">
            <a:avLst/>
          </a:prstGeom>
          <a:noFill/>
        </p:spPr>
        <p:txBody>
          <a:bodyPr wrap="none" rtlCol="0">
            <a:spAutoFit/>
          </a:bodyPr>
          <a:lstStyle/>
          <a:p>
            <a:r>
              <a:rPr lang="en-US" dirty="0" smtClean="0"/>
              <a:t>Collect</a:t>
            </a:r>
            <a:endParaRPr lang="en-US" dirty="0"/>
          </a:p>
        </p:txBody>
      </p:sp>
      <p:sp>
        <p:nvSpPr>
          <p:cNvPr id="25" name="TextBox 24"/>
          <p:cNvSpPr txBox="1"/>
          <p:nvPr/>
        </p:nvSpPr>
        <p:spPr>
          <a:xfrm>
            <a:off x="2133440" y="2105892"/>
            <a:ext cx="1605568" cy="369332"/>
          </a:xfrm>
          <a:prstGeom prst="rect">
            <a:avLst/>
          </a:prstGeom>
          <a:noFill/>
        </p:spPr>
        <p:txBody>
          <a:bodyPr wrap="none" rtlCol="0">
            <a:spAutoFit/>
          </a:bodyPr>
          <a:lstStyle/>
          <a:p>
            <a:r>
              <a:rPr lang="en-US" dirty="0" smtClean="0"/>
              <a:t>Quality Control</a:t>
            </a:r>
            <a:endParaRPr lang="en-US" dirty="0"/>
          </a:p>
        </p:txBody>
      </p:sp>
      <p:sp>
        <p:nvSpPr>
          <p:cNvPr id="27" name="TextBox 26"/>
          <p:cNvSpPr txBox="1"/>
          <p:nvPr/>
        </p:nvSpPr>
        <p:spPr>
          <a:xfrm>
            <a:off x="4008429" y="2105892"/>
            <a:ext cx="1107996" cy="369332"/>
          </a:xfrm>
          <a:prstGeom prst="rect">
            <a:avLst/>
          </a:prstGeom>
          <a:noFill/>
        </p:spPr>
        <p:txBody>
          <a:bodyPr wrap="none" rtlCol="0">
            <a:spAutoFit/>
          </a:bodyPr>
          <a:lstStyle/>
          <a:p>
            <a:r>
              <a:rPr lang="en-US" dirty="0" smtClean="0"/>
              <a:t>Metadata</a:t>
            </a:r>
            <a:endParaRPr lang="en-US" dirty="0"/>
          </a:p>
        </p:txBody>
      </p:sp>
      <p:sp>
        <p:nvSpPr>
          <p:cNvPr id="28" name="TextBox 27"/>
          <p:cNvSpPr txBox="1"/>
          <p:nvPr/>
        </p:nvSpPr>
        <p:spPr>
          <a:xfrm>
            <a:off x="5613997" y="2101334"/>
            <a:ext cx="1000787" cy="369332"/>
          </a:xfrm>
          <a:prstGeom prst="rect">
            <a:avLst/>
          </a:prstGeom>
          <a:noFill/>
        </p:spPr>
        <p:txBody>
          <a:bodyPr wrap="none" rtlCol="0">
            <a:spAutoFit/>
          </a:bodyPr>
          <a:lstStyle/>
          <a:p>
            <a:r>
              <a:rPr lang="en-US" dirty="0" smtClean="0"/>
              <a:t>Preserve</a:t>
            </a:r>
            <a:endParaRPr lang="en-US" dirty="0"/>
          </a:p>
        </p:txBody>
      </p:sp>
      <p:sp>
        <p:nvSpPr>
          <p:cNvPr id="30" name="TextBox 29"/>
          <p:cNvSpPr txBox="1"/>
          <p:nvPr/>
        </p:nvSpPr>
        <p:spPr>
          <a:xfrm>
            <a:off x="6511663" y="2964965"/>
            <a:ext cx="1174585" cy="646331"/>
          </a:xfrm>
          <a:prstGeom prst="rect">
            <a:avLst/>
          </a:prstGeom>
          <a:noFill/>
        </p:spPr>
        <p:txBody>
          <a:bodyPr wrap="square" rtlCol="0">
            <a:spAutoFit/>
          </a:bodyPr>
          <a:lstStyle/>
          <a:p>
            <a:r>
              <a:rPr lang="en-US" dirty="0" smtClean="0"/>
              <a:t>Analyze &amp; Graph</a:t>
            </a:r>
          </a:p>
        </p:txBody>
      </p:sp>
      <p:sp>
        <p:nvSpPr>
          <p:cNvPr id="31" name="TextBox 30"/>
          <p:cNvSpPr txBox="1"/>
          <p:nvPr/>
        </p:nvSpPr>
        <p:spPr>
          <a:xfrm>
            <a:off x="4131860" y="3241964"/>
            <a:ext cx="984565" cy="369332"/>
          </a:xfrm>
          <a:prstGeom prst="rect">
            <a:avLst/>
          </a:prstGeom>
          <a:noFill/>
        </p:spPr>
        <p:txBody>
          <a:bodyPr wrap="none" rtlCol="0">
            <a:spAutoFit/>
          </a:bodyPr>
          <a:lstStyle/>
          <a:p>
            <a:r>
              <a:rPr lang="en-US" smtClean="0"/>
              <a:t>Discover</a:t>
            </a:r>
            <a:endParaRPr lang="en-US"/>
          </a:p>
        </p:txBody>
      </p:sp>
      <p:sp>
        <p:nvSpPr>
          <p:cNvPr id="33" name="TextBox 32"/>
          <p:cNvSpPr txBox="1"/>
          <p:nvPr/>
        </p:nvSpPr>
        <p:spPr>
          <a:xfrm>
            <a:off x="5116425" y="4193370"/>
            <a:ext cx="1035348" cy="369332"/>
          </a:xfrm>
          <a:prstGeom prst="rect">
            <a:avLst/>
          </a:prstGeom>
          <a:noFill/>
        </p:spPr>
        <p:txBody>
          <a:bodyPr wrap="none" rtlCol="0">
            <a:spAutoFit/>
          </a:bodyPr>
          <a:lstStyle/>
          <a:p>
            <a:r>
              <a:rPr lang="en-US" smtClean="0"/>
              <a:t>Integrate</a:t>
            </a:r>
            <a:endParaRPr lang="en-US"/>
          </a:p>
        </p:txBody>
      </p:sp>
      <p:cxnSp>
        <p:nvCxnSpPr>
          <p:cNvPr id="34" name="Straight Arrow Connector 33"/>
          <p:cNvCxnSpPr>
            <a:stCxn id="25" idx="3"/>
            <a:endCxn id="27" idx="1"/>
          </p:cNvCxnSpPr>
          <p:nvPr/>
        </p:nvCxnSpPr>
        <p:spPr>
          <a:xfrm>
            <a:off x="751511" y="1602304"/>
            <a:ext cx="245076" cy="6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3"/>
            <a:endCxn id="28" idx="1"/>
          </p:cNvCxnSpPr>
          <p:nvPr/>
        </p:nvCxnSpPr>
        <p:spPr>
          <a:xfrm>
            <a:off x="1822454" y="2286000"/>
            <a:ext cx="310986" cy="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8" idx="3"/>
            <a:endCxn id="30" idx="1"/>
          </p:cNvCxnSpPr>
          <p:nvPr/>
        </p:nvCxnSpPr>
        <p:spPr>
          <a:xfrm>
            <a:off x="3739008" y="2290558"/>
            <a:ext cx="269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3"/>
            <a:endCxn id="31" idx="1"/>
          </p:cNvCxnSpPr>
          <p:nvPr/>
        </p:nvCxnSpPr>
        <p:spPr>
          <a:xfrm flipV="1">
            <a:off x="5116425" y="2286000"/>
            <a:ext cx="497572" cy="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2"/>
            <a:endCxn id="33" idx="1"/>
          </p:cNvCxnSpPr>
          <p:nvPr/>
        </p:nvCxnSpPr>
        <p:spPr>
          <a:xfrm>
            <a:off x="6114391" y="2470666"/>
            <a:ext cx="397272" cy="81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1" idx="2"/>
            <a:endCxn id="34" idx="3"/>
          </p:cNvCxnSpPr>
          <p:nvPr/>
        </p:nvCxnSpPr>
        <p:spPr>
          <a:xfrm flipH="1">
            <a:off x="5116425" y="2470666"/>
            <a:ext cx="997966" cy="955964"/>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4" idx="3"/>
            <a:endCxn id="35" idx="0"/>
          </p:cNvCxnSpPr>
          <p:nvPr/>
        </p:nvCxnSpPr>
        <p:spPr>
          <a:xfrm>
            <a:off x="5116425" y="3426630"/>
            <a:ext cx="517674" cy="766740"/>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0"/>
            <a:endCxn id="33" idx="1"/>
          </p:cNvCxnSpPr>
          <p:nvPr/>
        </p:nvCxnSpPr>
        <p:spPr>
          <a:xfrm flipV="1">
            <a:off x="5634099" y="3288131"/>
            <a:ext cx="877564" cy="905239"/>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3" idx="3"/>
          </p:cNvCxnSpPr>
          <p:nvPr/>
        </p:nvCxnSpPr>
        <p:spPr>
          <a:xfrm>
            <a:off x="7686248" y="3288131"/>
            <a:ext cx="250277" cy="9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936525" y="2973987"/>
            <a:ext cx="1254574" cy="646331"/>
          </a:xfrm>
          <a:prstGeom prst="rect">
            <a:avLst/>
          </a:prstGeom>
          <a:noFill/>
        </p:spPr>
        <p:txBody>
          <a:bodyPr wrap="none" rtlCol="0">
            <a:spAutoFit/>
          </a:bodyPr>
          <a:lstStyle/>
          <a:p>
            <a:r>
              <a:rPr lang="en-US" dirty="0" smtClean="0"/>
              <a:t>Published</a:t>
            </a:r>
          </a:p>
          <a:p>
            <a:r>
              <a:rPr lang="en-US" dirty="0" smtClean="0"/>
              <a:t>Manuscript</a:t>
            </a:r>
            <a:endParaRPr lang="en-US" dirty="0"/>
          </a:p>
        </p:txBody>
      </p:sp>
      <p:sp>
        <p:nvSpPr>
          <p:cNvPr id="2" name="Rectangle 1"/>
          <p:cNvSpPr/>
          <p:nvPr/>
        </p:nvSpPr>
        <p:spPr>
          <a:xfrm>
            <a:off x="1010440" y="1786970"/>
            <a:ext cx="5695160" cy="831539"/>
          </a:xfrm>
          <a:prstGeom prst="rect">
            <a:avLst/>
          </a:prstGeom>
          <a:noFill/>
          <a:ln w="22225">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022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1. Nuts &amp; Bolts</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lvl="1"/>
            <a:r>
              <a:rPr lang="en-US" dirty="0"/>
              <a:t>Can everyone access </a:t>
            </a:r>
            <a:r>
              <a:rPr lang="en-US" dirty="0" err="1"/>
              <a:t>GitHub</a:t>
            </a:r>
            <a:r>
              <a:rPr lang="en-US" dirty="0"/>
              <a:t> from </a:t>
            </a:r>
            <a:r>
              <a:rPr lang="en-US" dirty="0" err="1"/>
              <a:t>RStudio</a:t>
            </a:r>
            <a:r>
              <a:rPr lang="en-US" dirty="0"/>
              <a:t>? </a:t>
            </a:r>
          </a:p>
          <a:p>
            <a:pPr lvl="1"/>
            <a:r>
              <a:rPr lang="en-US" dirty="0" smtClean="0"/>
              <a:t>Names of repositories on </a:t>
            </a:r>
            <a:r>
              <a:rPr lang="en-US" dirty="0" err="1" smtClean="0"/>
              <a:t>GitHub</a:t>
            </a:r>
            <a:endParaRPr lang="en-US" dirty="0" smtClean="0"/>
          </a:p>
          <a:p>
            <a:pPr lvl="1"/>
            <a:r>
              <a:rPr lang="en-US" dirty="0" smtClean="0"/>
              <a:t>Homework for next week</a:t>
            </a:r>
          </a:p>
          <a:p>
            <a:pPr lvl="2"/>
            <a:r>
              <a:rPr lang="en-US" dirty="0" smtClean="0"/>
              <a:t>Data management plan from </a:t>
            </a:r>
            <a:r>
              <a:rPr lang="en-US" dirty="0" err="1" smtClean="0"/>
              <a:t>DataOne</a:t>
            </a:r>
            <a:endParaRPr lang="en-US" dirty="0" smtClean="0"/>
          </a:p>
          <a:p>
            <a:pPr lvl="2"/>
            <a:r>
              <a:rPr lang="en-US" dirty="0" smtClean="0"/>
              <a:t>Create online, save pdf to your folder &amp; push to </a:t>
            </a:r>
            <a:r>
              <a:rPr lang="en-US" dirty="0" err="1" smtClean="0"/>
              <a:t>GitHub</a:t>
            </a:r>
            <a:endParaRPr lang="en-US" dirty="0" smtClean="0"/>
          </a:p>
          <a:p>
            <a:pPr lvl="1"/>
            <a:r>
              <a:rPr lang="en-US" dirty="0" smtClean="0"/>
              <a:t>Wednesday – can help with any R questions, or with creating data management plan</a:t>
            </a:r>
            <a:endParaRPr lang="en-US" dirty="0"/>
          </a:p>
        </p:txBody>
      </p:sp>
      <p:sp>
        <p:nvSpPr>
          <p:cNvPr id="4" name="Slide Number Placeholder 3"/>
          <p:cNvSpPr>
            <a:spLocks noGrp="1"/>
          </p:cNvSpPr>
          <p:nvPr>
            <p:ph type="sldNum" sz="quarter" idx="12"/>
          </p:nvPr>
        </p:nvSpPr>
        <p:spPr/>
        <p:txBody>
          <a:bodyPr/>
          <a:lstStyle/>
          <a:p>
            <a:fld id="{D9789731-A746-844E-BF8E-88C39D2D62E5}" type="slidenum">
              <a:rPr lang="en-US" smtClean="0"/>
              <a:t>3</a:t>
            </a:fld>
            <a:endParaRPr lang="en-US"/>
          </a:p>
        </p:txBody>
      </p:sp>
    </p:spTree>
    <p:extLst>
      <p:ext uri="{BB962C8B-B14F-4D97-AF65-F5344CB8AC3E}">
        <p14:creationId xmlns:p14="http://schemas.microsoft.com/office/powerpoint/2010/main" val="283266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5968"/>
            <a:ext cx="8229600" cy="1143000"/>
          </a:xfrm>
        </p:spPr>
        <p:txBody>
          <a:bodyPr/>
          <a:lstStyle/>
          <a:p>
            <a:r>
              <a:rPr lang="en-US" dirty="0" smtClean="0">
                <a:solidFill>
                  <a:schemeClr val="accent1">
                    <a:lumMod val="75000"/>
                  </a:schemeClr>
                </a:solidFill>
              </a:rPr>
              <a:t>2. Why manage data? </a:t>
            </a:r>
            <a:endParaRPr lang="en-US"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D9789731-A746-844E-BF8E-88C39D2D62E5}" type="slidenum">
              <a:rPr lang="en-US" smtClean="0"/>
              <a:t>4</a:t>
            </a:fld>
            <a:endParaRPr lang="en-US"/>
          </a:p>
        </p:txBody>
      </p:sp>
    </p:spTree>
    <p:extLst>
      <p:ext uri="{BB962C8B-B14F-4D97-AF65-F5344CB8AC3E}">
        <p14:creationId xmlns:p14="http://schemas.microsoft.com/office/powerpoint/2010/main" val="684132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375810" y="1546767"/>
            <a:ext cx="7993117" cy="4992578"/>
          </a:xfrm>
        </p:spPr>
        <p:txBody>
          <a:bodyPr>
            <a:noAutofit/>
          </a:bodyPr>
          <a:lstStyle/>
          <a:p>
            <a:pPr>
              <a:buClr>
                <a:schemeClr val="accent1">
                  <a:lumMod val="75000"/>
                </a:schemeClr>
              </a:buClr>
              <a:buSzPct val="100000"/>
            </a:pPr>
            <a:r>
              <a:rPr lang="en-US" dirty="0" smtClean="0">
                <a:ea typeface="ＭＳ Ｐゴシック" pitchFamily="34" charset="-128"/>
              </a:rPr>
              <a:t>Manage your data for yourself and others: </a:t>
            </a:r>
          </a:p>
          <a:p>
            <a:pPr lvl="1">
              <a:buClr>
                <a:schemeClr val="accent1">
                  <a:lumMod val="75000"/>
                </a:schemeClr>
              </a:buClr>
              <a:buSzPct val="90000"/>
              <a:buFont typeface="Courier New" pitchFamily="49" charset="0"/>
              <a:buChar char="o"/>
            </a:pPr>
            <a:r>
              <a:rPr lang="en-US" dirty="0">
                <a:ea typeface="ＭＳ Ｐゴシック" pitchFamily="34" charset="-128"/>
              </a:rPr>
              <a:t>Make backups to avoid data loss</a:t>
            </a:r>
          </a:p>
          <a:p>
            <a:pPr lvl="1">
              <a:buClr>
                <a:schemeClr val="accent1">
                  <a:lumMod val="75000"/>
                </a:schemeClr>
              </a:buClr>
              <a:buSzPct val="90000"/>
              <a:buFont typeface="Courier New" pitchFamily="49" charset="0"/>
              <a:buChar char="o"/>
            </a:pPr>
            <a:r>
              <a:rPr lang="en-US" dirty="0">
                <a:ea typeface="ＭＳ Ｐゴシック" pitchFamily="34" charset="-128"/>
              </a:rPr>
              <a:t>Quality control your data more efficiently</a:t>
            </a:r>
          </a:p>
          <a:p>
            <a:pPr lvl="1">
              <a:buClr>
                <a:schemeClr val="accent1">
                  <a:lumMod val="75000"/>
                </a:schemeClr>
              </a:buClr>
              <a:buSzPct val="90000"/>
              <a:buFont typeface="Courier New" pitchFamily="49" charset="0"/>
              <a:buChar char="o"/>
            </a:pPr>
            <a:r>
              <a:rPr lang="en-US" dirty="0" smtClean="0">
                <a:ea typeface="ＭＳ Ｐゴシック" pitchFamily="34" charset="-128"/>
              </a:rPr>
              <a:t>Keep yourself organized – be able to find your files (data inputs, analytic scripts, outputs at various stages of the analytic process, </a:t>
            </a:r>
            <a:r>
              <a:rPr lang="en-US" dirty="0" err="1" smtClean="0">
                <a:ea typeface="ＭＳ Ｐゴシック" pitchFamily="34" charset="-128"/>
              </a:rPr>
              <a:t>etc</a:t>
            </a:r>
            <a:r>
              <a:rPr lang="en-US" dirty="0" smtClean="0">
                <a:ea typeface="ＭＳ Ｐゴシック" pitchFamily="34" charset="-128"/>
              </a:rPr>
              <a:t>) </a:t>
            </a:r>
            <a:endParaRPr lang="en-US" dirty="0">
              <a:ea typeface="ＭＳ Ｐゴシック" pitchFamily="34" charset="-128"/>
            </a:endParaRPr>
          </a:p>
          <a:p>
            <a:pPr lvl="1">
              <a:buClr>
                <a:schemeClr val="accent1">
                  <a:lumMod val="75000"/>
                </a:schemeClr>
              </a:buClr>
              <a:buSzPct val="90000"/>
              <a:buFont typeface="Courier New" pitchFamily="49" charset="0"/>
              <a:buChar char="o"/>
            </a:pPr>
            <a:r>
              <a:rPr lang="en-US" dirty="0" smtClean="0">
                <a:ea typeface="ＭＳ Ｐゴシック" pitchFamily="34" charset="-128"/>
              </a:rPr>
              <a:t>Enable reproducibility – be able to match up your results/graphs with exact inputs that produced them</a:t>
            </a:r>
          </a:p>
          <a:p>
            <a:pPr lvl="1">
              <a:buClr>
                <a:schemeClr val="accent1">
                  <a:lumMod val="75000"/>
                </a:schemeClr>
              </a:buClr>
              <a:buSzPct val="90000"/>
              <a:buFont typeface="Courier New" pitchFamily="49" charset="0"/>
              <a:buChar char="o"/>
            </a:pPr>
            <a:r>
              <a:rPr lang="en-US" dirty="0" smtClean="0">
                <a:ea typeface="ＭＳ Ｐゴシック" pitchFamily="34" charset="-128"/>
              </a:rPr>
              <a:t>Control the various versions of data – identify easily versions that can be periodically purged</a:t>
            </a:r>
          </a:p>
          <a:p>
            <a:pPr lvl="1">
              <a:buClr>
                <a:schemeClr val="accent1">
                  <a:lumMod val="75000"/>
                </a:schemeClr>
              </a:buClr>
              <a:buFont typeface="Arial" pitchFamily="34" charset="0"/>
              <a:buChar char="•"/>
            </a:pPr>
            <a:r>
              <a:rPr lang="en-US" dirty="0" smtClean="0">
                <a:ea typeface="ＭＳ Ｐゴシック" pitchFamily="34" charset="-128"/>
              </a:rPr>
              <a:t>Document </a:t>
            </a:r>
            <a:r>
              <a:rPr lang="en-US" dirty="0">
                <a:ea typeface="ＭＳ Ｐゴシック" pitchFamily="34" charset="-128"/>
              </a:rPr>
              <a:t>your data for your own recollection, </a:t>
            </a:r>
            <a:r>
              <a:rPr lang="en-US" dirty="0" smtClean="0">
                <a:ea typeface="ＭＳ Ｐゴシック" pitchFamily="34" charset="-128"/>
              </a:rPr>
              <a:t>accountability to the scientific community, </a:t>
            </a:r>
            <a:r>
              <a:rPr lang="en-US" dirty="0">
                <a:ea typeface="ＭＳ Ｐゴシック" pitchFamily="34" charset="-128"/>
              </a:rPr>
              <a:t>and re-use (by yourself or others) </a:t>
            </a:r>
          </a:p>
          <a:p>
            <a:pPr lvl="1">
              <a:buClr>
                <a:schemeClr val="accent1">
                  <a:lumMod val="75000"/>
                </a:schemeClr>
              </a:buClr>
              <a:buFont typeface="Arial" pitchFamily="34" charset="0"/>
              <a:buChar char="•"/>
            </a:pPr>
            <a:r>
              <a:rPr lang="en-US" dirty="0">
                <a:ea typeface="ＭＳ Ｐゴシック" pitchFamily="34" charset="-128"/>
              </a:rPr>
              <a:t>Format your data for re-use (by yourself or others)</a:t>
            </a:r>
          </a:p>
          <a:p>
            <a:pPr lvl="1">
              <a:buClr>
                <a:schemeClr val="accent1">
                  <a:lumMod val="75000"/>
                </a:schemeClr>
              </a:buClr>
              <a:buFont typeface="Arial" pitchFamily="34" charset="0"/>
              <a:buChar char="•"/>
            </a:pPr>
            <a:r>
              <a:rPr lang="en-US" dirty="0" smtClean="0">
                <a:ea typeface="ＭＳ Ｐゴシック" pitchFamily="34" charset="-128"/>
              </a:rPr>
              <a:t>Prepare </a:t>
            </a:r>
            <a:r>
              <a:rPr lang="en-US" dirty="0">
                <a:ea typeface="ＭＳ Ｐゴシック" pitchFamily="34" charset="-128"/>
              </a:rPr>
              <a:t>it to share it – gain </a:t>
            </a:r>
            <a:r>
              <a:rPr lang="en-US" dirty="0" smtClean="0">
                <a:ea typeface="ＭＳ Ｐゴシック" pitchFamily="34" charset="-128"/>
              </a:rPr>
              <a:t>credibility </a:t>
            </a:r>
            <a:r>
              <a:rPr lang="en-US" dirty="0">
                <a:ea typeface="ＭＳ Ｐゴシック" pitchFamily="34" charset="-128"/>
              </a:rPr>
              <a:t>and recognition for your science efforts</a:t>
            </a:r>
            <a:r>
              <a:rPr lang="en-US" dirty="0" smtClean="0">
                <a:ea typeface="ＭＳ Ｐゴシック" pitchFamily="34" charset="-128"/>
              </a:rPr>
              <a:t>!</a:t>
            </a:r>
          </a:p>
          <a:p>
            <a:pPr marL="393192" lvl="1" indent="0">
              <a:buClr>
                <a:srgbClr val="177F8A"/>
              </a:buClr>
              <a:buNone/>
            </a:pPr>
            <a:endParaRPr lang="en-US" sz="2000" dirty="0" smtClean="0">
              <a:ea typeface="ＭＳ Ｐゴシック" pitchFamily="34" charset="-128"/>
            </a:endParaRPr>
          </a:p>
        </p:txBody>
      </p:sp>
      <p:sp>
        <p:nvSpPr>
          <p:cNvPr id="13314" name="Title 1"/>
          <p:cNvSpPr>
            <a:spLocks noGrp="1"/>
          </p:cNvSpPr>
          <p:nvPr>
            <p:ph type="title"/>
          </p:nvPr>
        </p:nvSpPr>
        <p:spPr>
          <a:xfrm>
            <a:off x="0" y="378367"/>
            <a:ext cx="9144000" cy="934079"/>
          </a:xfrm>
        </p:spPr>
        <p:txBody>
          <a:bodyPr>
            <a:noAutofit/>
          </a:bodyPr>
          <a:lstStyle/>
          <a:p>
            <a:r>
              <a:rPr lang="en-US" dirty="0" smtClean="0">
                <a:ea typeface="ＭＳ Ｐゴシック" pitchFamily="34" charset="-128"/>
              </a:rPr>
              <a:t>Why Manage Data: </a:t>
            </a:r>
            <a:br>
              <a:rPr lang="en-US" dirty="0" smtClean="0">
                <a:ea typeface="ＭＳ Ｐゴシック" pitchFamily="34" charset="-128"/>
              </a:rPr>
            </a:br>
            <a:r>
              <a:rPr lang="en-US" dirty="0" smtClean="0">
                <a:ea typeface="ＭＳ Ｐゴシック" pitchFamily="34" charset="-128"/>
              </a:rPr>
              <a:t>Researcher Perspective</a:t>
            </a:r>
          </a:p>
        </p:txBody>
      </p:sp>
    </p:spTree>
    <p:extLst>
      <p:ext uri="{BB962C8B-B14F-4D97-AF65-F5344CB8AC3E}">
        <p14:creationId xmlns:p14="http://schemas.microsoft.com/office/powerpoint/2010/main" val="93187398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319991" y="1543829"/>
            <a:ext cx="8332097" cy="4804407"/>
          </a:xfrm>
        </p:spPr>
        <p:txBody>
          <a:bodyPr>
            <a:noAutofit/>
          </a:bodyPr>
          <a:lstStyle/>
          <a:p>
            <a:pPr>
              <a:buClr>
                <a:schemeClr val="accent1">
                  <a:lumMod val="75000"/>
                </a:schemeClr>
              </a:buClr>
              <a:buSzPct val="100000"/>
            </a:pPr>
            <a:r>
              <a:rPr lang="en-US" dirty="0" smtClean="0">
                <a:ea typeface="ＭＳ Ｐゴシック" pitchFamily="34" charset="-128"/>
              </a:rPr>
              <a:t>Data is a valuable asset – it is expensive and time </a:t>
            </a:r>
            <a:r>
              <a:rPr lang="en-US" dirty="0">
                <a:ea typeface="ＭＳ Ｐゴシック" pitchFamily="34" charset="-128"/>
              </a:rPr>
              <a:t>consuming to collect </a:t>
            </a:r>
            <a:endParaRPr lang="en-US" dirty="0" smtClean="0">
              <a:ea typeface="ＭＳ Ｐゴシック" pitchFamily="34" charset="-128"/>
            </a:endParaRPr>
          </a:p>
          <a:p>
            <a:pPr>
              <a:buClr>
                <a:schemeClr val="accent1">
                  <a:lumMod val="75000"/>
                </a:schemeClr>
              </a:buClr>
            </a:pPr>
            <a:r>
              <a:rPr lang="en-US" dirty="0" smtClean="0">
                <a:ea typeface="ＭＳ Ｐゴシック" pitchFamily="34" charset="-128"/>
              </a:rPr>
              <a:t>Data should be managed to:</a:t>
            </a:r>
          </a:p>
          <a:p>
            <a:pPr lvl="1">
              <a:buClr>
                <a:schemeClr val="accent1">
                  <a:lumMod val="75000"/>
                </a:schemeClr>
              </a:buClr>
              <a:buSzPct val="90000"/>
              <a:buFont typeface="Courier New" pitchFamily="49" charset="0"/>
              <a:buChar char="o"/>
            </a:pPr>
            <a:r>
              <a:rPr lang="en-US" dirty="0">
                <a:ea typeface="ＭＳ Ｐゴシック" pitchFamily="34" charset="-128"/>
              </a:rPr>
              <a:t>m</a:t>
            </a:r>
            <a:r>
              <a:rPr lang="en-US" dirty="0" smtClean="0">
                <a:ea typeface="ＭＳ Ｐゴシック" pitchFamily="34" charset="-128"/>
              </a:rPr>
              <a:t>aximize </a:t>
            </a:r>
            <a:r>
              <a:rPr lang="en-US" dirty="0">
                <a:ea typeface="ＭＳ Ｐゴシック" pitchFamily="34" charset="-128"/>
              </a:rPr>
              <a:t>the effective use and value of data and information </a:t>
            </a:r>
            <a:r>
              <a:rPr lang="en-US" dirty="0" smtClean="0">
                <a:ea typeface="ＭＳ Ｐゴシック" pitchFamily="34" charset="-128"/>
              </a:rPr>
              <a:t>assets</a:t>
            </a:r>
          </a:p>
          <a:p>
            <a:pPr lvl="1">
              <a:buClr>
                <a:schemeClr val="accent1">
                  <a:lumMod val="75000"/>
                </a:schemeClr>
              </a:buClr>
              <a:buSzPct val="90000"/>
              <a:buFont typeface="Courier New" pitchFamily="49" charset="0"/>
              <a:buChar char="o"/>
            </a:pPr>
            <a:r>
              <a:rPr lang="en-US" dirty="0" smtClean="0">
                <a:ea typeface="ＭＳ Ｐゴシック" pitchFamily="34" charset="-128"/>
              </a:rPr>
              <a:t>continually </a:t>
            </a:r>
            <a:r>
              <a:rPr lang="en-US" dirty="0">
                <a:ea typeface="ＭＳ Ｐゴシック" pitchFamily="34" charset="-128"/>
              </a:rPr>
              <a:t>improve the quality </a:t>
            </a:r>
            <a:r>
              <a:rPr lang="en-US" dirty="0" smtClean="0">
                <a:ea typeface="ＭＳ Ｐゴシック" pitchFamily="34" charset="-128"/>
              </a:rPr>
              <a:t>including</a:t>
            </a:r>
            <a:r>
              <a:rPr lang="en-US" dirty="0">
                <a:ea typeface="ＭＳ Ｐゴシック" pitchFamily="34" charset="-128"/>
              </a:rPr>
              <a:t>: data accuracy, integrity, integration, timeliness of data capture and presentation, relevance and </a:t>
            </a:r>
            <a:r>
              <a:rPr lang="en-US" dirty="0" smtClean="0">
                <a:ea typeface="ＭＳ Ｐゴシック" pitchFamily="34" charset="-128"/>
              </a:rPr>
              <a:t>usefulness</a:t>
            </a:r>
          </a:p>
          <a:p>
            <a:pPr lvl="1">
              <a:buClr>
                <a:schemeClr val="accent1">
                  <a:lumMod val="75000"/>
                </a:schemeClr>
              </a:buClr>
              <a:buSzPct val="90000"/>
              <a:buFont typeface="Courier New" pitchFamily="49" charset="0"/>
              <a:buChar char="o"/>
            </a:pPr>
            <a:r>
              <a:rPr lang="en-US" dirty="0">
                <a:ea typeface="ＭＳ Ｐゴシック" pitchFamily="34" charset="-128"/>
              </a:rPr>
              <a:t>e</a:t>
            </a:r>
            <a:r>
              <a:rPr lang="en-US" dirty="0" smtClean="0">
                <a:ea typeface="ＭＳ Ｐゴシック" pitchFamily="34" charset="-128"/>
              </a:rPr>
              <a:t>nsure </a:t>
            </a:r>
            <a:r>
              <a:rPr lang="en-US" dirty="0">
                <a:ea typeface="ＭＳ Ｐゴシック" pitchFamily="34" charset="-128"/>
              </a:rPr>
              <a:t>appropriate use of data and </a:t>
            </a:r>
            <a:r>
              <a:rPr lang="en-US" dirty="0" smtClean="0">
                <a:ea typeface="ＭＳ Ｐゴシック" pitchFamily="34" charset="-128"/>
              </a:rPr>
              <a:t>information</a:t>
            </a:r>
          </a:p>
          <a:p>
            <a:pPr lvl="1">
              <a:buClr>
                <a:schemeClr val="accent1">
                  <a:lumMod val="75000"/>
                </a:schemeClr>
              </a:buClr>
              <a:buSzPct val="90000"/>
              <a:buFont typeface="Courier New" pitchFamily="49" charset="0"/>
              <a:buChar char="o"/>
            </a:pPr>
            <a:r>
              <a:rPr lang="en-US" dirty="0" smtClean="0">
                <a:ea typeface="ＭＳ Ｐゴシック" pitchFamily="34" charset="-128"/>
              </a:rPr>
              <a:t>facilitate </a:t>
            </a:r>
            <a:r>
              <a:rPr lang="en-US" dirty="0">
                <a:ea typeface="ＭＳ Ｐゴシック" pitchFamily="34" charset="-128"/>
              </a:rPr>
              <a:t>data </a:t>
            </a:r>
            <a:r>
              <a:rPr lang="en-US" dirty="0" smtClean="0">
                <a:ea typeface="ＭＳ Ｐゴシック" pitchFamily="34" charset="-128"/>
              </a:rPr>
              <a:t>sharing</a:t>
            </a:r>
          </a:p>
          <a:p>
            <a:pPr lvl="1">
              <a:buClr>
                <a:schemeClr val="accent1">
                  <a:lumMod val="75000"/>
                </a:schemeClr>
              </a:buClr>
              <a:buSzPct val="90000"/>
              <a:buFont typeface="Courier New" pitchFamily="49" charset="0"/>
              <a:buChar char="o"/>
            </a:pPr>
            <a:r>
              <a:rPr lang="en-US" dirty="0" smtClean="0">
                <a:ea typeface="ＭＳ Ｐゴシック" pitchFamily="34" charset="-128"/>
              </a:rPr>
              <a:t>ensure </a:t>
            </a:r>
            <a:r>
              <a:rPr lang="en-US" dirty="0">
                <a:ea typeface="ＭＳ Ｐゴシック" pitchFamily="34" charset="-128"/>
              </a:rPr>
              <a:t>sustainability and accessibility in long term for </a:t>
            </a:r>
            <a:r>
              <a:rPr lang="en-US" dirty="0" smtClean="0">
                <a:ea typeface="ＭＳ Ｐゴシック" pitchFamily="34" charset="-128"/>
              </a:rPr>
              <a:t>re</a:t>
            </a:r>
            <a:r>
              <a:rPr lang="en-US" dirty="0">
                <a:ea typeface="ＭＳ Ｐゴシック" pitchFamily="34" charset="-128"/>
              </a:rPr>
              <a:t>-use in science</a:t>
            </a:r>
          </a:p>
          <a:p>
            <a:pPr marL="109728" indent="0">
              <a:buClr>
                <a:srgbClr val="177F8A"/>
              </a:buClr>
              <a:buNone/>
            </a:pPr>
            <a:endParaRPr lang="en-US" dirty="0">
              <a:ea typeface="ＭＳ Ｐゴシック" pitchFamily="34" charset="-128"/>
            </a:endParaRPr>
          </a:p>
          <a:p>
            <a:pPr marL="109728" indent="0">
              <a:buClr>
                <a:srgbClr val="177F8A"/>
              </a:buClr>
              <a:buNone/>
            </a:pPr>
            <a:endParaRPr lang="en-US" dirty="0" smtClean="0">
              <a:ea typeface="ＭＳ Ｐゴシック" pitchFamily="34" charset="-128"/>
            </a:endParaRPr>
          </a:p>
          <a:p>
            <a:pPr marL="109728" indent="0">
              <a:buClr>
                <a:srgbClr val="177F8A"/>
              </a:buClr>
              <a:buSzPct val="100000"/>
              <a:buNone/>
            </a:pPr>
            <a:endParaRPr lang="en-US" dirty="0" smtClean="0">
              <a:ea typeface="ＭＳ Ｐゴシック" pitchFamily="34" charset="-128"/>
            </a:endParaRPr>
          </a:p>
        </p:txBody>
      </p:sp>
      <p:sp>
        <p:nvSpPr>
          <p:cNvPr id="13314" name="Title 1"/>
          <p:cNvSpPr>
            <a:spLocks noGrp="1"/>
          </p:cNvSpPr>
          <p:nvPr>
            <p:ph type="title"/>
          </p:nvPr>
        </p:nvSpPr>
        <p:spPr>
          <a:xfrm>
            <a:off x="0" y="506607"/>
            <a:ext cx="9144000" cy="701018"/>
          </a:xfrm>
        </p:spPr>
        <p:txBody>
          <a:bodyPr>
            <a:noAutofit/>
          </a:bodyPr>
          <a:lstStyle/>
          <a:p>
            <a:r>
              <a:rPr lang="en-US" dirty="0" smtClean="0">
                <a:ea typeface="ＭＳ Ｐゴシック" pitchFamily="34" charset="-128"/>
              </a:rPr>
              <a:t>Why Data Management: </a:t>
            </a:r>
            <a:br>
              <a:rPr lang="en-US" dirty="0" smtClean="0">
                <a:ea typeface="ＭＳ Ｐゴシック" pitchFamily="34" charset="-128"/>
              </a:rPr>
            </a:br>
            <a:r>
              <a:rPr lang="en-US" dirty="0" smtClean="0">
                <a:ea typeface="ＭＳ Ｐゴシック" pitchFamily="34" charset="-128"/>
              </a:rPr>
              <a:t>Foundation to Advance Science </a:t>
            </a:r>
          </a:p>
        </p:txBody>
      </p:sp>
    </p:spTree>
    <p:extLst>
      <p:ext uri="{BB962C8B-B14F-4D97-AF65-F5344CB8AC3E}">
        <p14:creationId xmlns:p14="http://schemas.microsoft.com/office/powerpoint/2010/main" val="413826802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management pipeline</a:t>
            </a:r>
            <a:endParaRPr lang="en-US" dirty="0"/>
          </a:p>
        </p:txBody>
      </p:sp>
      <p:sp>
        <p:nvSpPr>
          <p:cNvPr id="4" name="TextBox 3"/>
          <p:cNvSpPr txBox="1"/>
          <p:nvPr/>
        </p:nvSpPr>
        <p:spPr>
          <a:xfrm>
            <a:off x="162888" y="1417638"/>
            <a:ext cx="588623" cy="369332"/>
          </a:xfrm>
          <a:prstGeom prst="rect">
            <a:avLst/>
          </a:prstGeom>
          <a:noFill/>
        </p:spPr>
        <p:txBody>
          <a:bodyPr wrap="none" rtlCol="0">
            <a:spAutoFit/>
          </a:bodyPr>
          <a:lstStyle/>
          <a:p>
            <a:r>
              <a:rPr lang="en-US" dirty="0" smtClean="0"/>
              <a:t>Plan</a:t>
            </a:r>
            <a:endParaRPr lang="en-US" dirty="0"/>
          </a:p>
        </p:txBody>
      </p:sp>
      <p:sp>
        <p:nvSpPr>
          <p:cNvPr id="5" name="TextBox 4"/>
          <p:cNvSpPr txBox="1"/>
          <p:nvPr/>
        </p:nvSpPr>
        <p:spPr>
          <a:xfrm>
            <a:off x="1000117" y="1972178"/>
            <a:ext cx="1143646" cy="646331"/>
          </a:xfrm>
          <a:prstGeom prst="rect">
            <a:avLst/>
          </a:prstGeom>
          <a:noFill/>
        </p:spPr>
        <p:txBody>
          <a:bodyPr wrap="none" rtlCol="0">
            <a:spAutoFit/>
          </a:bodyPr>
          <a:lstStyle/>
          <a:p>
            <a:r>
              <a:rPr lang="en-US" dirty="0" smtClean="0"/>
              <a:t>Collect</a:t>
            </a:r>
          </a:p>
          <a:p>
            <a:r>
              <a:rPr lang="en-US" dirty="0" smtClean="0"/>
              <a:t>(raw data)</a:t>
            </a:r>
            <a:endParaRPr lang="en-US" dirty="0"/>
          </a:p>
        </p:txBody>
      </p:sp>
      <p:sp>
        <p:nvSpPr>
          <p:cNvPr id="6" name="TextBox 5"/>
          <p:cNvSpPr txBox="1"/>
          <p:nvPr/>
        </p:nvSpPr>
        <p:spPr>
          <a:xfrm>
            <a:off x="2216570" y="2105892"/>
            <a:ext cx="1605568" cy="369332"/>
          </a:xfrm>
          <a:prstGeom prst="rect">
            <a:avLst/>
          </a:prstGeom>
          <a:noFill/>
        </p:spPr>
        <p:txBody>
          <a:bodyPr wrap="none" rtlCol="0">
            <a:spAutoFit/>
          </a:bodyPr>
          <a:lstStyle/>
          <a:p>
            <a:r>
              <a:rPr lang="en-US" dirty="0" smtClean="0"/>
              <a:t>Quality Control</a:t>
            </a:r>
            <a:endParaRPr lang="en-US" dirty="0"/>
          </a:p>
        </p:txBody>
      </p:sp>
      <p:sp>
        <p:nvSpPr>
          <p:cNvPr id="7" name="TextBox 6"/>
          <p:cNvSpPr txBox="1"/>
          <p:nvPr/>
        </p:nvSpPr>
        <p:spPr>
          <a:xfrm>
            <a:off x="4119269" y="2105892"/>
            <a:ext cx="1107996" cy="369332"/>
          </a:xfrm>
          <a:prstGeom prst="rect">
            <a:avLst/>
          </a:prstGeom>
          <a:noFill/>
        </p:spPr>
        <p:txBody>
          <a:bodyPr wrap="none" rtlCol="0">
            <a:spAutoFit/>
          </a:bodyPr>
          <a:lstStyle/>
          <a:p>
            <a:r>
              <a:rPr lang="en-US" dirty="0" smtClean="0"/>
              <a:t>Metadata</a:t>
            </a:r>
            <a:endParaRPr lang="en-US" dirty="0"/>
          </a:p>
        </p:txBody>
      </p:sp>
      <p:sp>
        <p:nvSpPr>
          <p:cNvPr id="8" name="TextBox 7"/>
          <p:cNvSpPr txBox="1"/>
          <p:nvPr/>
        </p:nvSpPr>
        <p:spPr>
          <a:xfrm>
            <a:off x="5603674" y="1972178"/>
            <a:ext cx="1149674" cy="646331"/>
          </a:xfrm>
          <a:prstGeom prst="rect">
            <a:avLst/>
          </a:prstGeom>
          <a:noFill/>
        </p:spPr>
        <p:txBody>
          <a:bodyPr wrap="none" rtlCol="0">
            <a:spAutoFit/>
          </a:bodyPr>
          <a:lstStyle/>
          <a:p>
            <a:r>
              <a:rPr lang="en-US" smtClean="0"/>
              <a:t>Preserve </a:t>
            </a:r>
          </a:p>
          <a:p>
            <a:r>
              <a:rPr lang="en-US" dirty="0" smtClean="0"/>
              <a:t>(tidy data)</a:t>
            </a:r>
            <a:endParaRPr lang="en-US" dirty="0"/>
          </a:p>
        </p:txBody>
      </p:sp>
      <p:sp>
        <p:nvSpPr>
          <p:cNvPr id="9" name="TextBox 8"/>
          <p:cNvSpPr txBox="1"/>
          <p:nvPr/>
        </p:nvSpPr>
        <p:spPr>
          <a:xfrm>
            <a:off x="6511663" y="2964965"/>
            <a:ext cx="1174585" cy="646331"/>
          </a:xfrm>
          <a:prstGeom prst="rect">
            <a:avLst/>
          </a:prstGeom>
          <a:noFill/>
        </p:spPr>
        <p:txBody>
          <a:bodyPr wrap="square" rtlCol="0">
            <a:spAutoFit/>
          </a:bodyPr>
          <a:lstStyle/>
          <a:p>
            <a:r>
              <a:rPr lang="en-US" dirty="0" smtClean="0"/>
              <a:t>Analyze &amp; Graph</a:t>
            </a:r>
          </a:p>
        </p:txBody>
      </p:sp>
      <p:sp>
        <p:nvSpPr>
          <p:cNvPr id="10" name="TextBox 9"/>
          <p:cNvSpPr txBox="1"/>
          <p:nvPr/>
        </p:nvSpPr>
        <p:spPr>
          <a:xfrm>
            <a:off x="4131860" y="3241964"/>
            <a:ext cx="984565" cy="369332"/>
          </a:xfrm>
          <a:prstGeom prst="rect">
            <a:avLst/>
          </a:prstGeom>
          <a:noFill/>
        </p:spPr>
        <p:txBody>
          <a:bodyPr wrap="none" rtlCol="0">
            <a:spAutoFit/>
          </a:bodyPr>
          <a:lstStyle/>
          <a:p>
            <a:r>
              <a:rPr lang="en-US" smtClean="0"/>
              <a:t>Discover</a:t>
            </a:r>
            <a:endParaRPr lang="en-US"/>
          </a:p>
        </p:txBody>
      </p:sp>
      <p:sp>
        <p:nvSpPr>
          <p:cNvPr id="11" name="TextBox 10"/>
          <p:cNvSpPr txBox="1"/>
          <p:nvPr/>
        </p:nvSpPr>
        <p:spPr>
          <a:xfrm>
            <a:off x="5116425" y="4193370"/>
            <a:ext cx="1035348" cy="369332"/>
          </a:xfrm>
          <a:prstGeom prst="rect">
            <a:avLst/>
          </a:prstGeom>
          <a:noFill/>
        </p:spPr>
        <p:txBody>
          <a:bodyPr wrap="none" rtlCol="0">
            <a:spAutoFit/>
          </a:bodyPr>
          <a:lstStyle/>
          <a:p>
            <a:r>
              <a:rPr lang="en-US" smtClean="0"/>
              <a:t>Integrate</a:t>
            </a:r>
            <a:endParaRPr lang="en-US"/>
          </a:p>
        </p:txBody>
      </p:sp>
      <p:cxnSp>
        <p:nvCxnSpPr>
          <p:cNvPr id="13" name="Straight Arrow Connector 12"/>
          <p:cNvCxnSpPr>
            <a:stCxn id="4" idx="3"/>
            <a:endCxn id="5" idx="1"/>
          </p:cNvCxnSpPr>
          <p:nvPr/>
        </p:nvCxnSpPr>
        <p:spPr>
          <a:xfrm>
            <a:off x="751511" y="1602304"/>
            <a:ext cx="248606" cy="693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1"/>
          </p:cNvCxnSpPr>
          <p:nvPr/>
        </p:nvCxnSpPr>
        <p:spPr>
          <a:xfrm>
            <a:off x="2076698" y="2290558"/>
            <a:ext cx="139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7" idx="1"/>
          </p:cNvCxnSpPr>
          <p:nvPr/>
        </p:nvCxnSpPr>
        <p:spPr>
          <a:xfrm>
            <a:off x="3822138" y="2290558"/>
            <a:ext cx="297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8" idx="1"/>
          </p:cNvCxnSpPr>
          <p:nvPr/>
        </p:nvCxnSpPr>
        <p:spPr>
          <a:xfrm>
            <a:off x="5227265" y="2290558"/>
            <a:ext cx="376409" cy="4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9" idx="1"/>
          </p:cNvCxnSpPr>
          <p:nvPr/>
        </p:nvCxnSpPr>
        <p:spPr>
          <a:xfrm>
            <a:off x="6178511" y="2618509"/>
            <a:ext cx="333152" cy="669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0" idx="3"/>
          </p:cNvCxnSpPr>
          <p:nvPr/>
        </p:nvCxnSpPr>
        <p:spPr>
          <a:xfrm flipH="1">
            <a:off x="5116425" y="2618509"/>
            <a:ext cx="1062086" cy="808121"/>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a:endCxn id="11" idx="0"/>
          </p:cNvCxnSpPr>
          <p:nvPr/>
        </p:nvCxnSpPr>
        <p:spPr>
          <a:xfrm>
            <a:off x="5116425" y="3426630"/>
            <a:ext cx="517674" cy="766740"/>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0"/>
            <a:endCxn id="9" idx="1"/>
          </p:cNvCxnSpPr>
          <p:nvPr/>
        </p:nvCxnSpPr>
        <p:spPr>
          <a:xfrm flipV="1">
            <a:off x="5634099" y="3288131"/>
            <a:ext cx="877564" cy="905239"/>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9" idx="3"/>
            <a:endCxn id="58" idx="1"/>
          </p:cNvCxnSpPr>
          <p:nvPr/>
        </p:nvCxnSpPr>
        <p:spPr>
          <a:xfrm>
            <a:off x="7686248" y="3288131"/>
            <a:ext cx="250277" cy="9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936525" y="2973987"/>
            <a:ext cx="1254574" cy="646331"/>
          </a:xfrm>
          <a:prstGeom prst="rect">
            <a:avLst/>
          </a:prstGeom>
          <a:noFill/>
        </p:spPr>
        <p:txBody>
          <a:bodyPr wrap="none" rtlCol="0">
            <a:spAutoFit/>
          </a:bodyPr>
          <a:lstStyle/>
          <a:p>
            <a:r>
              <a:rPr lang="en-US" dirty="0" smtClean="0"/>
              <a:t>Published</a:t>
            </a:r>
          </a:p>
          <a:p>
            <a:r>
              <a:rPr lang="en-US" dirty="0" smtClean="0"/>
              <a:t>Manuscript</a:t>
            </a:r>
            <a:endParaRPr lang="en-US" dirty="0"/>
          </a:p>
        </p:txBody>
      </p:sp>
      <p:sp>
        <p:nvSpPr>
          <p:cNvPr id="21" name="Rectangle 20"/>
          <p:cNvSpPr/>
          <p:nvPr/>
        </p:nvSpPr>
        <p:spPr>
          <a:xfrm>
            <a:off x="1010440" y="1786970"/>
            <a:ext cx="5695160" cy="831539"/>
          </a:xfrm>
          <a:prstGeom prst="rect">
            <a:avLst/>
          </a:prstGeom>
          <a:noFill/>
          <a:ln w="22225">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1822454" y="1468500"/>
            <a:ext cx="1932837" cy="369332"/>
          </a:xfrm>
          <a:prstGeom prst="rect">
            <a:avLst/>
          </a:prstGeom>
          <a:noFill/>
        </p:spPr>
        <p:txBody>
          <a:bodyPr wrap="none" rtlCol="0">
            <a:spAutoFit/>
          </a:bodyPr>
          <a:lstStyle/>
          <a:p>
            <a:r>
              <a:rPr lang="en-US" smtClean="0"/>
              <a:t>Data Management</a:t>
            </a:r>
            <a:endParaRPr lang="en-US"/>
          </a:p>
        </p:txBody>
      </p:sp>
    </p:spTree>
    <p:extLst>
      <p:ext uri="{BB962C8B-B14F-4D97-AF65-F5344CB8AC3E}">
        <p14:creationId xmlns:p14="http://schemas.microsoft.com/office/powerpoint/2010/main" val="163034871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83779" y="489266"/>
            <a:ext cx="8544912" cy="701018"/>
          </a:xfrm>
        </p:spPr>
        <p:txBody>
          <a:bodyPr>
            <a:normAutofit fontScale="90000"/>
          </a:bodyPr>
          <a:lstStyle/>
          <a:p>
            <a:r>
              <a:rPr lang="en-US" dirty="0" smtClean="0">
                <a:solidFill>
                  <a:schemeClr val="accent1">
                    <a:lumMod val="75000"/>
                  </a:schemeClr>
                </a:solidFill>
                <a:ea typeface="ＭＳ Ｐゴシック" pitchFamily="34" charset="-128"/>
              </a:rPr>
              <a:t>Data management goals</a:t>
            </a:r>
          </a:p>
        </p:txBody>
      </p:sp>
      <p:sp>
        <p:nvSpPr>
          <p:cNvPr id="3" name="Content Placeholder 2"/>
          <p:cNvSpPr>
            <a:spLocks noGrp="1"/>
          </p:cNvSpPr>
          <p:nvPr>
            <p:ph idx="1"/>
          </p:nvPr>
        </p:nvSpPr>
        <p:spPr/>
        <p:txBody>
          <a:bodyPr>
            <a:normAutofit fontScale="92500" lnSpcReduction="20000"/>
          </a:bodyPr>
          <a:lstStyle/>
          <a:p>
            <a:pPr>
              <a:buClr>
                <a:schemeClr val="accent1">
                  <a:lumMod val="75000"/>
                </a:schemeClr>
              </a:buClr>
              <a:buSzPct val="100000"/>
            </a:pPr>
            <a:r>
              <a:rPr lang="en-US" dirty="0" smtClean="0"/>
              <a:t>Data that are:</a:t>
            </a:r>
          </a:p>
          <a:p>
            <a:pPr lvl="1">
              <a:buClr>
                <a:schemeClr val="accent1">
                  <a:lumMod val="75000"/>
                </a:schemeClr>
              </a:buClr>
              <a:buSzPct val="90000"/>
              <a:buFont typeface="Courier New" pitchFamily="49" charset="0"/>
              <a:buChar char="o"/>
            </a:pPr>
            <a:r>
              <a:rPr lang="en-US" dirty="0" smtClean="0"/>
              <a:t>Well-organized</a:t>
            </a:r>
          </a:p>
          <a:p>
            <a:pPr lvl="1">
              <a:buClr>
                <a:schemeClr val="accent1">
                  <a:lumMod val="75000"/>
                </a:schemeClr>
              </a:buClr>
              <a:buSzPct val="90000"/>
              <a:buFont typeface="Courier New" pitchFamily="49" charset="0"/>
              <a:buChar char="o"/>
            </a:pPr>
            <a:r>
              <a:rPr lang="en-US" dirty="0" smtClean="0"/>
              <a:t>Documented</a:t>
            </a:r>
          </a:p>
          <a:p>
            <a:pPr lvl="1">
              <a:buClr>
                <a:schemeClr val="accent1">
                  <a:lumMod val="75000"/>
                </a:schemeClr>
              </a:buClr>
              <a:buSzPct val="90000"/>
              <a:buFont typeface="Courier New" pitchFamily="49" charset="0"/>
              <a:buChar char="o"/>
            </a:pPr>
            <a:r>
              <a:rPr lang="en-US" dirty="0" smtClean="0"/>
              <a:t>Preserved</a:t>
            </a:r>
          </a:p>
          <a:p>
            <a:pPr lvl="1">
              <a:buClr>
                <a:schemeClr val="accent1">
                  <a:lumMod val="75000"/>
                </a:schemeClr>
              </a:buClr>
              <a:buSzPct val="90000"/>
              <a:buFont typeface="Courier New" pitchFamily="49" charset="0"/>
              <a:buChar char="o"/>
            </a:pPr>
            <a:r>
              <a:rPr lang="en-US" dirty="0" smtClean="0"/>
              <a:t>Accessible</a:t>
            </a:r>
          </a:p>
          <a:p>
            <a:pPr lvl="1">
              <a:buClr>
                <a:schemeClr val="accent1">
                  <a:lumMod val="75000"/>
                </a:schemeClr>
              </a:buClr>
              <a:buSzPct val="90000"/>
              <a:buFont typeface="Courier New" pitchFamily="49" charset="0"/>
              <a:buChar char="o"/>
            </a:pPr>
            <a:r>
              <a:rPr lang="en-US" dirty="0" smtClean="0"/>
              <a:t>Verified as to accuracy and validity</a:t>
            </a:r>
          </a:p>
          <a:p>
            <a:pPr>
              <a:buClr>
                <a:schemeClr val="accent1">
                  <a:lumMod val="75000"/>
                </a:schemeClr>
              </a:buClr>
              <a:buSzPct val="100000"/>
            </a:pPr>
            <a:r>
              <a:rPr lang="en-US" dirty="0" smtClean="0"/>
              <a:t>Result in: </a:t>
            </a:r>
          </a:p>
          <a:p>
            <a:pPr lvl="1">
              <a:buClr>
                <a:schemeClr val="accent1">
                  <a:lumMod val="75000"/>
                </a:schemeClr>
              </a:buClr>
              <a:buSzPct val="90000"/>
              <a:buFont typeface="Courier New" pitchFamily="49" charset="0"/>
              <a:buChar char="o"/>
            </a:pPr>
            <a:r>
              <a:rPr lang="en-US" dirty="0" smtClean="0"/>
              <a:t>High quality data</a:t>
            </a:r>
          </a:p>
          <a:p>
            <a:pPr lvl="1">
              <a:buClr>
                <a:schemeClr val="accent1">
                  <a:lumMod val="75000"/>
                </a:schemeClr>
              </a:buClr>
              <a:buSzPct val="90000"/>
              <a:buFont typeface="Courier New" pitchFamily="49" charset="0"/>
              <a:buChar char="o"/>
            </a:pPr>
            <a:r>
              <a:rPr lang="en-US" dirty="0" smtClean="0"/>
              <a:t>Easy to share and re-use in science</a:t>
            </a:r>
          </a:p>
          <a:p>
            <a:pPr lvl="1">
              <a:buClr>
                <a:schemeClr val="accent1">
                  <a:lumMod val="75000"/>
                </a:schemeClr>
              </a:buClr>
              <a:buSzPct val="90000"/>
              <a:buFont typeface="Courier New" pitchFamily="49" charset="0"/>
              <a:buChar char="o"/>
            </a:pPr>
            <a:r>
              <a:rPr lang="en-US" dirty="0" smtClean="0"/>
              <a:t>Citation and credibility to the researcher</a:t>
            </a:r>
          </a:p>
          <a:p>
            <a:pPr lvl="1">
              <a:buClr>
                <a:schemeClr val="accent1">
                  <a:lumMod val="75000"/>
                </a:schemeClr>
              </a:buClr>
              <a:buSzPct val="90000"/>
              <a:buFont typeface="Courier New" pitchFamily="49" charset="0"/>
              <a:buChar char="o"/>
            </a:pPr>
            <a:r>
              <a:rPr lang="en-US" dirty="0" smtClean="0"/>
              <a:t>Cost-savings to science</a:t>
            </a:r>
          </a:p>
          <a:p>
            <a:pPr lvl="1"/>
            <a:endParaRPr lang="en-US" dirty="0"/>
          </a:p>
        </p:txBody>
      </p:sp>
      <p:sp>
        <p:nvSpPr>
          <p:cNvPr id="2" name="Slide Number Placeholder 1"/>
          <p:cNvSpPr>
            <a:spLocks noGrp="1"/>
          </p:cNvSpPr>
          <p:nvPr>
            <p:ph type="sldNum" sz="quarter" idx="12"/>
          </p:nvPr>
        </p:nvSpPr>
        <p:spPr/>
        <p:txBody>
          <a:bodyPr/>
          <a:lstStyle/>
          <a:p>
            <a:fld id="{D9789731-A746-844E-BF8E-88C39D2D62E5}" type="slidenum">
              <a:rPr lang="en-US" smtClean="0"/>
              <a:t>8</a:t>
            </a:fld>
            <a:endParaRPr lang="en-US"/>
          </a:p>
        </p:txBody>
      </p:sp>
    </p:spTree>
    <p:extLst>
      <p:ext uri="{BB962C8B-B14F-4D97-AF65-F5344CB8AC3E}">
        <p14:creationId xmlns:p14="http://schemas.microsoft.com/office/powerpoint/2010/main" val="266084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13815"/>
          </a:xfrm>
        </p:spPr>
        <p:txBody>
          <a:bodyPr>
            <a:normAutofit/>
          </a:bodyPr>
          <a:lstStyle/>
          <a:p>
            <a:pPr marL="365760" lvl="3" indent="-256032">
              <a:spcBef>
                <a:spcPts val="400"/>
              </a:spcBef>
              <a:buSzPct val="90000"/>
              <a:buFont typeface="Arial" pitchFamily="34" charset="0"/>
              <a:buChar char="•"/>
            </a:pPr>
            <a:r>
              <a:rPr lang="en-US" sz="2800" dirty="0" smtClean="0"/>
              <a:t>Research is reproducible when: </a:t>
            </a:r>
          </a:p>
          <a:p>
            <a:pPr marL="594360" lvl="4" indent="-256032">
              <a:spcBef>
                <a:spcPts val="400"/>
              </a:spcBef>
              <a:buSzPct val="90000"/>
            </a:pPr>
            <a:r>
              <a:rPr lang="en-US" sz="2400" dirty="0" smtClean="0"/>
              <a:t>Data and code are organized such that others can re-create your results. </a:t>
            </a:r>
          </a:p>
          <a:p>
            <a:pPr marL="594360" lvl="4" indent="-256032">
              <a:spcBef>
                <a:spcPts val="400"/>
              </a:spcBef>
              <a:buSzPct val="90000"/>
            </a:pPr>
            <a:endParaRPr lang="en-US" sz="2400" dirty="0"/>
          </a:p>
          <a:p>
            <a:pPr marL="452628" lvl="3" indent="-342900">
              <a:spcBef>
                <a:spcPts val="400"/>
              </a:spcBef>
              <a:buSzPct val="90000"/>
              <a:buFont typeface="Arial"/>
              <a:buChar char="•"/>
            </a:pPr>
            <a:r>
              <a:rPr lang="en-US" sz="2500" dirty="0" smtClean="0"/>
              <a:t>Keys to reproducible research: </a:t>
            </a:r>
          </a:p>
          <a:p>
            <a:pPr marL="681228" lvl="4" indent="-342900">
              <a:spcBef>
                <a:spcPts val="400"/>
              </a:spcBef>
              <a:buSzPct val="90000"/>
              <a:buFont typeface="Arial"/>
              <a:buChar char="•"/>
            </a:pPr>
            <a:r>
              <a:rPr lang="en-US" sz="2400" dirty="0" smtClean="0"/>
              <a:t>Raw data </a:t>
            </a:r>
            <a:r>
              <a:rPr lang="en-US" sz="2400" dirty="0"/>
              <a:t>is </a:t>
            </a:r>
            <a:r>
              <a:rPr lang="en-US" sz="2400" dirty="0" smtClean="0"/>
              <a:t>saved.</a:t>
            </a:r>
            <a:endParaRPr lang="en-US" sz="2400" dirty="0"/>
          </a:p>
          <a:p>
            <a:pPr marL="681228" lvl="4" indent="-342900">
              <a:spcBef>
                <a:spcPts val="400"/>
              </a:spcBef>
              <a:buSzPct val="90000"/>
              <a:buFont typeface="Arial"/>
              <a:buChar char="•"/>
            </a:pPr>
            <a:r>
              <a:rPr lang="en-US" sz="2400" i="1" dirty="0" smtClean="0"/>
              <a:t>Everything</a:t>
            </a:r>
            <a:r>
              <a:rPr lang="en-US" sz="2400" dirty="0" smtClean="0"/>
              <a:t> is done via code, not hand-editing, copy/paste, or point/click. </a:t>
            </a:r>
          </a:p>
          <a:p>
            <a:pPr marL="681228" lvl="4" indent="-342900">
              <a:spcBef>
                <a:spcPts val="400"/>
              </a:spcBef>
              <a:buSzPct val="90000"/>
              <a:buFont typeface="Arial"/>
              <a:buChar char="•"/>
            </a:pPr>
            <a:r>
              <a:rPr lang="en-US" sz="2400" dirty="0" smtClean="0"/>
              <a:t>Code is well-documented and openly available so others can follow what you did</a:t>
            </a:r>
          </a:p>
          <a:p>
            <a:pPr marL="452628" lvl="3" indent="-342900">
              <a:spcBef>
                <a:spcPts val="400"/>
              </a:spcBef>
              <a:buSzPct val="90000"/>
              <a:buFont typeface="Arial"/>
              <a:buChar char="•"/>
            </a:pPr>
            <a:endParaRPr lang="en-US" sz="2500" dirty="0" smtClean="0"/>
          </a:p>
          <a:p>
            <a:pPr marL="594360" lvl="4" indent="-256032">
              <a:spcBef>
                <a:spcPts val="400"/>
              </a:spcBef>
              <a:buSzPct val="90000"/>
            </a:pPr>
            <a:endParaRPr lang="en-US" sz="2400" dirty="0"/>
          </a:p>
          <a:p>
            <a:endParaRPr lang="en-US" dirty="0"/>
          </a:p>
        </p:txBody>
      </p:sp>
      <p:sp>
        <p:nvSpPr>
          <p:cNvPr id="3" name="Title 2"/>
          <p:cNvSpPr>
            <a:spLocks noGrp="1"/>
          </p:cNvSpPr>
          <p:nvPr>
            <p:ph type="title"/>
          </p:nvPr>
        </p:nvSpPr>
        <p:spPr/>
        <p:txBody>
          <a:bodyPr/>
          <a:lstStyle/>
          <a:p>
            <a:r>
              <a:rPr lang="en-US" dirty="0" smtClean="0"/>
              <a:t>3. What is “Reproducible research”?</a:t>
            </a:r>
            <a:endParaRPr lang="en-US" dirty="0"/>
          </a:p>
        </p:txBody>
      </p:sp>
    </p:spTree>
    <p:extLst>
      <p:ext uri="{BB962C8B-B14F-4D97-AF65-F5344CB8AC3E}">
        <p14:creationId xmlns:p14="http://schemas.microsoft.com/office/powerpoint/2010/main" val="1037409055"/>
      </p:ext>
    </p:extLst>
  </p:cSld>
  <p:clrMapOvr>
    <a:masterClrMapping/>
  </p:clrMapOvr>
  <p:transition spd="med">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15687</TotalTime>
  <Words>1935</Words>
  <Application>Microsoft Macintosh PowerPoint</Application>
  <PresentationFormat>On-screen Show (4:3)</PresentationFormat>
  <Paragraphs>282</Paragraphs>
  <Slides>25</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Calibri</vt:lpstr>
      <vt:lpstr>Courier New</vt:lpstr>
      <vt:lpstr>ＭＳ Ｐゴシック</vt:lpstr>
      <vt:lpstr>Times New Roman</vt:lpstr>
      <vt:lpstr>Verdana</vt:lpstr>
      <vt:lpstr>Wingdings</vt:lpstr>
      <vt:lpstr>Wingdings 2</vt:lpstr>
      <vt:lpstr>Wingdings 3</vt:lpstr>
      <vt:lpstr>Arial</vt:lpstr>
      <vt:lpstr>Office Theme</vt:lpstr>
      <vt:lpstr>Concourse</vt:lpstr>
      <vt:lpstr>EEB 698:  Data Management and Reproducible Research</vt:lpstr>
      <vt:lpstr>Today’s Class</vt:lpstr>
      <vt:lpstr>1. Nuts &amp; Bolts</vt:lpstr>
      <vt:lpstr>2. Why manage data? </vt:lpstr>
      <vt:lpstr>Why Manage Data:  Researcher Perspective</vt:lpstr>
      <vt:lpstr>Why Data Management:  Foundation to Advance Science </vt:lpstr>
      <vt:lpstr>Data management pipeline</vt:lpstr>
      <vt:lpstr>Data management goals</vt:lpstr>
      <vt:lpstr>3. What is “Reproducible research”?</vt:lpstr>
      <vt:lpstr>Reproducible Research</vt:lpstr>
      <vt:lpstr>4. Data management plan</vt:lpstr>
      <vt:lpstr>Data management pipeline</vt:lpstr>
      <vt:lpstr>What is a Data Management Plan?</vt:lpstr>
      <vt:lpstr>Components of a General DMP</vt:lpstr>
      <vt:lpstr>Tools for Creating Data Management Plans </vt:lpstr>
      <vt:lpstr>Find a data management plan online</vt:lpstr>
      <vt:lpstr>4a. Data and materials produced</vt:lpstr>
      <vt:lpstr>4b. Quality Assurance</vt:lpstr>
      <vt:lpstr>4c. Metadata</vt:lpstr>
      <vt:lpstr>4c. Metadata Standards: Examples</vt:lpstr>
      <vt:lpstr>4c. Steps to Create Quality Metadata</vt:lpstr>
      <vt:lpstr>4d. Preserving data</vt:lpstr>
      <vt:lpstr>4d. Dryad – data sharing</vt:lpstr>
      <vt:lpstr>5. Analysis – Reproducible research</vt:lpstr>
      <vt:lpstr>Data Management and Reproducible Research</vt:lpstr>
    </vt:vector>
  </TitlesOfParts>
  <Company>Rice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EEB 590: RStats Workshop</dc:title>
  <dc:creator>Haldre Rogers</dc:creator>
  <cp:lastModifiedBy>Haldre Rogers</cp:lastModifiedBy>
  <cp:revision>31</cp:revision>
  <dcterms:created xsi:type="dcterms:W3CDTF">2016-08-30T01:18:43Z</dcterms:created>
  <dcterms:modified xsi:type="dcterms:W3CDTF">2018-09-10T17:50:53Z</dcterms:modified>
</cp:coreProperties>
</file>