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7" r:id="rId1"/>
  </p:sldMasterIdLst>
  <p:notesMasterIdLst>
    <p:notesMasterId r:id="rId14"/>
  </p:notesMasterIdLst>
  <p:sldIdLst>
    <p:sldId id="256" r:id="rId2"/>
    <p:sldId id="260" r:id="rId3"/>
    <p:sldId id="261" r:id="rId4"/>
    <p:sldId id="262" r:id="rId5"/>
    <p:sldId id="263" r:id="rId6"/>
    <p:sldId id="257" r:id="rId7"/>
    <p:sldId id="258" r:id="rId8"/>
    <p:sldId id="259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10">
          <p15:clr>
            <a:srgbClr val="A4A3A4"/>
          </p15:clr>
        </p15:guide>
        <p15:guide id="2" pos="433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21"/>
    <p:restoredTop sz="92761"/>
  </p:normalViewPr>
  <p:slideViewPr>
    <p:cSldViewPr snapToGrid="0" snapToObjects="1" showGuides="1">
      <p:cViewPr varScale="1">
        <p:scale>
          <a:sx n="55" d="100"/>
          <a:sy n="55" d="100"/>
        </p:scale>
        <p:origin x="624" y="192"/>
      </p:cViewPr>
      <p:guideLst>
        <p:guide orient="horz" pos="2910"/>
        <p:guide pos="433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596003-ACAB-CA4A-B0F1-B3D74D4B04C4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A5CD31-17B4-0543-96B9-639EAAEFB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803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A5CD31-17B4-0543-96B9-639EAAEFBB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063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102240" y="2386744"/>
            <a:ext cx="693952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10/22/19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3304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10/22/19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538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1053966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6046" y="937260"/>
            <a:ext cx="4716174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10/22/19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8590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"/>
          <p:cNvSpPr>
            <a:spLocks noChangeArrowheads="1"/>
          </p:cNvSpPr>
          <p:nvPr userDrawn="1"/>
        </p:nvSpPr>
        <p:spPr bwMode="auto">
          <a:xfrm>
            <a:off x="0" y="6546850"/>
            <a:ext cx="9148763" cy="311150"/>
          </a:xfrm>
          <a:prstGeom prst="rect">
            <a:avLst/>
          </a:prstGeom>
          <a:gradFill rotWithShape="0">
            <a:gsLst>
              <a:gs pos="0">
                <a:srgbClr val="6CAA3C">
                  <a:alpha val="39998"/>
                </a:srgbClr>
              </a:gs>
              <a:gs pos="100000">
                <a:srgbClr val="5EBDBE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endParaRPr lang="en-US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-7938" y="-7938"/>
            <a:ext cx="9151938" cy="919163"/>
          </a:xfrm>
          <a:prstGeom prst="rect">
            <a:avLst/>
          </a:prstGeom>
          <a:gradFill rotWithShape="0">
            <a:gsLst>
              <a:gs pos="0">
                <a:srgbClr val="6CAA3C">
                  <a:alpha val="39998"/>
                </a:srgbClr>
              </a:gs>
              <a:gs pos="100000">
                <a:srgbClr val="5EBDBE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endParaRPr lang="en-US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" name="Text Box 31"/>
          <p:cNvSpPr txBox="1">
            <a:spLocks noChangeArrowheads="1"/>
          </p:cNvSpPr>
          <p:nvPr userDrawn="1"/>
        </p:nvSpPr>
        <p:spPr bwMode="auto">
          <a:xfrm>
            <a:off x="0" y="544513"/>
            <a:ext cx="9144000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gradFill rotWithShape="0">
                  <a:gsLst>
                    <a:gs pos="0">
                      <a:srgbClr val="629F39"/>
                    </a:gs>
                    <a:gs pos="100000">
                      <a:srgbClr val="58B5B2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spcAft>
                <a:spcPct val="20000"/>
              </a:spcAft>
            </a:pPr>
            <a:r>
              <a:rPr lang="en-US" sz="180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Freeman   Quillin   Allison        </a:t>
            </a:r>
            <a:endParaRPr lang="en-US" sz="2000">
              <a:solidFill>
                <a:srgbClr val="000000"/>
              </a:solidFill>
              <a:latin typeface="Times New Roman" charset="0"/>
              <a:cs typeface="Times New Roman" charset="0"/>
            </a:endParaRPr>
          </a:p>
        </p:txBody>
      </p:sp>
      <p:sp>
        <p:nvSpPr>
          <p:cNvPr id="6" name="Text Box 14"/>
          <p:cNvSpPr txBox="1">
            <a:spLocks noChangeArrowheads="1"/>
          </p:cNvSpPr>
          <p:nvPr userDrawn="1"/>
        </p:nvSpPr>
        <p:spPr bwMode="auto">
          <a:xfrm>
            <a:off x="0" y="6592888"/>
            <a:ext cx="68802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gradFill rotWithShape="0">
                  <a:gsLst>
                    <a:gs pos="0">
                      <a:srgbClr val="6CAA3C"/>
                    </a:gs>
                    <a:gs pos="100000">
                      <a:srgbClr val="5EBDBE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900">
                <a:solidFill>
                  <a:srgbClr val="000000"/>
                </a:solidFill>
              </a:rPr>
              <a:t>     © 2014 Pearson Education, Inc.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7938" y="-6350"/>
            <a:ext cx="91440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gradFill rotWithShape="0">
                  <a:gsLst>
                    <a:gs pos="0">
                      <a:srgbClr val="629F39"/>
                    </a:gs>
                    <a:gs pos="100000">
                      <a:srgbClr val="58B5B2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F6C932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defRPr/>
            </a:pPr>
            <a:r>
              <a:rPr lang="en-US" sz="3800">
                <a:solidFill>
                  <a:srgbClr val="000000"/>
                </a:solidFill>
                <a:ea typeface="Arial"/>
                <a:cs typeface="Times New Roman" pitchFamily="84" charset="0"/>
              </a:rPr>
              <a:t>BIOLOGICAL SCIENCE</a:t>
            </a:r>
          </a:p>
        </p:txBody>
      </p:sp>
      <p:pic>
        <p:nvPicPr>
          <p:cNvPr id="8" name="Picture 40" descr="FREE3671_0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35" r="7724" b="6168"/>
          <a:stretch>
            <a:fillRect/>
          </a:stretch>
        </p:blipFill>
        <p:spPr bwMode="auto">
          <a:xfrm>
            <a:off x="4244975" y="781050"/>
            <a:ext cx="4895850" cy="607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50"/>
          <p:cNvSpPr txBox="1">
            <a:spLocks noChangeArrowheads="1"/>
          </p:cNvSpPr>
          <p:nvPr userDrawn="1"/>
        </p:nvSpPr>
        <p:spPr bwMode="auto">
          <a:xfrm>
            <a:off x="-1588" y="430213"/>
            <a:ext cx="9144001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gradFill rotWithShape="0">
                  <a:gsLst>
                    <a:gs pos="0">
                      <a:srgbClr val="629F39"/>
                    </a:gs>
                    <a:gs pos="100000">
                      <a:srgbClr val="58B5B2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spcAft>
                <a:spcPct val="20000"/>
              </a:spcAft>
            </a:pPr>
            <a:r>
              <a:rPr lang="en-US" sz="800">
                <a:solidFill>
                  <a:srgbClr val="000000"/>
                </a:solidFill>
              </a:rPr>
              <a:t>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lang="en-US" sz="1000">
                <a:solidFill>
                  <a:srgbClr val="000000"/>
                </a:solidFill>
              </a:rPr>
              <a:t>FIFTH EDITION</a:t>
            </a:r>
          </a:p>
        </p:txBody>
      </p:sp>
      <p:sp>
        <p:nvSpPr>
          <p:cNvPr id="508945" name="Rectangle 17"/>
          <p:cNvSpPr>
            <a:spLocks noGrp="1" noChangeArrowheads="1"/>
          </p:cNvSpPr>
          <p:nvPr>
            <p:ph type="ctrTitle" sz="quarter"/>
          </p:nvPr>
        </p:nvSpPr>
        <p:spPr>
          <a:xfrm>
            <a:off x="182563" y="190500"/>
            <a:ext cx="3089275" cy="1096963"/>
          </a:xfrm>
        </p:spPr>
        <p:txBody>
          <a:bodyPr anchor="ctr"/>
          <a:lstStyle>
            <a:lvl1pPr marL="0" indent="0">
              <a:defRPr sz="500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26725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10/22/19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674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106424" y="2386744"/>
            <a:ext cx="6940296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10/22/19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99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2239" y="2638044"/>
            <a:ext cx="3288023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2638044"/>
            <a:ext cx="3290516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10/22/19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436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39" y="2313434"/>
            <a:ext cx="3288024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39" y="3143250"/>
            <a:ext cx="3288024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29051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9051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pPr/>
              <a:t>10/22/19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777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10/22/19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17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10/22/19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130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703" y="2243829"/>
            <a:ext cx="3290594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8"/>
            <a:ext cx="284607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10/22/19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40703" y="6236208"/>
            <a:ext cx="3806398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721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080" y="2243828"/>
            <a:ext cx="329184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-42172"/>
            <a:ext cx="4576573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16C4C9A-3960-41CF-A4E9-2A8FB932454B}" type="datetimeFigureOut">
              <a:rPr lang="en-US" smtClean="0"/>
              <a:t>10/22/19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40080" y="6236208"/>
            <a:ext cx="3803904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905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06045" y="964692"/>
            <a:ext cx="5937755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045" y="2638045"/>
            <a:ext cx="5937755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8943" y="6238816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pPr/>
              <a:t>10/22/19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2239" y="6236208"/>
            <a:ext cx="4556664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011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069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661" r:id="rId1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mailto:https://www.ncbi.nlm.nih.gov/pmc/articles/PMC4394709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simulation</a:t>
            </a:r>
            <a:br>
              <a:rPr lang="en-US" dirty="0"/>
            </a:br>
            <a:r>
              <a:rPr lang="en-US" dirty="0"/>
              <a:t>22 October 2019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7689" y="4762500"/>
            <a:ext cx="8513892" cy="1752600"/>
          </a:xfrm>
        </p:spPr>
        <p:txBody>
          <a:bodyPr/>
          <a:lstStyle/>
          <a:p>
            <a:r>
              <a:rPr lang="en-US" dirty="0"/>
              <a:t>Refs/sources: 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Charles DiMaggio: Intro to simulations in R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https://</a:t>
            </a:r>
            <a:r>
              <a:rPr lang="en-US" dirty="0" err="1"/>
              <a:t>aosmith.rbind.io</a:t>
            </a:r>
            <a:r>
              <a:rPr lang="en-US" dirty="0"/>
              <a:t>/2018/08/29/getting-started-simulating-data/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404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Use c(“a”, “b”, “c”.....) </a:t>
            </a:r>
          </a:p>
          <a:p>
            <a:pPr lvl="1"/>
            <a:r>
              <a:rPr lang="en-US" dirty="0"/>
              <a:t>Each = # of times you rep each one</a:t>
            </a:r>
          </a:p>
          <a:p>
            <a:pPr lvl="1"/>
            <a:r>
              <a:rPr lang="en-US" dirty="0"/>
              <a:t>Times = number of times you rep the whole vector</a:t>
            </a:r>
          </a:p>
          <a:p>
            <a:pPr lvl="1"/>
            <a:r>
              <a:rPr lang="en-US" dirty="0"/>
              <a:t>Length = replicate until you get a vector of this length</a:t>
            </a:r>
          </a:p>
          <a:p>
            <a:pPr lvl="1"/>
            <a:r>
              <a:rPr lang="en-US" dirty="0"/>
              <a:t>Need to use factor() around rep function to create a factor.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533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Expand.grid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Expand.grid</a:t>
            </a:r>
            <a:r>
              <a:rPr lang="en-US" dirty="0"/>
              <a:t>((gender=c("M","F"), education=c("</a:t>
            </a:r>
            <a:r>
              <a:rPr lang="en-US" dirty="0" err="1"/>
              <a:t>HS","College","Advanced</a:t>
            </a:r>
            <a:r>
              <a:rPr lang="en-US" dirty="0"/>
              <a:t>"),status=c("</a:t>
            </a:r>
            <a:r>
              <a:rPr lang="en-US" dirty="0" err="1"/>
              <a:t>Single","Married","Divorced","Widowed</a:t>
            </a:r>
            <a:r>
              <a:rPr lang="en-US" dirty="0"/>
              <a:t>"))</a:t>
            </a:r>
          </a:p>
        </p:txBody>
      </p:sp>
    </p:spTree>
    <p:extLst>
      <p:ext uri="{BB962C8B-B14F-4D97-AF65-F5344CB8AC3E}">
        <p14:creationId xmlns:p14="http://schemas.microsoft.com/office/powerpoint/2010/main" val="2183772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packages to explore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simr: power analyses for glmm using simulation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45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simulate?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Produce data to play around with. </a:t>
            </a:r>
          </a:p>
          <a:p>
            <a:r>
              <a:rPr lang="en-US" dirty="0"/>
              <a:t>Generate data similar to what we expect to collect to see if our proposed analysis works as expected.</a:t>
            </a:r>
          </a:p>
          <a:p>
            <a:r>
              <a:rPr lang="en-US" dirty="0"/>
              <a:t>Power analysis</a:t>
            </a:r>
          </a:p>
        </p:txBody>
      </p:sp>
    </p:spTree>
    <p:extLst>
      <p:ext uri="{BB962C8B-B14F-4D97-AF65-F5344CB8AC3E}">
        <p14:creationId xmlns:p14="http://schemas.microsoft.com/office/powerpoint/2010/main" val="1876454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simulating your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Define your expected dataset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a random draw from appropriate probability distribution to produce response variable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Produce predictor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049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Define your predicted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What is your response &amp; predictors? </a:t>
            </a:r>
          </a:p>
          <a:p>
            <a:pPr lvl="1"/>
            <a:r>
              <a:rPr lang="en-US" dirty="0"/>
              <a:t>What is the anticipated error distribution of your response? </a:t>
            </a:r>
          </a:p>
          <a:p>
            <a:pPr lvl="1"/>
            <a:r>
              <a:rPr lang="en-US" dirty="0"/>
              <a:t>How many samples will you have? How are these apportioned to each category of predictor?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675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Produce response variable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 random draw from appropriate probability distribution to produce response variable</a:t>
            </a:r>
          </a:p>
          <a:p>
            <a:r>
              <a:rPr lang="en-US" dirty="0"/>
              <a:t>If you have pilot data, you can use this to estimate parameters to use for the random draw. </a:t>
            </a:r>
          </a:p>
          <a:p>
            <a:r>
              <a:rPr lang="en-US" dirty="0"/>
              <a:t>Otherwise, need to use best guess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147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772" y="394856"/>
            <a:ext cx="7772400" cy="1143000"/>
          </a:xfrm>
        </p:spPr>
        <p:txBody>
          <a:bodyPr/>
          <a:lstStyle/>
          <a:p>
            <a:r>
              <a:rPr lang="en-US" dirty="0"/>
              <a:t>Probability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327" y="1939635"/>
            <a:ext cx="7973291" cy="3380509"/>
          </a:xfrm>
        </p:spPr>
        <p:txBody>
          <a:bodyPr numCol="2">
            <a:noAutofit/>
          </a:bodyPr>
          <a:lstStyle/>
          <a:p>
            <a:r>
              <a:rPr lang="en-US" sz="2400" b="1" dirty="0"/>
              <a:t>Normal: norm(mean, </a:t>
            </a:r>
            <a:r>
              <a:rPr lang="en-US" sz="2400" b="1" dirty="0" err="1"/>
              <a:t>sd</a:t>
            </a:r>
            <a:r>
              <a:rPr lang="en-US" sz="2400" b="1" dirty="0"/>
              <a:t>)</a:t>
            </a:r>
          </a:p>
          <a:p>
            <a:r>
              <a:rPr lang="en-US" sz="2400" b="1" dirty="0"/>
              <a:t>Poisson: pois(lambda)</a:t>
            </a:r>
          </a:p>
          <a:p>
            <a:r>
              <a:rPr lang="en-US" sz="2400" b="1" dirty="0"/>
              <a:t>Binomial: </a:t>
            </a:r>
            <a:r>
              <a:rPr lang="en-US" sz="2400" b="1" dirty="0" err="1"/>
              <a:t>binom</a:t>
            </a:r>
            <a:r>
              <a:rPr lang="en-US" sz="2400" b="1" dirty="0"/>
              <a:t>(size, prob)</a:t>
            </a:r>
          </a:p>
          <a:p>
            <a:r>
              <a:rPr lang="en-US" sz="2400" dirty="0"/>
              <a:t>Uniform: </a:t>
            </a:r>
            <a:r>
              <a:rPr lang="en-US" sz="2400" dirty="0" err="1"/>
              <a:t>unif</a:t>
            </a:r>
            <a:r>
              <a:rPr lang="en-US" sz="2400" dirty="0"/>
              <a:t>(min, max)</a:t>
            </a:r>
          </a:p>
          <a:p>
            <a:r>
              <a:rPr lang="en-US" sz="2400" dirty="0" err="1"/>
              <a:t>ChiSquared</a:t>
            </a:r>
            <a:r>
              <a:rPr lang="en-US" sz="2400" dirty="0"/>
              <a:t>: </a:t>
            </a:r>
            <a:r>
              <a:rPr lang="en-US" sz="2400" dirty="0" err="1"/>
              <a:t>chisq</a:t>
            </a:r>
            <a:r>
              <a:rPr lang="en-US" sz="2400" dirty="0"/>
              <a:t>(df, </a:t>
            </a:r>
            <a:r>
              <a:rPr lang="en-US" sz="2400" dirty="0" err="1"/>
              <a:t>ncp</a:t>
            </a:r>
            <a:r>
              <a:rPr lang="en-US" sz="2400" dirty="0"/>
              <a:t>)</a:t>
            </a:r>
          </a:p>
          <a:p>
            <a:r>
              <a:rPr lang="en-US" sz="2400" dirty="0"/>
              <a:t>Exponential: exp(rate)</a:t>
            </a:r>
          </a:p>
          <a:p>
            <a:r>
              <a:rPr lang="en-US" sz="2400" dirty="0"/>
              <a:t>Gamma: gamma(shape, scale)</a:t>
            </a:r>
          </a:p>
          <a:p>
            <a:r>
              <a:rPr lang="en-US" sz="2400" dirty="0"/>
              <a:t>Logistic: </a:t>
            </a:r>
            <a:r>
              <a:rPr lang="en-US" sz="2400" dirty="0" err="1"/>
              <a:t>logis</a:t>
            </a:r>
            <a:r>
              <a:rPr lang="en-US" sz="2400" dirty="0"/>
              <a:t>(location, scale)</a:t>
            </a:r>
          </a:p>
          <a:p>
            <a:r>
              <a:rPr lang="en-US" sz="2400" dirty="0"/>
              <a:t>T: t(df, </a:t>
            </a:r>
            <a:r>
              <a:rPr lang="en-US" sz="2400" dirty="0" err="1"/>
              <a:t>ncp</a:t>
            </a:r>
            <a:r>
              <a:rPr lang="en-US" sz="2400" dirty="0"/>
              <a:t>)</a:t>
            </a:r>
          </a:p>
          <a:p>
            <a:r>
              <a:rPr lang="en-US" sz="2400" dirty="0"/>
              <a:t>Beta: beta(shape1, shape2, </a:t>
            </a:r>
            <a:r>
              <a:rPr lang="en-US" sz="2400" dirty="0" err="1"/>
              <a:t>ncp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92770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67" y="38100"/>
            <a:ext cx="8811581" cy="1143000"/>
          </a:xfrm>
        </p:spPr>
        <p:txBody>
          <a:bodyPr/>
          <a:lstStyle/>
          <a:p>
            <a:r>
              <a:rPr lang="en-US" dirty="0"/>
              <a:t>Using probability functions in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610" y="1371600"/>
            <a:ext cx="8017745" cy="3588979"/>
          </a:xfrm>
        </p:spPr>
        <p:txBody>
          <a:bodyPr>
            <a:normAutofit/>
          </a:bodyPr>
          <a:lstStyle/>
          <a:p>
            <a:r>
              <a:rPr lang="en-US" sz="2400" dirty="0"/>
              <a:t>dxxx(x,) returns the density or the value on the y-axis of a probability distribution for a discrete value of x</a:t>
            </a:r>
          </a:p>
          <a:p>
            <a:r>
              <a:rPr lang="en-US" sz="2400" dirty="0" err="1"/>
              <a:t>pxxx</a:t>
            </a:r>
            <a:r>
              <a:rPr lang="en-US" sz="2400" dirty="0"/>
              <a:t>(q,) returns the cumulative density function (CDF) or the area under the curve to the left of an x value on a probability distribution curve</a:t>
            </a:r>
          </a:p>
          <a:p>
            <a:r>
              <a:rPr lang="en-US" sz="2400" dirty="0" err="1"/>
              <a:t>qxxx</a:t>
            </a:r>
            <a:r>
              <a:rPr lang="en-US" sz="2400" dirty="0"/>
              <a:t>(p,) returns the </a:t>
            </a:r>
            <a:r>
              <a:rPr lang="en-US" sz="2400" dirty="0" err="1"/>
              <a:t>quantile</a:t>
            </a:r>
            <a:r>
              <a:rPr lang="en-US" sz="2400" dirty="0"/>
              <a:t> value, i.e. the standardized z value for x</a:t>
            </a:r>
          </a:p>
          <a:p>
            <a:r>
              <a:rPr lang="en-US" sz="2400" dirty="0" err="1"/>
              <a:t>rxxx</a:t>
            </a:r>
            <a:r>
              <a:rPr lang="en-US" sz="2400" dirty="0"/>
              <a:t>(n,) returns a random simulation of size n</a:t>
            </a:r>
          </a:p>
        </p:txBody>
      </p:sp>
    </p:spTree>
    <p:extLst>
      <p:ext uri="{BB962C8B-B14F-4D97-AF65-F5344CB8AC3E}">
        <p14:creationId xmlns:p14="http://schemas.microsoft.com/office/powerpoint/2010/main" val="847950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3122" y="313528"/>
            <a:ext cx="5937755" cy="1188720"/>
          </a:xfrm>
        </p:spPr>
        <p:txBody>
          <a:bodyPr/>
          <a:lstStyle/>
          <a:p>
            <a:r>
              <a:rPr lang="en-US" dirty="0"/>
              <a:t>Probability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1981200"/>
            <a:ext cx="8225011" cy="4114800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err="1"/>
              <a:t>rnorm</a:t>
            </a:r>
            <a:r>
              <a:rPr lang="en-US" sz="2400" dirty="0"/>
              <a:t>(n = 10, mean = 50, </a:t>
            </a:r>
            <a:r>
              <a:rPr lang="en-US" sz="2400" dirty="0" err="1"/>
              <a:t>sd</a:t>
            </a:r>
            <a:r>
              <a:rPr lang="en-US" sz="2400" dirty="0"/>
              <a:t> = 19) # normal distribution</a:t>
            </a:r>
          </a:p>
          <a:p>
            <a:r>
              <a:rPr lang="en-US" sz="2400" dirty="0" err="1"/>
              <a:t>runif</a:t>
            </a:r>
            <a:r>
              <a:rPr lang="en-US" sz="2400" dirty="0"/>
              <a:t>(n = 10, min = 0, max = 1) #uniform distribution</a:t>
            </a:r>
          </a:p>
          <a:p>
            <a:r>
              <a:rPr lang="en-US" sz="2400" dirty="0" err="1"/>
              <a:t>rpois</a:t>
            </a:r>
            <a:r>
              <a:rPr lang="en-US" sz="2400" dirty="0"/>
              <a:t>(n = 10, lambda = 15) # Poisson distribution, lambda = mean/variance</a:t>
            </a:r>
          </a:p>
          <a:p>
            <a:endParaRPr lang="en-US" sz="2400" dirty="0"/>
          </a:p>
          <a:p>
            <a:r>
              <a:rPr lang="en-US" sz="2400" dirty="0"/>
              <a:t># toss coin 8 times using binomial distribution</a:t>
            </a:r>
          </a:p>
          <a:p>
            <a:r>
              <a:rPr lang="tr-TR" sz="2400" dirty="0" err="1"/>
              <a:t>rbinom</a:t>
            </a:r>
            <a:r>
              <a:rPr lang="tr-TR" sz="2400" dirty="0"/>
              <a:t>(n = 8, size = 1, p = 0.5)</a:t>
            </a:r>
          </a:p>
          <a:p>
            <a:endParaRPr lang="tr-TR" sz="2400" dirty="0"/>
          </a:p>
          <a:p>
            <a:r>
              <a:rPr lang="tr-TR" sz="2400" dirty="0"/>
              <a:t># 18 </a:t>
            </a:r>
            <a:r>
              <a:rPr lang="tr-TR" sz="2400" dirty="0" err="1"/>
              <a:t>trials</a:t>
            </a:r>
            <a:r>
              <a:rPr lang="tr-TR" sz="2400" dirty="0"/>
              <a:t>, </a:t>
            </a:r>
            <a:r>
              <a:rPr lang="tr-TR" sz="2400" dirty="0" err="1"/>
              <a:t>sample</a:t>
            </a:r>
            <a:r>
              <a:rPr lang="tr-TR" sz="2400" dirty="0"/>
              <a:t> size 10, </a:t>
            </a:r>
            <a:r>
              <a:rPr lang="tr-TR" sz="2400" dirty="0" err="1"/>
              <a:t>prob</a:t>
            </a:r>
            <a:r>
              <a:rPr lang="tr-TR" sz="2400" dirty="0"/>
              <a:t> </a:t>
            </a:r>
            <a:r>
              <a:rPr lang="tr-TR" sz="2400" dirty="0" err="1"/>
              <a:t>success</a:t>
            </a:r>
            <a:r>
              <a:rPr lang="tr-TR" sz="2400" dirty="0"/>
              <a:t> =.2 </a:t>
            </a:r>
          </a:p>
          <a:p>
            <a:r>
              <a:rPr lang="tr-TR" sz="2400" dirty="0" err="1"/>
              <a:t>rbinom</a:t>
            </a:r>
            <a:r>
              <a:rPr lang="tr-TR" sz="2400" dirty="0"/>
              <a:t>(18, 10, 0.2)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22993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Produce predictor data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Useful functions: </a:t>
            </a:r>
          </a:p>
          <a:p>
            <a:pPr lvl="1"/>
            <a:r>
              <a:rPr lang="en-US" dirty="0"/>
              <a:t>rep() </a:t>
            </a:r>
          </a:p>
          <a:p>
            <a:pPr lvl="1"/>
            <a:r>
              <a:rPr lang="en-US" dirty="0" err="1"/>
              <a:t>expand.grid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seq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runif</a:t>
            </a:r>
            <a:r>
              <a:rPr lang="en-US" dirty="0"/>
              <a:t>()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906909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{F1E0EFBC-8CCB-CA44-BB57-153F7CA01FF6}tf10001120</Template>
  <TotalTime>3216</TotalTime>
  <Words>555</Words>
  <Application>Microsoft Macintosh PowerPoint</Application>
  <PresentationFormat>On-screen Show (4:3)</PresentationFormat>
  <Paragraphs>63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Gill Sans MT</vt:lpstr>
      <vt:lpstr>Times New Roman</vt:lpstr>
      <vt:lpstr>Parcel</vt:lpstr>
      <vt:lpstr>Data simulation 22 October 2019</vt:lpstr>
      <vt:lpstr>Why simulate? </vt:lpstr>
      <vt:lpstr>Steps to simulating your dataset</vt:lpstr>
      <vt:lpstr>1. Define your predicted dataset</vt:lpstr>
      <vt:lpstr>2. Produce response variable </vt:lpstr>
      <vt:lpstr>Probability distributions</vt:lpstr>
      <vt:lpstr>Using probability functions in R</vt:lpstr>
      <vt:lpstr>Probability functions</vt:lpstr>
      <vt:lpstr>3. Produce predictor data </vt:lpstr>
      <vt:lpstr>rep()</vt:lpstr>
      <vt:lpstr>Expand.grid()</vt:lpstr>
      <vt:lpstr>Other packages to explore</vt:lpstr>
    </vt:vector>
  </TitlesOfParts>
  <Company>Rice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simulation</dc:title>
  <dc:creator>Haldre Rogers</dc:creator>
  <cp:lastModifiedBy>Rogers, Haldre S [EEOB]</cp:lastModifiedBy>
  <cp:revision>11</cp:revision>
  <dcterms:created xsi:type="dcterms:W3CDTF">2018-10-08T13:39:04Z</dcterms:created>
  <dcterms:modified xsi:type="dcterms:W3CDTF">2019-10-22T20:41:17Z</dcterms:modified>
</cp:coreProperties>
</file>