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54" d="100"/>
          <a:sy n="54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1F8C-62F5-5C43-8A5F-0B140731EF0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wgelman.com/2013/07/31/response-by-jessica-tracy-and-alec-beall-to-my-criticism-of-their-paper/" TargetMode="External"/><Relationship Id="rId2" Type="http://schemas.openxmlformats.org/officeDocument/2006/relationships/hyperlink" Target="http://www.slate.com/articles/health_and_science/science/2013/07/statistics_and_psychology_multiple_comparisons_give_spurious_resul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ynamicecology.wordpress.com/2013/10/16/in-praise-of-exploratory-statist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EEB698</a:t>
            </a:r>
          </a:p>
          <a:p>
            <a:r>
              <a:rPr lang="en-US" dirty="0" smtClean="0"/>
              <a:t>1 October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data are correct – should do alongside data wrangling</a:t>
            </a:r>
            <a:endParaRPr lang="en-US" dirty="0"/>
          </a:p>
          <a:p>
            <a:r>
              <a:rPr lang="en-US" dirty="0" smtClean="0"/>
              <a:t>Get to know your data to plan your analysis</a:t>
            </a:r>
          </a:p>
        </p:txBody>
      </p:sp>
    </p:spTree>
    <p:extLst>
      <p:ext uri="{BB962C8B-B14F-4D97-AF65-F5344CB8AC3E}">
        <p14:creationId xmlns:p14="http://schemas.microsoft.com/office/powerpoint/2010/main" val="419849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Make sure your data are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tables and graphs to look for problems</a:t>
            </a:r>
          </a:p>
          <a:p>
            <a:pPr lvl="1"/>
            <a:r>
              <a:rPr lang="en-US" dirty="0" smtClean="0"/>
              <a:t>Outlier or impossible values</a:t>
            </a:r>
          </a:p>
          <a:p>
            <a:pPr lvl="1"/>
            <a:r>
              <a:rPr lang="en-US" dirty="0" smtClean="0"/>
              <a:t>Misspellings</a:t>
            </a:r>
          </a:p>
          <a:p>
            <a:pPr lvl="1"/>
            <a:r>
              <a:rPr lang="en-US" dirty="0" smtClean="0"/>
              <a:t>Extra spaces</a:t>
            </a:r>
          </a:p>
          <a:p>
            <a:pPr lvl="1"/>
            <a:r>
              <a:rPr lang="en-US" dirty="0" smtClean="0"/>
              <a:t>Unusual ranges or missing data</a:t>
            </a:r>
          </a:p>
          <a:p>
            <a:r>
              <a:rPr lang="en-US" dirty="0" smtClean="0"/>
              <a:t>As you find problems, update your wrangling code to fix them, and print a new tidy file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71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Explore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should </a:t>
            </a:r>
            <a:r>
              <a:rPr lang="en-US" dirty="0" smtClean="0"/>
              <a:t>start with a hypothesis, develop a study, test that </a:t>
            </a:r>
            <a:r>
              <a:rPr lang="en-US" dirty="0" smtClean="0"/>
              <a:t>hypothesis. </a:t>
            </a:r>
            <a:endParaRPr lang="en-US" dirty="0" smtClean="0"/>
          </a:p>
          <a:p>
            <a:r>
              <a:rPr lang="en-US" dirty="0" smtClean="0"/>
              <a:t>Data exploration, as we are doing it today, is not about finding what’s likely to be significant and then testing it</a:t>
            </a:r>
          </a:p>
          <a:p>
            <a:pPr lvl="1"/>
            <a:r>
              <a:rPr lang="en-US" dirty="0" smtClean="0">
                <a:hlinkClick r:id="rId2"/>
              </a:rPr>
              <a:t>Andrew </a:t>
            </a:r>
            <a:r>
              <a:rPr lang="en-US" dirty="0" smtClean="0">
                <a:hlinkClick r:id="rId2"/>
              </a:rPr>
              <a:t>Gelman’s Slate</a:t>
            </a:r>
            <a:r>
              <a:rPr lang="en-US" dirty="0" smtClean="0"/>
              <a:t> article and the </a:t>
            </a:r>
            <a:r>
              <a:rPr lang="en-US" dirty="0" smtClean="0">
                <a:hlinkClick r:id="rId3"/>
              </a:rPr>
              <a:t>authors’ response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Exploratory statistics: </a:t>
            </a:r>
            <a:r>
              <a:rPr lang="en-US" dirty="0" smtClean="0"/>
              <a:t>You might explore a large dataset without a hypothesis, and use it to develop a hypothesis, but then you should develop a different dataset with which to test it. </a:t>
            </a:r>
            <a:endParaRPr lang="en-US" dirty="0" smtClean="0"/>
          </a:p>
          <a:p>
            <a:r>
              <a:rPr lang="en-US" dirty="0" smtClean="0"/>
              <a:t>You should use exploration to get to know your dataset, so you can be smart about your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5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data </a:t>
            </a:r>
            <a:r>
              <a:rPr lang="en-US" dirty="0" smtClean="0"/>
              <a:t>exploration prior to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to know your dataset</a:t>
            </a:r>
          </a:p>
          <a:p>
            <a:pPr lvl="1"/>
            <a:r>
              <a:rPr lang="en-US" dirty="0" smtClean="0"/>
              <a:t>What is your response?</a:t>
            </a:r>
          </a:p>
          <a:p>
            <a:pPr lvl="1"/>
            <a:r>
              <a:rPr lang="en-US" dirty="0" smtClean="0"/>
              <a:t>What are your continuous predictors? Categorical predictors? </a:t>
            </a:r>
          </a:p>
          <a:p>
            <a:pPr lvl="1"/>
            <a:r>
              <a:rPr lang="en-US" dirty="0" smtClean="0"/>
              <a:t>Any random effects? </a:t>
            </a:r>
          </a:p>
          <a:p>
            <a:r>
              <a:rPr lang="en-US" dirty="0" smtClean="0"/>
              <a:t>Assess: </a:t>
            </a:r>
          </a:p>
          <a:p>
            <a:pPr lvl="1"/>
            <a:r>
              <a:rPr lang="en-US" dirty="0" smtClean="0"/>
              <a:t>Outliers in response and continuous predictors</a:t>
            </a:r>
          </a:p>
          <a:p>
            <a:pPr lvl="1"/>
            <a:r>
              <a:rPr lang="en-US" dirty="0" smtClean="0"/>
              <a:t>Zero-inflation</a:t>
            </a:r>
          </a:p>
          <a:p>
            <a:pPr lvl="1"/>
            <a:r>
              <a:rPr lang="en-US" dirty="0" err="1" smtClean="0"/>
              <a:t>Collinearity</a:t>
            </a:r>
            <a:r>
              <a:rPr lang="en-US" dirty="0" smtClean="0"/>
              <a:t> (predictors are correlated)</a:t>
            </a:r>
          </a:p>
          <a:p>
            <a:pPr lvl="1"/>
            <a:r>
              <a:rPr lang="en-US" dirty="0" smtClean="0"/>
              <a:t>Linearity &amp; homogeneity</a:t>
            </a:r>
          </a:p>
          <a:p>
            <a:pPr lvl="1"/>
            <a:r>
              <a:rPr lang="en-US" dirty="0" smtClean="0"/>
              <a:t>Independence of response </a:t>
            </a:r>
          </a:p>
          <a:p>
            <a:pPr lvl="1"/>
            <a:r>
              <a:rPr lang="en-US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7400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64809" cy="4351338"/>
          </a:xfrm>
        </p:spPr>
        <p:txBody>
          <a:bodyPr/>
          <a:lstStyle/>
          <a:p>
            <a:r>
              <a:rPr lang="en-US" dirty="0" smtClean="0"/>
              <a:t>Histogram – shows counts of continuous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6480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Boxplot – shows variation within a continuous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Shows minimum*, </a:t>
            </a:r>
            <a:r>
              <a:rPr lang="en-US" dirty="0"/>
              <a:t>first </a:t>
            </a:r>
            <a:r>
              <a:rPr lang="en-US" b="1" dirty="0"/>
              <a:t>quartile</a:t>
            </a:r>
            <a:r>
              <a:rPr lang="en-US" dirty="0"/>
              <a:t>, median, third </a:t>
            </a:r>
            <a:r>
              <a:rPr lang="en-US" b="1" dirty="0"/>
              <a:t>quartile</a:t>
            </a:r>
            <a:r>
              <a:rPr lang="en-US" dirty="0"/>
              <a:t>, and </a:t>
            </a:r>
            <a:r>
              <a:rPr lang="en-US" dirty="0" smtClean="0"/>
              <a:t>maximum*</a:t>
            </a:r>
          </a:p>
          <a:p>
            <a:r>
              <a:rPr lang="en-US" dirty="0" smtClean="0"/>
              <a:t>Violin plot is similar, but has 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1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648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Scatterplot</a:t>
            </a:r>
          </a:p>
          <a:p>
            <a:pPr lvl="1"/>
            <a:r>
              <a:rPr lang="en-US" dirty="0" smtClean="0"/>
              <a:t>Continuous x and 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Exploration</vt:lpstr>
      <vt:lpstr>Goals of data exploration</vt:lpstr>
      <vt:lpstr>1. Make sure your data are correct</vt:lpstr>
      <vt:lpstr>2. Explore your data</vt:lpstr>
      <vt:lpstr>Goal of data exploration prior to analysis</vt:lpstr>
      <vt:lpstr>Types of graphics</vt:lpstr>
      <vt:lpstr>Types of graphics</vt:lpstr>
      <vt:lpstr>Types of 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Rogers, Haldre S [EEOBS]</dc:creator>
  <cp:lastModifiedBy>Rogers, Haldre S [EEOBS]</cp:lastModifiedBy>
  <cp:revision>10</cp:revision>
  <dcterms:created xsi:type="dcterms:W3CDTF">2016-09-27T10:15:11Z</dcterms:created>
  <dcterms:modified xsi:type="dcterms:W3CDTF">2018-10-01T15:45:12Z</dcterms:modified>
</cp:coreProperties>
</file>