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7" r:id="rId5"/>
    <p:sldId id="258" r:id="rId6"/>
    <p:sldId id="266" r:id="rId7"/>
    <p:sldId id="265" r:id="rId8"/>
    <p:sldId id="268" r:id="rId9"/>
    <p:sldId id="259" r:id="rId10"/>
    <p:sldId id="260" r:id="rId11"/>
    <p:sldId id="264" r:id="rId12"/>
    <p:sldId id="263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3" autoAdjust="0"/>
    <p:restoredTop sz="94631"/>
  </p:normalViewPr>
  <p:slideViewPr>
    <p:cSldViewPr snapToGrid="0" snapToObjects="1">
      <p:cViewPr varScale="1">
        <p:scale>
          <a:sx n="80" d="100"/>
          <a:sy n="80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986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Food Consumption Trends in the United States: </a:t>
            </a:r>
            <a:br>
              <a:rPr lang="en-US" dirty="0"/>
            </a:br>
            <a:r>
              <a:rPr lang="en-US" dirty="0"/>
              <a:t>The Baseline for a Reimagined Localized Food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73638"/>
            <a:ext cx="9144000" cy="1655762"/>
          </a:xfrm>
        </p:spPr>
        <p:txBody>
          <a:bodyPr/>
          <a:lstStyle/>
          <a:p>
            <a:r>
              <a:rPr lang="en-US" dirty="0"/>
              <a:t>Tiffanie F. Stone</a:t>
            </a:r>
          </a:p>
          <a:p>
            <a:r>
              <a:rPr lang="en-US" dirty="0"/>
              <a:t>EEB698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(1-2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find? Show us the graph that best displays your results. </a:t>
            </a:r>
          </a:p>
        </p:txBody>
      </p:sp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79BA-5B6B-4C82-BE64-F411D2FF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E96C-22FC-4615-9849-F6B29883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8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A3A6-495F-4E33-962F-C614E508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Vegetable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EE3CD4-007D-4C73-8CCB-7EA625A19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918" y="1825625"/>
            <a:ext cx="70441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3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mean? Interpret your results in light of your original question/hypothesis</a:t>
            </a:r>
          </a:p>
        </p:txBody>
      </p:sp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D081-9EB2-4BD4-8BEC-7A47A44D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A7D3A7-B6A7-452B-BE08-881A12395D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2674"/>
            <a:ext cx="1051560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Core Team (2013). R: A language and environment for statistical computing. R Foundation for Statistical Computing, Vienna, Austria. URL http://www.R-project.org/.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Wickham, Hadley. (2016) ggplot2: Elegant Graphics for Data Analysis. Springer-Verlag New York.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Wickham, Hadley (2017).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tidyverse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Easily Install and Load the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Tidyverse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'. R package version 1.2.1. https://CRAN.R-project.org/package=tidyverse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8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5A89-2B6B-45BF-B9C5-5C60B639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18" y="41415"/>
            <a:ext cx="11979564" cy="1325563"/>
          </a:xfrm>
        </p:spPr>
        <p:txBody>
          <a:bodyPr/>
          <a:lstStyle/>
          <a:p>
            <a:pPr algn="ctr"/>
            <a:r>
              <a:rPr lang="en-US" dirty="0"/>
              <a:t>Introduction: Imagining a Localized Food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E481-483D-433A-AF0A-BE1686EA7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16" y="1343445"/>
            <a:ext cx="10515600" cy="355030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Agricultural production alone makes up 19 -29% of anthropogenic greenhouse gas emissions (Vermeulen, Campbell, &amp; Ingram, 2012)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Today: more than 50% of the global population live in urban areas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By 2050, urban populations are predicted to reach 70% (Kulak, Graves, &amp; Chatterton, 2013)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Average grocery store items travel 1500 miles from farm to consumer (Knight &amp; Riggs, 2010)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Understanding a city-scale food system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7ABA56-706B-4456-805C-45674CB5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82" y="3421903"/>
            <a:ext cx="5499169" cy="313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A5DB63-16C4-4937-A1A8-F15C2719729A}"/>
              </a:ext>
            </a:extLst>
          </p:cNvPr>
          <p:cNvSpPr/>
          <p:nvPr/>
        </p:nvSpPr>
        <p:spPr>
          <a:xfrm>
            <a:off x="6385860" y="65191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Lato"/>
              </a:rPr>
              <a:t>Source: texaslocalfood.org</a:t>
            </a:r>
            <a:endParaRPr lang="en-US" sz="1600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5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82" y="1556683"/>
            <a:ext cx="7561730" cy="4853081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i="1" dirty="0"/>
              <a:t>Establish a baseline for food consumption patterns over time. </a:t>
            </a:r>
          </a:p>
          <a:p>
            <a:pPr lvl="2">
              <a:lnSpc>
                <a:spcPct val="100000"/>
              </a:lnSpc>
            </a:pPr>
            <a:r>
              <a:rPr lang="en-US" i="1" dirty="0"/>
              <a:t>Used USDA National Food Consumption data</a:t>
            </a:r>
          </a:p>
          <a:p>
            <a:pPr lvl="2">
              <a:lnSpc>
                <a:spcPct val="100000"/>
              </a:lnSpc>
            </a:pPr>
            <a:r>
              <a:rPr lang="en-US" i="1" dirty="0"/>
              <a:t>Mean and 95% confidence intervals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i="1" dirty="0"/>
          </a:p>
          <a:p>
            <a:pPr lvl="1">
              <a:lnSpc>
                <a:spcPct val="100000"/>
              </a:lnSpc>
            </a:pPr>
            <a:r>
              <a:rPr lang="en-US" i="1" dirty="0"/>
              <a:t>Nutrition inequity: Analyzing trends in low- and high-income populations</a:t>
            </a:r>
          </a:p>
          <a:p>
            <a:pPr lvl="2">
              <a:lnSpc>
                <a:spcPct val="100000"/>
              </a:lnSpc>
            </a:pPr>
            <a:r>
              <a:rPr lang="en-US" i="1" dirty="0"/>
              <a:t>Mean and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i="1" dirty="0"/>
              <a:t>Target key food groups in our model of this food system.</a:t>
            </a:r>
            <a:endParaRPr lang="en-US" dirty="0"/>
          </a:p>
        </p:txBody>
      </p:sp>
      <p:pic>
        <p:nvPicPr>
          <p:cNvPr id="1026" name="Picture 2" descr="Image result for my plate">
            <a:extLst>
              <a:ext uri="{FF2B5EF4-FFF2-40B4-BE49-F238E27FC236}">
                <a16:creationId xmlns:a16="http://schemas.microsoft.com/office/drawing/2014/main" id="{26E03701-E6E9-4B0E-8BB1-74CDEF627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84" y="3055482"/>
            <a:ext cx="4578444" cy="392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17B8-A1E2-4C9B-9ECD-3709EEB7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3ED2-DBF6-402F-A11B-DA121E9E5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Response: food category consumed (</a:t>
            </a:r>
            <a:r>
              <a:rPr lang="en-US" dirty="0" err="1"/>
              <a:t>lbs</a:t>
            </a:r>
            <a:r>
              <a:rPr lang="en-US" dirty="0"/>
              <a:t>) / year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Fruits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Vegetables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Meat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Dairy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Grain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Oil</a:t>
            </a:r>
          </a:p>
          <a:p>
            <a:pPr>
              <a:spcAft>
                <a:spcPts val="1200"/>
              </a:spcAft>
            </a:pPr>
            <a:r>
              <a:rPr lang="en-US" dirty="0"/>
              <a:t>Predictors: income level,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5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8133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Simulated vegetable consumption data using mean and 95% confidence intervals which were converted to standard deviations</a:t>
            </a:r>
          </a:p>
          <a:p>
            <a:pPr>
              <a:spcAft>
                <a:spcPts val="1200"/>
              </a:spcAft>
            </a:pPr>
            <a:r>
              <a:rPr lang="en-US" dirty="0"/>
              <a:t>6000 total data points – similar to 5000 participants in the survey for vegetable consumption (</a:t>
            </a:r>
            <a:r>
              <a:rPr lang="en-US" dirty="0" err="1"/>
              <a:t>lbs</a:t>
            </a:r>
            <a:r>
              <a:rPr lang="en-US" dirty="0"/>
              <a:t>/year)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2000 per income level (low, average, high)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1500 per year (1994 – 1998, 2003 – 2004, 2005 – 2006, 2007 – 2008)</a:t>
            </a:r>
          </a:p>
          <a:p>
            <a:pPr>
              <a:spcAft>
                <a:spcPts val="1200"/>
              </a:spcAft>
            </a:pPr>
            <a:r>
              <a:rPr lang="en-US" dirty="0"/>
              <a:t>Response: vegetables consumed (</a:t>
            </a:r>
            <a:r>
              <a:rPr lang="en-US" dirty="0" err="1"/>
              <a:t>lbs</a:t>
            </a:r>
            <a:r>
              <a:rPr lang="en-US" dirty="0"/>
              <a:t>) / year</a:t>
            </a:r>
          </a:p>
          <a:p>
            <a:pPr>
              <a:spcAft>
                <a:spcPts val="1200"/>
              </a:spcAft>
            </a:pPr>
            <a:r>
              <a:rPr lang="en-US" dirty="0"/>
              <a:t>Predictors: income level, year</a:t>
            </a:r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B98D-F6B9-4F16-86CA-CE1F27F9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Vegetable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8904-33DE-43C3-9408-2720E9C3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Compared three modeling approaches in data exploration: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Experimental Approach – removing non-significant interactions until remaining variables are significant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b="1" dirty="0"/>
              <a:t>Fit-Full Model – no model selection – remove non-significant interactions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AIC/BIC – theoretical approach without p-values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/>
          </a:p>
          <a:p>
            <a:r>
              <a:rPr lang="en-US" dirty="0"/>
              <a:t>Interactions between income level and year were not significant and were thus excluded from the final model selected</a:t>
            </a:r>
          </a:p>
        </p:txBody>
      </p:sp>
    </p:spTree>
    <p:extLst>
      <p:ext uri="{BB962C8B-B14F-4D97-AF65-F5344CB8AC3E}">
        <p14:creationId xmlns:p14="http://schemas.microsoft.com/office/powerpoint/2010/main" val="58832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9065-6845-44B8-AFC5-C26271C4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0"/>
            <a:ext cx="10515600" cy="1325563"/>
          </a:xfrm>
        </p:spPr>
        <p:txBody>
          <a:bodyPr/>
          <a:lstStyle/>
          <a:p>
            <a:r>
              <a:rPr lang="en-US" dirty="0"/>
              <a:t>Simulated Vegetable Data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AD71-43BE-44D6-A77C-DA5B7D2B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Assessed significance using p-values </a:t>
            </a:r>
          </a:p>
          <a:p>
            <a:r>
              <a:rPr lang="en-US" dirty="0"/>
              <a:t>Used </a:t>
            </a:r>
            <a:r>
              <a:rPr lang="en-US" dirty="0" err="1"/>
              <a:t>lm</a:t>
            </a:r>
            <a:r>
              <a:rPr lang="en-US" dirty="0"/>
              <a:t> (linear model) – response was normally distributed based on results from the </a:t>
            </a:r>
            <a:r>
              <a:rPr lang="en-US" dirty="0" err="1"/>
              <a:t>resid_panel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91F5C-9D42-4491-B2A8-457F2EE1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309285"/>
            <a:ext cx="4625213" cy="2928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0CCE5B-3774-4622-9D5E-D41CA9E7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89" y="2959894"/>
            <a:ext cx="5861262" cy="36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779D-B0C2-4FBC-8781-82AACE4B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Vegetable Data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F5C3-ACB7-4932-92DD-736674C9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vegsimmod2a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simveg</a:t>
            </a:r>
            <a:r>
              <a:rPr lang="en-US" dirty="0"/>
              <a:t> ~ </a:t>
            </a:r>
            <a:r>
              <a:rPr lang="en-US" dirty="0" err="1"/>
              <a:t>incomelevel+year</a:t>
            </a:r>
            <a:r>
              <a:rPr lang="en-US" dirty="0"/>
              <a:t>, data=</a:t>
            </a:r>
            <a:r>
              <a:rPr lang="en-US" dirty="0" err="1"/>
              <a:t>vegsim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0025E-F10D-47FF-B1B8-F69057D0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2662237"/>
            <a:ext cx="50101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9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(~3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your approach? What type of model did you fit? </a:t>
            </a:r>
          </a:p>
          <a:p>
            <a:r>
              <a:rPr lang="en-US" dirty="0"/>
              <a:t>Present the formula for your linear model (if relevant)</a:t>
            </a:r>
          </a:p>
          <a:p>
            <a:r>
              <a:rPr lang="en-US" dirty="0"/>
              <a:t>How did you assess significance/importance of predictors? </a:t>
            </a:r>
          </a:p>
        </p:txBody>
      </p:sp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</TotalTime>
  <Words>554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Office Theme</vt:lpstr>
      <vt:lpstr>Food Consumption Trends in the United States:  The Baseline for a Reimagined Localized Food System</vt:lpstr>
      <vt:lpstr>Introduction: Imagining a Localized Food Systems</vt:lpstr>
      <vt:lpstr>Introduction</vt:lpstr>
      <vt:lpstr>Methods: Part 1</vt:lpstr>
      <vt:lpstr>Methods: Part 2</vt:lpstr>
      <vt:lpstr>Simulated Vegetable Data Exploration</vt:lpstr>
      <vt:lpstr>Simulated Vegetable Data Statistical Analysis</vt:lpstr>
      <vt:lpstr>Simulated Vegetable Data Statistical Analysis</vt:lpstr>
      <vt:lpstr>Analysis (~3 slides)</vt:lpstr>
      <vt:lpstr>Results (1-2 slides)</vt:lpstr>
      <vt:lpstr>PowerPoint Presentation</vt:lpstr>
      <vt:lpstr>Simulated Vegetable Data </vt:lpstr>
      <vt:lpstr>Discussion (1 slide)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Tiffanie Stone</cp:lastModifiedBy>
  <cp:revision>17</cp:revision>
  <dcterms:created xsi:type="dcterms:W3CDTF">2016-11-08T02:45:55Z</dcterms:created>
  <dcterms:modified xsi:type="dcterms:W3CDTF">2019-12-09T21:53:25Z</dcterms:modified>
</cp:coreProperties>
</file>