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94660"/>
  </p:normalViewPr>
  <p:slideViewPr>
    <p:cSldViewPr snapToGrid="0">
      <p:cViewPr>
        <p:scale>
          <a:sx n="24" d="100"/>
          <a:sy n="24" d="100"/>
        </p:scale>
        <p:origin x="-504" y="-1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F03B20-66F4-4CED-8A6E-4EAD2F929362}"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5074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03B20-66F4-4CED-8A6E-4EAD2F929362}"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285077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03B20-66F4-4CED-8A6E-4EAD2F929362}"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338582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F03B20-66F4-4CED-8A6E-4EAD2F929362}"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352898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03B20-66F4-4CED-8A6E-4EAD2F929362}"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921139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F03B20-66F4-4CED-8A6E-4EAD2F929362}"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3341030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F03B20-66F4-4CED-8A6E-4EAD2F929362}"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219768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03B20-66F4-4CED-8A6E-4EAD2F929362}"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492011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03B20-66F4-4CED-8A6E-4EAD2F929362}"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303639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AF03B20-66F4-4CED-8A6E-4EAD2F929362}"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146887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AF03B20-66F4-4CED-8A6E-4EAD2F929362}"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03AD6-D6A4-47ED-883C-944CFEBDEE73}" type="slidenum">
              <a:rPr lang="en-US" smtClean="0"/>
              <a:t>‹#›</a:t>
            </a:fld>
            <a:endParaRPr lang="en-US"/>
          </a:p>
        </p:txBody>
      </p:sp>
    </p:spTree>
    <p:extLst>
      <p:ext uri="{BB962C8B-B14F-4D97-AF65-F5344CB8AC3E}">
        <p14:creationId xmlns:p14="http://schemas.microsoft.com/office/powerpoint/2010/main" val="403387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1AF03B20-66F4-4CED-8A6E-4EAD2F929362}" type="datetimeFigureOut">
              <a:rPr lang="en-US" smtClean="0"/>
              <a:t>4/29/2025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8C603AD6-D6A4-47ED-883C-944CFEBDEE73}" type="slidenum">
              <a:rPr lang="en-US" smtClean="0"/>
              <a:t>‹#›</a:t>
            </a:fld>
            <a:endParaRPr lang="en-US"/>
          </a:p>
        </p:txBody>
      </p:sp>
    </p:spTree>
    <p:extLst>
      <p:ext uri="{BB962C8B-B14F-4D97-AF65-F5344CB8AC3E}">
        <p14:creationId xmlns:p14="http://schemas.microsoft.com/office/powerpoint/2010/main" val="3813662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mendible/5322" TargetMode="External"/><Relationship Id="rId13"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hyperlink" Target="https://www.nhis.ipums.org/" TargetMode="External"/><Relationship Id="rId12" Type="http://schemas.openxmlformats.org/officeDocument/2006/relationships/hyperlink" Target="https://www.overleaf.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i.org/10.18128/D070.V7.4" TargetMode="External"/><Relationship Id="rId11" Type="http://schemas.openxmlformats.org/officeDocument/2006/relationships/hyperlink" Target="https://cran.r-project.org/package=e1071" TargetMode="External"/><Relationship Id="rId5" Type="http://schemas.openxmlformats.org/officeDocument/2006/relationships/image" Target="../media/image4.jpg"/><Relationship Id="rId10" Type="http://schemas.openxmlformats.org/officeDocument/2006/relationships/hyperlink" Target="https://doi.org/10.21105/joss.01686" TargetMode="External"/><Relationship Id="rId4" Type="http://schemas.openxmlformats.org/officeDocument/2006/relationships/image" Target="../media/image3.png"/><Relationship Id="rId9" Type="http://schemas.openxmlformats.org/officeDocument/2006/relationships/hyperlink" Target="https://www.r-project.org/"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9EC29D-7EAA-C4DA-E956-CB532645D1C6}"/>
              </a:ext>
            </a:extLst>
          </p:cNvPr>
          <p:cNvSpPr txBox="1"/>
          <p:nvPr/>
        </p:nvSpPr>
        <p:spPr>
          <a:xfrm>
            <a:off x="600997" y="412991"/>
            <a:ext cx="11834843" cy="5388142"/>
          </a:xfrm>
          <a:prstGeom prst="rect">
            <a:avLst/>
          </a:prstGeom>
          <a:noFill/>
        </p:spPr>
        <p:txBody>
          <a:bodyPr wrap="square" rtlCol="0">
            <a:spAutoFit/>
          </a:bodyPr>
          <a:lstStyle/>
          <a:p>
            <a:pPr marL="0" marR="0">
              <a:lnSpc>
                <a:spcPct val="115000"/>
              </a:lnSpc>
              <a:spcAft>
                <a:spcPts val="800"/>
              </a:spcAft>
              <a:buNone/>
            </a:pPr>
            <a:r>
              <a:rPr lang="en-US" sz="3200" b="1" kern="100" dirty="0">
                <a:effectLst/>
                <a:latin typeface="Aptos" panose="020B0004020202020204" pitchFamily="34" charset="0"/>
                <a:ea typeface="Times New Roman" panose="02020603050405020304" pitchFamily="18" charset="0"/>
                <a:cs typeface="Times New Roman" panose="02020603050405020304" pitchFamily="18" charset="0"/>
              </a:rPr>
              <a:t>Introduction:</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The data in this study comes from the IPUMS Health Surveys National Health Interview Survey conducted in 2022 [1]. The original data set contained information from over 35,000 sample adults and children representing their households. The survey includes information about several health-related behaviors, past disease diagnosis status, and basic demographic information. Given the nature of the sample and that properly weighting the samples given household and other demographics is beyond the scope of this study, no insights from this study can be reliably extrapolated beyond the population of sample individuals. Furthermore, this study only explores information about male sample adults. </a:t>
            </a:r>
            <a:r>
              <a:rPr lang="en-US" sz="2400" kern="100" dirty="0">
                <a:latin typeface="Aptos" panose="020B0004020202020204" pitchFamily="34" charset="0"/>
                <a:ea typeface="Times New Roman" panose="02020603050405020304" pitchFamily="18" charset="0"/>
                <a:cs typeface="Times New Roman" panose="02020603050405020304" pitchFamily="18" charset="0"/>
              </a:rPr>
              <a:t>The data used in this study was obtained through Dr. </a:t>
            </a:r>
            <a:r>
              <a:rPr lang="en-US" sz="2400" kern="100" dirty="0" err="1">
                <a:latin typeface="Aptos" panose="020B0004020202020204" pitchFamily="34" charset="0"/>
                <a:ea typeface="Times New Roman" panose="02020603050405020304" pitchFamily="18" charset="0"/>
                <a:cs typeface="Times New Roman" panose="02020603050405020304" pitchFamily="18" charset="0"/>
              </a:rPr>
              <a:t>Mendible</a:t>
            </a:r>
            <a:r>
              <a:rPr lang="en-US" sz="2400" kern="100" dirty="0">
                <a:latin typeface="Aptos" panose="020B0004020202020204" pitchFamily="34" charset="0"/>
                <a:ea typeface="Times New Roman" panose="02020603050405020304" pitchFamily="18" charset="0"/>
                <a:cs typeface="Times New Roman" panose="02020603050405020304" pitchFamily="18" charset="0"/>
              </a:rPr>
              <a:t> of Seattle University [2]</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6" name="Picture 5" descr="A page of a math problem&#10;&#10;AI-generated content may be incorrect.">
            <a:extLst>
              <a:ext uri="{FF2B5EF4-FFF2-40B4-BE49-F238E27FC236}">
                <a16:creationId xmlns:a16="http://schemas.microsoft.com/office/drawing/2014/main" id="{F35FED64-D1F7-AEDE-B050-8646E9109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997" y="6886060"/>
            <a:ext cx="8611802" cy="10231278"/>
          </a:xfrm>
          <a:prstGeom prst="rect">
            <a:avLst/>
          </a:prstGeom>
        </p:spPr>
      </p:pic>
      <p:sp>
        <p:nvSpPr>
          <p:cNvPr id="8" name="TextBox 7">
            <a:extLst>
              <a:ext uri="{FF2B5EF4-FFF2-40B4-BE49-F238E27FC236}">
                <a16:creationId xmlns:a16="http://schemas.microsoft.com/office/drawing/2014/main" id="{A79D7BBD-450E-9A1B-B0E0-66B16AE33C46}"/>
              </a:ext>
            </a:extLst>
          </p:cNvPr>
          <p:cNvSpPr txBox="1"/>
          <p:nvPr/>
        </p:nvSpPr>
        <p:spPr>
          <a:xfrm>
            <a:off x="600996" y="6301285"/>
            <a:ext cx="11834843" cy="584775"/>
          </a:xfrm>
          <a:prstGeom prst="rect">
            <a:avLst/>
          </a:prstGeom>
          <a:noFill/>
        </p:spPr>
        <p:txBody>
          <a:bodyPr wrap="square" rtlCol="0">
            <a:spAutoFit/>
          </a:bodyPr>
          <a:lstStyle/>
          <a:p>
            <a:r>
              <a:rPr lang="en-US" sz="3200" b="1" dirty="0"/>
              <a:t>Technical Background -  Support Vector Machines:</a:t>
            </a:r>
          </a:p>
        </p:txBody>
      </p:sp>
      <p:pic>
        <p:nvPicPr>
          <p:cNvPr id="12" name="Picture 11" descr="A white text with black text&#10;&#10;AI-generated content may be incorrect.">
            <a:extLst>
              <a:ext uri="{FF2B5EF4-FFF2-40B4-BE49-F238E27FC236}">
                <a16:creationId xmlns:a16="http://schemas.microsoft.com/office/drawing/2014/main" id="{90595829-2CDD-5954-8695-085F414F4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2" y="16006426"/>
            <a:ext cx="10854403" cy="10025914"/>
          </a:xfrm>
          <a:prstGeom prst="rect">
            <a:avLst/>
          </a:prstGeom>
        </p:spPr>
      </p:pic>
      <p:pic>
        <p:nvPicPr>
          <p:cNvPr id="14" name="Picture 13" descr="A white paper with black text&#10;&#10;AI-generated content may be incorrect.">
            <a:extLst>
              <a:ext uri="{FF2B5EF4-FFF2-40B4-BE49-F238E27FC236}">
                <a16:creationId xmlns:a16="http://schemas.microsoft.com/office/drawing/2014/main" id="{A1C0736F-7090-BD66-9A4C-F3C449FE2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613" y="26678813"/>
            <a:ext cx="9528491" cy="6239587"/>
          </a:xfrm>
          <a:prstGeom prst="rect">
            <a:avLst/>
          </a:prstGeom>
        </p:spPr>
      </p:pic>
      <p:sp>
        <p:nvSpPr>
          <p:cNvPr id="15" name="TextBox 14">
            <a:extLst>
              <a:ext uri="{FF2B5EF4-FFF2-40B4-BE49-F238E27FC236}">
                <a16:creationId xmlns:a16="http://schemas.microsoft.com/office/drawing/2014/main" id="{F0F2CC9A-BDEA-5005-B2BC-33C538759945}"/>
              </a:ext>
            </a:extLst>
          </p:cNvPr>
          <p:cNvSpPr txBox="1"/>
          <p:nvPr/>
        </p:nvSpPr>
        <p:spPr>
          <a:xfrm>
            <a:off x="11221003" y="18756133"/>
            <a:ext cx="11587305" cy="13400592"/>
          </a:xfrm>
          <a:prstGeom prst="rect">
            <a:avLst/>
          </a:prstGeom>
          <a:noFill/>
        </p:spPr>
        <p:txBody>
          <a:bodyPr wrap="square" rtlCol="0">
            <a:spAutoFit/>
          </a:bodyPr>
          <a:lstStyle/>
          <a:p>
            <a:pPr marL="0" marR="0">
              <a:lnSpc>
                <a:spcPct val="115000"/>
              </a:lnSpc>
              <a:spcAft>
                <a:spcPts val="800"/>
              </a:spcAft>
              <a:buNone/>
            </a:pPr>
            <a:r>
              <a:rPr lang="en-US" sz="3200" b="1" kern="100" dirty="0">
                <a:effectLst/>
                <a:latin typeface="Aptos" panose="020B0004020202020204" pitchFamily="34" charset="0"/>
                <a:ea typeface="Times New Roman" panose="02020603050405020304" pitchFamily="18" charset="0"/>
                <a:cs typeface="Times New Roman" panose="02020603050405020304" pitchFamily="18" charset="0"/>
              </a:rPr>
              <a:t>Methods:</a:t>
            </a:r>
            <a:endParaRPr lang="en-US" sz="3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Sample Subset:</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Male sample adults (10151 cleaned records)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Response:</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Has the participant ever been diagnosed with diabetes? (DIABETICEV)</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1: No, 2: Yes (other values removed)</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Features: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(Codes not valid as numeric data removed)</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Participant age in years (AGE)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Participant BMI calculated value (BMICALC)</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Calculated yearly days of alcohol consumption last year (ALCDAYSYR)</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Hours worked last week (HOURSWRK)</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Number of sodas consumed over a time period (SODAPNO)</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15000"/>
              </a:lnSpc>
              <a:spcAft>
                <a:spcPts val="800"/>
              </a:spcAft>
              <a:buFont typeface="Arial" panose="020B0604020202020204" pitchFamily="34" charset="0"/>
              <a:buChar char="•"/>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Number of fries consumed over a time period (FRIESPNO)</a:t>
            </a:r>
            <a:endParaRPr lang="en-US" sz="2400" kern="100" dirty="0">
              <a:latin typeface="Aptos" panose="020B0004020202020204" pitchFamily="34" charset="0"/>
              <a:ea typeface="Times New Roman" panose="02020603050405020304" pitchFamily="18" charset="0"/>
              <a:cs typeface="Times New Roman" panose="02020603050405020304" pitchFamily="18" charset="0"/>
            </a:endParaRPr>
          </a:p>
          <a:p>
            <a:pPr marR="0">
              <a:lnSpc>
                <a:spcPct val="115000"/>
              </a:lnSpc>
              <a:spcAft>
                <a:spcPts val="800"/>
              </a:spcAft>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Model Types:</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a:t>
            </a:r>
          </a:p>
          <a:p>
            <a:pPr marR="0">
              <a:lnSpc>
                <a:spcPct val="115000"/>
              </a:lnSpc>
              <a:spcAft>
                <a:spcPts val="800"/>
              </a:spcAft>
            </a:pPr>
            <a:r>
              <a:rPr lang="en-US" sz="2400" kern="100" dirty="0">
                <a:latin typeface="Aptos" panose="020B0004020202020204" pitchFamily="34" charset="0"/>
                <a:ea typeface="Times New Roman" panose="02020603050405020304" pitchFamily="18" charset="0"/>
                <a:cs typeface="Times New Roman" panose="02020603050405020304" pitchFamily="18" charset="0"/>
              </a:rPr>
              <a:t>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All six above features were used in the models. Models were tuned and compared using a linear, polynomial, and radial kernel. </a:t>
            </a:r>
          </a:p>
          <a:p>
            <a:pPr marR="0">
              <a:lnSpc>
                <a:spcPct val="115000"/>
              </a:lnSpc>
              <a:spcAft>
                <a:spcPts val="800"/>
              </a:spcAft>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Tuning and Training: </a:t>
            </a:r>
          </a:p>
          <a:p>
            <a:pPr>
              <a:lnSpc>
                <a:spcPct val="115000"/>
              </a:lnSpc>
              <a:spcAft>
                <a:spcPts val="800"/>
              </a:spcAft>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All numerical data was scaled by normalization for training. </a:t>
            </a:r>
            <a:r>
              <a:rPr lang="en-US" sz="2400" kern="100" dirty="0">
                <a:latin typeface="Aptos" panose="020B0004020202020204" pitchFamily="34" charset="0"/>
                <a:ea typeface="Times New Roman" panose="02020603050405020304" pitchFamily="18" charset="0"/>
                <a:cs typeface="Times New Roman" panose="02020603050405020304" pitchFamily="18" charset="0"/>
              </a:rPr>
              <a:t>Inverse weighting was applied during tuning and training to help account for response class imbalance.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Parameters were tuned using five-fold cross validation with a balanced</a:t>
            </a:r>
            <a:r>
              <a:rPr lang="en-US" sz="2400" kern="100" dirty="0">
                <a:latin typeface="Aptos" panose="020B0004020202020204" pitchFamily="34" charset="0"/>
                <a:ea typeface="Times New Roman" panose="02020603050405020304" pitchFamily="18" charset="0"/>
                <a:cs typeface="Times New Roman" panose="02020603050405020304" pitchFamily="18" charset="0"/>
              </a:rPr>
              <a:t>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classification error as the metric. The models with minimum balanced CV error for each</a:t>
            </a:r>
            <a:r>
              <a:rPr lang="en-US" sz="2400" kern="100" dirty="0">
                <a:latin typeface="Aptos" panose="020B0004020202020204" pitchFamily="34" charset="0"/>
                <a:ea typeface="Times New Roman" panose="02020603050405020304" pitchFamily="18" charset="0"/>
                <a:cs typeface="Times New Roman" panose="02020603050405020304" pitchFamily="18" charset="0"/>
              </a:rPr>
              <a:t>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kernel were selected. </a:t>
            </a:r>
            <a:r>
              <a:rPr lang="en-US" sz="2400" kern="100" dirty="0">
                <a:latin typeface="Aptos" panose="020B0004020202020204" pitchFamily="34" charset="0"/>
                <a:ea typeface="Times New Roman" panose="02020603050405020304" pitchFamily="18" charset="0"/>
                <a:cs typeface="Times New Roman" panose="02020603050405020304" pitchFamily="18" charset="0"/>
              </a:rPr>
              <a:t>Balanced error</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 is calculated as the equally-weighted mean of</a:t>
            </a:r>
            <a:r>
              <a:rPr lang="en-US" sz="2400" kern="100" dirty="0">
                <a:latin typeface="Aptos" panose="020B0004020202020204" pitchFamily="34" charset="0"/>
                <a:ea typeface="Times New Roman" panose="02020603050405020304" pitchFamily="18" charset="0"/>
                <a:cs typeface="Times New Roman" panose="02020603050405020304" pitchFamily="18" charset="0"/>
              </a:rPr>
              <a:t>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classification error for each class. Training was performed on a random training sample comprising 80% of the total sample subset.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b="1" kern="100" dirty="0">
                <a:effectLst/>
                <a:latin typeface="Aptos" panose="020B0004020202020204" pitchFamily="34" charset="0"/>
                <a:ea typeface="Times New Roman" panose="02020603050405020304" pitchFamily="18" charset="0"/>
                <a:cs typeface="Times New Roman" panose="02020603050405020304" pitchFamily="18" charset="0"/>
              </a:rPr>
              <a:t>Final Evaluation and Kernel Evaluation: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latin typeface="Aptos" panose="020B0004020202020204" pitchFamily="34" charset="0"/>
                <a:ea typeface="Times New Roman" panose="02020603050405020304" pitchFamily="18" charset="0"/>
                <a:cs typeface="Times New Roman" panose="02020603050405020304" pitchFamily="18" charset="0"/>
              </a:rPr>
              <a:t>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Tuned models were compared primarily using test error with the balanced error metric, and secondarily with training error and training CV error with the</a:t>
            </a:r>
            <a:r>
              <a:rPr lang="en-US" sz="2400" kern="100" dirty="0">
                <a:latin typeface="Aptos" panose="020B0004020202020204" pitchFamily="34" charset="0"/>
                <a:ea typeface="Times New Roman" panose="02020603050405020304" pitchFamily="18" charset="0"/>
                <a:cs typeface="Times New Roman" panose="02020603050405020304" pitchFamily="18" charset="0"/>
              </a:rPr>
              <a:t> </a:t>
            </a:r>
            <a:r>
              <a:rPr lang="en-US" sz="2400" kern="100" dirty="0">
                <a:effectLst/>
                <a:latin typeface="Aptos" panose="020B0004020202020204" pitchFamily="34" charset="0"/>
                <a:ea typeface="Times New Roman" panose="02020603050405020304" pitchFamily="18" charset="0"/>
                <a:cs typeface="Times New Roman" panose="02020603050405020304" pitchFamily="18" charset="0"/>
              </a:rPr>
              <a:t>balanced metric.</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10" name="Picture 9" descr="A diagram of a graph&#10;&#10;AI-generated content may be incorrect.">
            <a:extLst>
              <a:ext uri="{FF2B5EF4-FFF2-40B4-BE49-F238E27FC236}">
                <a16:creationId xmlns:a16="http://schemas.microsoft.com/office/drawing/2014/main" id="{72E46C99-07E3-107B-D9E2-E468C26DFF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1104" y="7461971"/>
            <a:ext cx="9250712" cy="10412637"/>
          </a:xfrm>
          <a:prstGeom prst="rect">
            <a:avLst/>
          </a:prstGeom>
        </p:spPr>
      </p:pic>
      <p:sp>
        <p:nvSpPr>
          <p:cNvPr id="16" name="TextBox 15">
            <a:extLst>
              <a:ext uri="{FF2B5EF4-FFF2-40B4-BE49-F238E27FC236}">
                <a16:creationId xmlns:a16="http://schemas.microsoft.com/office/drawing/2014/main" id="{7468B3AD-E725-33BF-E3FF-D28A73037E0B}"/>
              </a:ext>
            </a:extLst>
          </p:cNvPr>
          <p:cNvSpPr txBox="1"/>
          <p:nvPr/>
        </p:nvSpPr>
        <p:spPr>
          <a:xfrm>
            <a:off x="11967556" y="1031752"/>
            <a:ext cx="19956087" cy="3108543"/>
          </a:xfrm>
          <a:prstGeom prst="rect">
            <a:avLst/>
          </a:prstGeom>
          <a:noFill/>
        </p:spPr>
        <p:txBody>
          <a:bodyPr wrap="square" rtlCol="0">
            <a:spAutoFit/>
          </a:bodyPr>
          <a:lstStyle/>
          <a:p>
            <a:pPr algn="ctr"/>
            <a:r>
              <a:rPr lang="en-US" sz="8000" dirty="0"/>
              <a:t>Predicting Diabetes from IPUMS NHIS Data</a:t>
            </a:r>
          </a:p>
          <a:p>
            <a:pPr algn="ctr"/>
            <a:r>
              <a:rPr lang="en-US" sz="8000" dirty="0"/>
              <a:t>with Support Vector Machines</a:t>
            </a:r>
          </a:p>
          <a:p>
            <a:pPr algn="ctr"/>
            <a:r>
              <a:rPr lang="en-US" sz="3600" dirty="0"/>
              <a:t>Elling Payne, Seattle University, April 2025</a:t>
            </a:r>
          </a:p>
        </p:txBody>
      </p:sp>
      <p:sp>
        <p:nvSpPr>
          <p:cNvPr id="17" name="TextBox 16">
            <a:extLst>
              <a:ext uri="{FF2B5EF4-FFF2-40B4-BE49-F238E27FC236}">
                <a16:creationId xmlns:a16="http://schemas.microsoft.com/office/drawing/2014/main" id="{3222AEDA-644E-8DCF-33DD-CA7236A8A980}"/>
              </a:ext>
            </a:extLst>
          </p:cNvPr>
          <p:cNvSpPr txBox="1"/>
          <p:nvPr/>
        </p:nvSpPr>
        <p:spPr>
          <a:xfrm>
            <a:off x="22923026" y="17117338"/>
            <a:ext cx="20556369" cy="6670544"/>
          </a:xfrm>
          <a:prstGeom prst="rect">
            <a:avLst/>
          </a:prstGeom>
          <a:noFill/>
        </p:spPr>
        <p:txBody>
          <a:bodyPr wrap="square" rtlCol="0">
            <a:spAutoFit/>
          </a:bodyPr>
          <a:lstStyle/>
          <a:p>
            <a:pPr marL="0" marR="0">
              <a:lnSpc>
                <a:spcPct val="115000"/>
              </a:lnSpc>
              <a:spcAft>
                <a:spcPts val="800"/>
              </a:spcAft>
              <a:buNone/>
            </a:pPr>
            <a:r>
              <a:rPr lang="en-US" sz="3200" b="1" kern="100" dirty="0">
                <a:effectLst/>
                <a:latin typeface="Aptos" panose="020B0004020202020204" pitchFamily="34" charset="0"/>
                <a:ea typeface="Times New Roman" panose="02020603050405020304" pitchFamily="18" charset="0"/>
                <a:cs typeface="Times New Roman" panose="02020603050405020304" pitchFamily="18" charset="0"/>
              </a:rPr>
              <a:t>Discussion and Conclusions:</a:t>
            </a:r>
            <a:endParaRPr lang="en-US" sz="3200" b="1"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2400" dirty="0">
                <a:effectLst/>
                <a:latin typeface="Aptos" panose="020B0004020202020204" pitchFamily="34" charset="0"/>
                <a:ea typeface="Times New Roman" panose="02020603050405020304" pitchFamily="18" charset="0"/>
                <a:cs typeface="Times New Roman" panose="02020603050405020304" pitchFamily="18" charset="0"/>
              </a:rPr>
              <a:t>	Based on initial plots of the relationship between potential features and the diabetes diagnosis flag variable, several variable stood out in terms of visible trends. The most obvious trend for all disease indicators in the dataset was age. This makes sense, as many of the diseases in the dataset, such as diabetes, cancer, and heart disease, can be the result of many small factors building up over time. Age also makes sense to include because it is a datapoint that is often readily available and may have interactions with other risk factors. Calculated BMI was another basic health metric that appeared to have a relationship visually with diabetes in particular, but not as much with other diseases. This makes sense given that diabetes is closely linked to metabolism, and severe diabetes often comes with difficulty in physical exertion. While higher BMI might not be the cause of diabetes, it may provide predictive power, especially in conjunction with other features. The last demographic variable used here was hours worked in the last week. Initially, my though was that overwork might be associated with greater sickness, but the opposite was true. In hindsight, this makes a lot of sense, and is likely caused by the participant being too sick to work consistently. This variable may have less predictive power that is specific to diabetes than some of the others, given that any serious disease could be the cause of missing work or working less. However, the variable was one of a few that seemed to have a relationship with diabetes. If the feature can give extra confidence that someone has any disease, and other variables can narrow it down to diabetes, it might still be useful to include. The other three features including were all behavioral health metrics for substances that seemed likely to be related to diabetes. Since diabetes is tied to metabolism and for some an inability to process sugars, consumption of three things that can spike sugar intake seemed relevant. The boxplots also showed a weak but potentially real relationship between alcohol consumption, soda consumption, and </a:t>
            </a:r>
            <a:r>
              <a:rPr lang="en-US" sz="2400" dirty="0" err="1">
                <a:effectLst/>
                <a:latin typeface="Aptos" panose="020B0004020202020204" pitchFamily="34" charset="0"/>
                <a:ea typeface="Times New Roman" panose="02020603050405020304" pitchFamily="18" charset="0"/>
                <a:cs typeface="Times New Roman" panose="02020603050405020304" pitchFamily="18" charset="0"/>
              </a:rPr>
              <a:t>french</a:t>
            </a:r>
            <a:r>
              <a:rPr lang="en-US" sz="2400" dirty="0">
                <a:effectLst/>
                <a:latin typeface="Aptos" panose="020B0004020202020204" pitchFamily="34" charset="0"/>
                <a:ea typeface="Times New Roman" panose="02020603050405020304" pitchFamily="18" charset="0"/>
                <a:cs typeface="Times New Roman" panose="02020603050405020304" pitchFamily="18" charset="0"/>
              </a:rPr>
              <a:t> fry consumption. Based on my findings, it seems a sensible approach to further explore the link between foods high in simple sugars or alcohol and diabetes. It also seems prudent to invest in prevention and education while people are still fairly young, since the risk increases with age. </a:t>
            </a:r>
            <a:endParaRPr lang="en-US" sz="2400" dirty="0"/>
          </a:p>
        </p:txBody>
      </p:sp>
      <p:sp>
        <p:nvSpPr>
          <p:cNvPr id="18" name="TextBox 17">
            <a:extLst>
              <a:ext uri="{FF2B5EF4-FFF2-40B4-BE49-F238E27FC236}">
                <a16:creationId xmlns:a16="http://schemas.microsoft.com/office/drawing/2014/main" id="{378246FE-CE90-91B9-000B-E67FC2AB5301}"/>
              </a:ext>
            </a:extLst>
          </p:cNvPr>
          <p:cNvSpPr txBox="1"/>
          <p:nvPr/>
        </p:nvSpPr>
        <p:spPr>
          <a:xfrm>
            <a:off x="23112217" y="23533593"/>
            <a:ext cx="20556369" cy="9676495"/>
          </a:xfrm>
          <a:prstGeom prst="rect">
            <a:avLst/>
          </a:prstGeom>
          <a:noFill/>
        </p:spPr>
        <p:txBody>
          <a:bodyPr wrap="square" rtlCol="0">
            <a:spAutoFit/>
          </a:bodyPr>
          <a:lstStyle/>
          <a:p>
            <a:pPr marL="0" marR="0">
              <a:lnSpc>
                <a:spcPct val="115000"/>
              </a:lnSpc>
              <a:spcAft>
                <a:spcPts val="800"/>
              </a:spcAft>
              <a:buNone/>
            </a:pPr>
            <a:r>
              <a:rPr lang="en-US" sz="3200" b="1" kern="100" dirty="0">
                <a:effectLst/>
                <a:latin typeface="Aptos" panose="020B0004020202020204" pitchFamily="34" charset="0"/>
                <a:ea typeface="Times New Roman" panose="02020603050405020304" pitchFamily="18" charset="0"/>
                <a:cs typeface="Times New Roman" panose="02020603050405020304" pitchFamily="18" charset="0"/>
              </a:rPr>
              <a:t>References:</a:t>
            </a:r>
            <a:endParaRPr lang="en-US" sz="3200" b="1" kern="100" dirty="0">
              <a:latin typeface="Aptos" panose="020B0004020202020204" pitchFamily="34" charset="0"/>
              <a:ea typeface="Times New Roman" panose="02020603050405020304" pitchFamily="18" charset="0"/>
              <a:cs typeface="Times New Roman" panose="02020603050405020304" pitchFamily="18" charset="0"/>
            </a:endParaRPr>
          </a:p>
          <a:p>
            <a:pPr marL="0" marR="0">
              <a:spcAft>
                <a:spcPts val="800"/>
              </a:spcAft>
              <a:buNone/>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[1] Lynn A. Blewett, Julia A. Rivera Drew, Miriam L. King, Kari C.W. Williams, Daniel Backman, Annie Chen, and Stephanie Richards. IPUMS Health</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	Surveys: National Health Interview Survey, Version 7.4 [dataset]. Minneapolis, MN,: IPUMS, 2024, </a:t>
            </a:r>
            <a:r>
              <a:rPr lang="en-US" sz="24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https://doi.org/10.18128/D070.V7.4</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7"/>
              </a:rPr>
              <a:t>https://www.nhis.ipums.org</a:t>
            </a:r>
            <a:endParaRPr lang="en-US" sz="24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br>
              <a:rPr lang="en-US" sz="240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[2] </a:t>
            </a: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Mendible</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Ariana. (2025).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5322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[source code]</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GitHub. </a:t>
            </a:r>
            <a:r>
              <a:rPr lang="en-US" sz="24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8"/>
              </a:rPr>
              <a:t>https://github.com/mendible/5322</a:t>
            </a:r>
            <a:endParaRPr lang="en-US" sz="24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[3]  R Core Team (2025).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R: A language and Environment for Statistical Computing</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R Foundation for Statistical Computing, Vienna, 	Austria.</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kern="100" dirty="0">
                <a:effectLst/>
                <a:latin typeface="Aptos" panose="020B0004020202020204" pitchFamily="34" charset="0"/>
                <a:ea typeface="Aptos" panose="020B0004020202020204" pitchFamily="34" charset="0"/>
                <a:cs typeface="Times New Roman" panose="02020603050405020304" pitchFamily="18" charset="0"/>
                <a:hlinkClick r:id="rId9"/>
              </a:rPr>
              <a:t>https://www.R-project.org</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[4] Wickham H, Averick M, Bryan J, Chang W, McGowan LD, François R, Grolemund G, Hayes A, Henry L, Hester J, Kuhn M, Pedersen TL, 	Miller E,</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	Bache SM, Müller K, Ooms J, Robinson D, Seidel DP, Spinu V, Takahashi K, Vaughan D, Wilke C, Woo K, Yutani H 	(2019). “Welcome to the</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tidyverse</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Journal of Open Source Software</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b="1" kern="100" dirty="0">
                <a:effectLst/>
                <a:latin typeface="Aptos" panose="020B0004020202020204" pitchFamily="34" charset="0"/>
                <a:ea typeface="Aptos" panose="020B0004020202020204" pitchFamily="34" charset="0"/>
                <a:cs typeface="Times New Roman" panose="02020603050405020304" pitchFamily="18" charset="0"/>
              </a:rPr>
              <a:t>4</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(43), 1686. </a:t>
            </a:r>
            <a:r>
              <a:rPr lang="en-US" sz="24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10"/>
              </a:rPr>
              <a:t>doi:10.21105/joss.01686</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[5]  Meyer D, Dimitriadou E, Hornik K, </a:t>
            </a: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Weingessel</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 Leisch F (2024).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e1071: Misc Functions of the Department of Statistics, Probability Theory Group</a:t>
            </a:r>
            <a:br>
              <a:rPr lang="en-US" sz="2400" i="1" kern="100" dirty="0">
                <a:effectLst/>
                <a:latin typeface="Aptos" panose="020B0004020202020204" pitchFamily="34" charset="0"/>
                <a:ea typeface="Aptos" panose="020B0004020202020204" pitchFamily="34" charset="0"/>
                <a:cs typeface="Times New Roman" panose="02020603050405020304" pitchFamily="18" charset="0"/>
              </a:rPr>
            </a:br>
            <a:r>
              <a:rPr lang="en-US" sz="2400" i="1" kern="100" dirty="0">
                <a:effectLst/>
                <a:latin typeface="Aptos" panose="020B0004020202020204" pitchFamily="34" charset="0"/>
                <a:ea typeface="Aptos" panose="020B0004020202020204" pitchFamily="34" charset="0"/>
                <a:cs typeface="Times New Roman" panose="02020603050405020304" pitchFamily="18" charset="0"/>
              </a:rPr>
              <a:t>	(Formerly: E1071), TU Wien.</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R package version 1.7-16, </a:t>
            </a:r>
            <a:r>
              <a:rPr lang="en-US" sz="2400" kern="100" dirty="0">
                <a:effectLst/>
                <a:latin typeface="Aptos" panose="020B0004020202020204" pitchFamily="34" charset="0"/>
                <a:ea typeface="Aptos" panose="020B0004020202020204" pitchFamily="34" charset="0"/>
                <a:cs typeface="Times New Roman" panose="02020603050405020304" pitchFamily="18" charset="0"/>
                <a:hlinkClick r:id="rId11"/>
              </a:rPr>
              <a:t>https://CRAN.R-project.org/package=e1071</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[6] Lamport, Leslie (1986).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LaTeX: A Document Preparation System.</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Addison-Wesley</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latin typeface="Aptos" panose="020B0004020202020204" pitchFamily="34" charset="0"/>
                <a:ea typeface="Aptos" panose="020B0004020202020204" pitchFamily="34" charset="0"/>
                <a:cs typeface="Times New Roman" panose="02020603050405020304" pitchFamily="18" charset="0"/>
              </a:rPr>
              <a:t>[7] Overleaf (2025). </a:t>
            </a:r>
            <a:r>
              <a:rPr lang="en-US" sz="2400" i="1" kern="100" dirty="0">
                <a:effectLst/>
                <a:latin typeface="Aptos" panose="020B0004020202020204" pitchFamily="34" charset="0"/>
                <a:ea typeface="Aptos" panose="020B0004020202020204" pitchFamily="34" charset="0"/>
                <a:cs typeface="Times New Roman" panose="02020603050405020304" pitchFamily="18" charset="0"/>
              </a:rPr>
              <a:t>Overleaf, Online LaTeX Editor.</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400" kern="100" dirty="0">
                <a:effectLst/>
                <a:latin typeface="Aptos" panose="020B0004020202020204" pitchFamily="34" charset="0"/>
                <a:ea typeface="Aptos" panose="020B0004020202020204" pitchFamily="34" charset="0"/>
                <a:cs typeface="Times New Roman" panose="02020603050405020304" pitchFamily="18" charset="0"/>
                <a:hlinkClick r:id="rId12"/>
              </a:rPr>
              <a:t>https://www.overleaf.com</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r>
              <a:rPr lang="en-US" sz="2400" kern="100" dirty="0">
                <a:effectLst/>
                <a:ea typeface="Aptos" panose="020B0004020202020204" pitchFamily="34" charset="0"/>
                <a:cs typeface="Times New Roman" panose="02020603050405020304" pitchFamily="18" charset="0"/>
              </a:rPr>
              <a:t>[8] </a:t>
            </a:r>
            <a:r>
              <a:rPr lang="en-US" sz="2400" dirty="0"/>
              <a:t>James, G. , Witten, D., Hastie, T., </a:t>
            </a:r>
            <a:r>
              <a:rPr lang="en-US" sz="2400" dirty="0" err="1"/>
              <a:t>Tibshirani</a:t>
            </a:r>
            <a:r>
              <a:rPr lang="en-US" sz="2400" dirty="0"/>
              <a:t>, R. (2023). An Introduction to Statistical Learning with Applications in R. Springer</a:t>
            </a:r>
            <a:br>
              <a:rPr lang="en-US" sz="2400" dirty="0"/>
            </a:br>
            <a:r>
              <a:rPr lang="en-US" sz="2400" dirty="0"/>
              <a:t>	https://www.statlearning.com</a:t>
            </a:r>
            <a:br>
              <a:rPr lang="en-US" sz="24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19" name="TextBox 18">
            <a:extLst>
              <a:ext uri="{FF2B5EF4-FFF2-40B4-BE49-F238E27FC236}">
                <a16:creationId xmlns:a16="http://schemas.microsoft.com/office/drawing/2014/main" id="{19F711E1-9D02-EE8C-465B-D6DEA2D642FD}"/>
              </a:ext>
            </a:extLst>
          </p:cNvPr>
          <p:cNvSpPr txBox="1"/>
          <p:nvPr/>
        </p:nvSpPr>
        <p:spPr>
          <a:xfrm>
            <a:off x="19919092" y="5100557"/>
            <a:ext cx="19956087" cy="2616101"/>
          </a:xfrm>
          <a:prstGeom prst="rect">
            <a:avLst/>
          </a:prstGeom>
          <a:noFill/>
        </p:spPr>
        <p:txBody>
          <a:bodyPr wrap="square" rtlCol="0">
            <a:spAutoFit/>
          </a:bodyPr>
          <a:lstStyle/>
          <a:p>
            <a:r>
              <a:rPr lang="en-US" sz="3600" b="1" dirty="0"/>
              <a:t>Results:</a:t>
            </a:r>
          </a:p>
          <a:p>
            <a:r>
              <a:rPr lang="en-US" sz="3200" b="1" dirty="0"/>
              <a:t>	Highlight: </a:t>
            </a:r>
            <a:r>
              <a:rPr lang="en-US" sz="3200" dirty="0"/>
              <a:t>The best model by balanced CV Error used all six features, a cost of 0.1 (C = 10), and a polynomial  						 kernel of degree d=4.</a:t>
            </a:r>
          </a:p>
          <a:p>
            <a:endParaRPr lang="en-US" sz="3200" b="1" dirty="0"/>
          </a:p>
          <a:p>
            <a:r>
              <a:rPr lang="en-US" sz="3200" b="1" dirty="0"/>
              <a:t>	Tuning: 																			Final Model Metrics:</a:t>
            </a:r>
          </a:p>
        </p:txBody>
      </p:sp>
      <p:pic>
        <p:nvPicPr>
          <p:cNvPr id="5" name="Picture 4">
            <a:extLst>
              <a:ext uri="{FF2B5EF4-FFF2-40B4-BE49-F238E27FC236}">
                <a16:creationId xmlns:a16="http://schemas.microsoft.com/office/drawing/2014/main" id="{B3A45D5A-C2CA-BC61-1006-C99EB16486BF}"/>
              </a:ext>
            </a:extLst>
          </p:cNvPr>
          <p:cNvPicPr>
            <a:picLocks noChangeAspect="1"/>
          </p:cNvPicPr>
          <p:nvPr/>
        </p:nvPicPr>
        <p:blipFill>
          <a:blip r:embed="rId13"/>
          <a:stretch>
            <a:fillRect/>
          </a:stretch>
        </p:blipFill>
        <p:spPr>
          <a:xfrm>
            <a:off x="19540121" y="9551789"/>
            <a:ext cx="11006441" cy="6792547"/>
          </a:xfrm>
          <a:prstGeom prst="rect">
            <a:avLst/>
          </a:prstGeom>
        </p:spPr>
      </p:pic>
      <p:pic>
        <p:nvPicPr>
          <p:cNvPr id="9" name="Picture 8">
            <a:extLst>
              <a:ext uri="{FF2B5EF4-FFF2-40B4-BE49-F238E27FC236}">
                <a16:creationId xmlns:a16="http://schemas.microsoft.com/office/drawing/2014/main" id="{8EF924D1-19FF-7BFC-5DC4-0384616B45DC}"/>
              </a:ext>
            </a:extLst>
          </p:cNvPr>
          <p:cNvPicPr>
            <a:picLocks noChangeAspect="1"/>
          </p:cNvPicPr>
          <p:nvPr/>
        </p:nvPicPr>
        <p:blipFill>
          <a:blip r:embed="rId14"/>
          <a:stretch>
            <a:fillRect/>
          </a:stretch>
        </p:blipFill>
        <p:spPr>
          <a:xfrm>
            <a:off x="31397797" y="11670434"/>
            <a:ext cx="10001250" cy="6172200"/>
          </a:xfrm>
          <a:prstGeom prst="rect">
            <a:avLst/>
          </a:prstGeom>
        </p:spPr>
      </p:pic>
      <p:graphicFrame>
        <p:nvGraphicFramePr>
          <p:cNvPr id="11" name="Table 10">
            <a:extLst>
              <a:ext uri="{FF2B5EF4-FFF2-40B4-BE49-F238E27FC236}">
                <a16:creationId xmlns:a16="http://schemas.microsoft.com/office/drawing/2014/main" id="{582663A2-6A27-E55E-D5A1-C9B2C4FBA924}"/>
              </a:ext>
            </a:extLst>
          </p:cNvPr>
          <p:cNvGraphicFramePr>
            <a:graphicFrameLocks noGrp="1"/>
          </p:cNvGraphicFramePr>
          <p:nvPr>
            <p:extLst>
              <p:ext uri="{D42A27DB-BD31-4B8C-83A1-F6EECF244321}">
                <p14:modId xmlns:p14="http://schemas.microsoft.com/office/powerpoint/2010/main" val="4031953774"/>
              </p:ext>
            </p:extLst>
          </p:nvPr>
        </p:nvGraphicFramePr>
        <p:xfrm>
          <a:off x="30392606" y="8126045"/>
          <a:ext cx="12388864" cy="3759888"/>
        </p:xfrm>
        <a:graphic>
          <a:graphicData uri="http://schemas.openxmlformats.org/drawingml/2006/table">
            <a:tbl>
              <a:tblPr firstRow="1" bandRow="1">
                <a:tableStyleId>{7E9639D4-E3E2-4D34-9284-5A2195B3D0D7}</a:tableStyleId>
              </a:tblPr>
              <a:tblGrid>
                <a:gridCol w="1333780">
                  <a:extLst>
                    <a:ext uri="{9D8B030D-6E8A-4147-A177-3AD203B41FA5}">
                      <a16:colId xmlns:a16="http://schemas.microsoft.com/office/drawing/2014/main" val="288092918"/>
                    </a:ext>
                  </a:extLst>
                </a:gridCol>
                <a:gridCol w="1436314">
                  <a:extLst>
                    <a:ext uri="{9D8B030D-6E8A-4147-A177-3AD203B41FA5}">
                      <a16:colId xmlns:a16="http://schemas.microsoft.com/office/drawing/2014/main" val="633070425"/>
                    </a:ext>
                  </a:extLst>
                </a:gridCol>
                <a:gridCol w="1828800">
                  <a:extLst>
                    <a:ext uri="{9D8B030D-6E8A-4147-A177-3AD203B41FA5}">
                      <a16:colId xmlns:a16="http://schemas.microsoft.com/office/drawing/2014/main" val="1615034043"/>
                    </a:ext>
                  </a:extLst>
                </a:gridCol>
                <a:gridCol w="1264024">
                  <a:extLst>
                    <a:ext uri="{9D8B030D-6E8A-4147-A177-3AD203B41FA5}">
                      <a16:colId xmlns:a16="http://schemas.microsoft.com/office/drawing/2014/main" val="3892968155"/>
                    </a:ext>
                  </a:extLst>
                </a:gridCol>
                <a:gridCol w="2743200">
                  <a:extLst>
                    <a:ext uri="{9D8B030D-6E8A-4147-A177-3AD203B41FA5}">
                      <a16:colId xmlns:a16="http://schemas.microsoft.com/office/drawing/2014/main" val="249438655"/>
                    </a:ext>
                  </a:extLst>
                </a:gridCol>
                <a:gridCol w="1940232">
                  <a:extLst>
                    <a:ext uri="{9D8B030D-6E8A-4147-A177-3AD203B41FA5}">
                      <a16:colId xmlns:a16="http://schemas.microsoft.com/office/drawing/2014/main" val="3580605695"/>
                    </a:ext>
                  </a:extLst>
                </a:gridCol>
                <a:gridCol w="1842514">
                  <a:extLst>
                    <a:ext uri="{9D8B030D-6E8A-4147-A177-3AD203B41FA5}">
                      <a16:colId xmlns:a16="http://schemas.microsoft.com/office/drawing/2014/main" val="1373757876"/>
                    </a:ext>
                  </a:extLst>
                </a:gridCol>
              </a:tblGrid>
              <a:tr h="939972">
                <a:tc>
                  <a:txBody>
                    <a:bodyPr/>
                    <a:lstStyle/>
                    <a:p>
                      <a:pPr algn="ctr" fontAlgn="b"/>
                      <a:r>
                        <a:rPr lang="en-US" sz="2400" b="1" u="none" strike="noStrike" dirty="0">
                          <a:solidFill>
                            <a:schemeClr val="bg1"/>
                          </a:solidFill>
                          <a:effectLst/>
                        </a:rPr>
                        <a:t>kernel</a:t>
                      </a:r>
                      <a:endParaRPr lang="en-US" sz="2400" b="1" i="0" u="none" strike="noStrike" dirty="0">
                        <a:solidFill>
                          <a:schemeClr val="bg1"/>
                        </a:solidFill>
                        <a:effectLst/>
                        <a:latin typeface="Aptos Narrow" panose="020B0004020202020204" pitchFamily="34" charset="0"/>
                      </a:endParaRPr>
                    </a:p>
                  </a:txBody>
                  <a:tcPr marL="6350" marR="6350" marT="6350" marB="0" anchor="b"/>
                </a:tc>
                <a:tc>
                  <a:txBody>
                    <a:bodyPr/>
                    <a:lstStyle/>
                    <a:p>
                      <a:pPr algn="ctr" fontAlgn="b"/>
                      <a:r>
                        <a:rPr lang="en-US" sz="2400" b="1" u="none" strike="noStrike" dirty="0">
                          <a:solidFill>
                            <a:schemeClr val="bg1"/>
                          </a:solidFill>
                          <a:effectLst/>
                        </a:rPr>
                        <a:t>cost</a:t>
                      </a:r>
                      <a:endParaRPr lang="en-US" sz="2400" b="1" i="0" u="none" strike="noStrike" dirty="0">
                        <a:solidFill>
                          <a:schemeClr val="bg1"/>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chemeClr val="bg1"/>
                          </a:solidFill>
                          <a:effectLst/>
                        </a:rPr>
                        <a:t>degree</a:t>
                      </a:r>
                      <a:endParaRPr lang="en-US" sz="2400" b="1" i="0" u="none" strike="noStrike">
                        <a:solidFill>
                          <a:schemeClr val="bg1"/>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chemeClr val="bg1"/>
                          </a:solidFill>
                          <a:effectLst/>
                        </a:rPr>
                        <a:t>gamma</a:t>
                      </a:r>
                      <a:endParaRPr lang="en-US" sz="2400" b="1" i="0" u="none" strike="noStrike">
                        <a:solidFill>
                          <a:schemeClr val="bg1"/>
                        </a:solidFill>
                        <a:effectLst/>
                        <a:latin typeface="Aptos Narrow" panose="020B0004020202020204" pitchFamily="34" charset="0"/>
                      </a:endParaRPr>
                    </a:p>
                  </a:txBody>
                  <a:tcPr marL="6350" marR="6350" marT="6350" marB="0" anchor="b"/>
                </a:tc>
                <a:tc>
                  <a:txBody>
                    <a:bodyPr/>
                    <a:lstStyle/>
                    <a:p>
                      <a:pPr algn="ctr" fontAlgn="b"/>
                      <a:r>
                        <a:rPr lang="en-US" sz="2400" b="1" u="none" strike="noStrike" dirty="0">
                          <a:solidFill>
                            <a:schemeClr val="bg1"/>
                          </a:solidFill>
                          <a:effectLst/>
                        </a:rPr>
                        <a:t>CV Error</a:t>
                      </a:r>
                      <a:endParaRPr lang="en-US" sz="2400" b="1" i="0" u="none" strike="noStrike" dirty="0">
                        <a:solidFill>
                          <a:schemeClr val="bg1"/>
                        </a:solidFill>
                        <a:effectLst/>
                        <a:latin typeface="Aptos Narrow" panose="020B0004020202020204" pitchFamily="34" charset="0"/>
                      </a:endParaRPr>
                    </a:p>
                  </a:txBody>
                  <a:tcPr marL="6350" marR="6350" marT="6350" marB="0" anchor="b"/>
                </a:tc>
                <a:tc>
                  <a:txBody>
                    <a:bodyPr/>
                    <a:lstStyle/>
                    <a:p>
                      <a:pPr algn="ctr" fontAlgn="b"/>
                      <a:r>
                        <a:rPr lang="en-US" sz="2400" b="1" i="0" u="none" strike="noStrike" dirty="0">
                          <a:solidFill>
                            <a:schemeClr val="bg1"/>
                          </a:solidFill>
                          <a:effectLst/>
                          <a:latin typeface="Aptos Narrow" panose="020B0004020202020204" pitchFamily="34" charset="0"/>
                        </a:rPr>
                        <a:t>Training</a:t>
                      </a:r>
                    </a:p>
                    <a:p>
                      <a:pPr algn="ctr" fontAlgn="b"/>
                      <a:r>
                        <a:rPr lang="en-US" sz="2400" b="1" i="0" u="none" strike="noStrike" dirty="0">
                          <a:solidFill>
                            <a:schemeClr val="bg1"/>
                          </a:solidFill>
                          <a:effectLst/>
                          <a:latin typeface="Aptos Narrow" panose="020B0004020202020204" pitchFamily="34" charset="0"/>
                        </a:rPr>
                        <a:t>Error</a:t>
                      </a:r>
                    </a:p>
                  </a:txBody>
                  <a:tcPr marL="6350" marR="6350" marT="6350" marB="0" anchor="b"/>
                </a:tc>
                <a:tc>
                  <a:txBody>
                    <a:bodyPr/>
                    <a:lstStyle/>
                    <a:p>
                      <a:pPr algn="ctr" fontAlgn="b"/>
                      <a:r>
                        <a:rPr lang="en-US" sz="2400" b="1" u="none" strike="noStrike" dirty="0">
                          <a:solidFill>
                            <a:schemeClr val="bg1"/>
                          </a:solidFill>
                          <a:effectLst/>
                        </a:rPr>
                        <a:t>Testing</a:t>
                      </a:r>
                    </a:p>
                    <a:p>
                      <a:pPr algn="ctr" fontAlgn="b"/>
                      <a:r>
                        <a:rPr lang="en-US" sz="2400" b="1" u="none" strike="noStrike" dirty="0">
                          <a:solidFill>
                            <a:schemeClr val="bg1"/>
                          </a:solidFill>
                          <a:effectLst/>
                        </a:rPr>
                        <a:t>Error</a:t>
                      </a:r>
                      <a:endParaRPr lang="en-US" sz="2400" b="1" i="0" u="none" strike="noStrike" dirty="0">
                        <a:solidFill>
                          <a:schemeClr val="bg1"/>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670362814"/>
                  </a:ext>
                </a:extLst>
              </a:tr>
              <a:tr h="939972">
                <a:tc>
                  <a:txBody>
                    <a:bodyPr/>
                    <a:lstStyle/>
                    <a:p>
                      <a:pPr algn="ctr" fontAlgn="b"/>
                      <a:r>
                        <a:rPr lang="en-US" sz="2400" b="1" u="none" strike="noStrike">
                          <a:solidFill>
                            <a:srgbClr val="000000"/>
                          </a:solidFill>
                          <a:effectLst/>
                        </a:rPr>
                        <a:t>linear</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0.05</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dirty="0">
                          <a:solidFill>
                            <a:srgbClr val="000000"/>
                          </a:solidFill>
                          <a:effectLst/>
                        </a:rPr>
                        <a:t>NA</a:t>
                      </a:r>
                      <a:endParaRPr lang="en-US" sz="24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NA</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0.109961</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0.109962</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0.099507</a:t>
                      </a:r>
                      <a:endParaRPr lang="en-US" sz="2400" b="1"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204105213"/>
                  </a:ext>
                </a:extLst>
              </a:tr>
              <a:tr h="939972">
                <a:tc>
                  <a:txBody>
                    <a:bodyPr/>
                    <a:lstStyle/>
                    <a:p>
                      <a:pPr algn="ctr" fontAlgn="b"/>
                      <a:r>
                        <a:rPr lang="en-US" sz="2400" b="1" u="none" strike="noStrike">
                          <a:solidFill>
                            <a:srgbClr val="000000"/>
                          </a:solidFill>
                          <a:effectLst/>
                        </a:rPr>
                        <a:t>polynomial</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0.05</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dirty="0">
                          <a:solidFill>
                            <a:srgbClr val="000000"/>
                          </a:solidFill>
                          <a:effectLst/>
                        </a:rPr>
                        <a:t>4</a:t>
                      </a:r>
                      <a:endParaRPr lang="en-US" sz="24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NA</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0.110207</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0.109962</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0.1</a:t>
                      </a:r>
                      <a:endParaRPr lang="en-US" sz="2400" b="1"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226886453"/>
                  </a:ext>
                </a:extLst>
              </a:tr>
              <a:tr h="939972">
                <a:tc>
                  <a:txBody>
                    <a:bodyPr/>
                    <a:lstStyle/>
                    <a:p>
                      <a:pPr algn="ctr" fontAlgn="b"/>
                      <a:r>
                        <a:rPr lang="en-US" sz="2400" b="1" u="none" strike="noStrike">
                          <a:solidFill>
                            <a:srgbClr val="000000"/>
                          </a:solidFill>
                          <a:effectLst/>
                        </a:rPr>
                        <a:t>radial</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0.05</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NA</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0.001</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0.109961</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a:solidFill>
                            <a:srgbClr val="000000"/>
                          </a:solidFill>
                          <a:effectLst/>
                        </a:rPr>
                        <a:t>0.109962</a:t>
                      </a:r>
                      <a:endParaRPr lang="en-US" sz="2400" b="1"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US" sz="2400" b="1" u="none" strike="noStrike" dirty="0">
                          <a:solidFill>
                            <a:srgbClr val="000000"/>
                          </a:solidFill>
                          <a:effectLst/>
                        </a:rPr>
                        <a:t>0.099507</a:t>
                      </a:r>
                      <a:endParaRPr lang="en-US" sz="2400" b="1"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587442393"/>
                  </a:ext>
                </a:extLst>
              </a:tr>
            </a:tbl>
          </a:graphicData>
        </a:graphic>
      </p:graphicFrame>
    </p:spTree>
    <p:extLst>
      <p:ext uri="{BB962C8B-B14F-4D97-AF65-F5344CB8AC3E}">
        <p14:creationId xmlns:p14="http://schemas.microsoft.com/office/powerpoint/2010/main" val="28161364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97</TotalTime>
  <Words>1379</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Aptos Narrow</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Elling Payne</dc:creator>
  <cp:lastModifiedBy>Elling Payne</cp:lastModifiedBy>
  <cp:revision>9</cp:revision>
  <dcterms:created xsi:type="dcterms:W3CDTF">2025-04-29T16:34:56Z</dcterms:created>
  <dcterms:modified xsi:type="dcterms:W3CDTF">2025-04-29T18:17:46Z</dcterms:modified>
</cp:coreProperties>
</file>