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4660"/>
  </p:normalViewPr>
  <p:slideViewPr>
    <p:cSldViewPr snapToGrid="0">
      <p:cViewPr>
        <p:scale>
          <a:sx n="35" d="100"/>
          <a:sy n="35" d="100"/>
        </p:scale>
        <p:origin x="16" y="-4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F03B20-66F4-4CED-8A6E-4EAD2F92936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5074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03B20-66F4-4CED-8A6E-4EAD2F92936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285077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03B20-66F4-4CED-8A6E-4EAD2F92936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338582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03B20-66F4-4CED-8A6E-4EAD2F92936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352898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03B20-66F4-4CED-8A6E-4EAD2F92936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92113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03B20-66F4-4CED-8A6E-4EAD2F929362}"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33410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03B20-66F4-4CED-8A6E-4EAD2F929362}" type="datetimeFigureOut">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219768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03B20-66F4-4CED-8A6E-4EAD2F929362}" type="datetimeFigureOut">
              <a:rPr lang="en-US" smtClean="0"/>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49201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03B20-66F4-4CED-8A6E-4EAD2F929362}" type="datetimeFigureOut">
              <a:rPr lang="en-US" smtClean="0"/>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303639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AF03B20-66F4-4CED-8A6E-4EAD2F929362}"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146887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AF03B20-66F4-4CED-8A6E-4EAD2F929362}"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403387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1AF03B20-66F4-4CED-8A6E-4EAD2F929362}" type="datetimeFigureOut">
              <a:rPr lang="en-US" smtClean="0"/>
              <a:t>5/9/2025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8C603AD6-D6A4-47ED-883C-944CFEBDEE73}" type="slidenum">
              <a:rPr lang="en-US" smtClean="0"/>
              <a:t>‹#›</a:t>
            </a:fld>
            <a:endParaRPr lang="en-US"/>
          </a:p>
        </p:txBody>
      </p:sp>
    </p:spTree>
    <p:extLst>
      <p:ext uri="{BB962C8B-B14F-4D97-AF65-F5344CB8AC3E}">
        <p14:creationId xmlns:p14="http://schemas.microsoft.com/office/powerpoint/2010/main" val="3813662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r-project.org/" TargetMode="External"/><Relationship Id="rId13"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github.com/mendible/5322" TargetMode="External"/><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nhis.ipums.org/" TargetMode="External"/><Relationship Id="rId11" Type="http://schemas.openxmlformats.org/officeDocument/2006/relationships/hyperlink" Target="https://www.overleaf.com/" TargetMode="External"/><Relationship Id="rId5" Type="http://schemas.openxmlformats.org/officeDocument/2006/relationships/hyperlink" Target="https://doi.org/10.18128/D070.V7.4" TargetMode="External"/><Relationship Id="rId15" Type="http://schemas.openxmlformats.org/officeDocument/2006/relationships/image" Target="../media/image7.png"/><Relationship Id="rId10" Type="http://schemas.openxmlformats.org/officeDocument/2006/relationships/hyperlink" Target="https://cran.r-project.org/package=e1071" TargetMode="External"/><Relationship Id="rId4" Type="http://schemas.openxmlformats.org/officeDocument/2006/relationships/image" Target="../media/image3.jpg"/><Relationship Id="rId9" Type="http://schemas.openxmlformats.org/officeDocument/2006/relationships/hyperlink" Target="https://doi.org/10.21105/joss.01686"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9EC29D-7EAA-C4DA-E956-CB532645D1C6}"/>
              </a:ext>
            </a:extLst>
          </p:cNvPr>
          <p:cNvSpPr txBox="1"/>
          <p:nvPr/>
        </p:nvSpPr>
        <p:spPr>
          <a:xfrm>
            <a:off x="600997" y="412991"/>
            <a:ext cx="11834843" cy="5812873"/>
          </a:xfrm>
          <a:prstGeom prst="rect">
            <a:avLst/>
          </a:prstGeom>
          <a:noFill/>
        </p:spPr>
        <p:txBody>
          <a:bodyPr wrap="square" rtlCol="0">
            <a:spAutoFit/>
          </a:bodyPr>
          <a:lstStyle/>
          <a:p>
            <a:pPr marL="0" marR="0">
              <a:lnSpc>
                <a:spcPct val="115000"/>
              </a:lnSpc>
              <a:spcAft>
                <a:spcPts val="800"/>
              </a:spcAft>
              <a:buNone/>
            </a:pPr>
            <a:r>
              <a:rPr lang="en-US" sz="3200" b="1" kern="100" dirty="0">
                <a:effectLst/>
                <a:latin typeface="Aptos" panose="020B0004020202020204" pitchFamily="34" charset="0"/>
                <a:ea typeface="Times New Roman" panose="02020603050405020304" pitchFamily="18" charset="0"/>
                <a:cs typeface="Times New Roman" panose="02020603050405020304" pitchFamily="18" charset="0"/>
              </a:rPr>
              <a:t>Introduction:</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Accurately classifying diabetic status can mean the difference between </a:t>
            </a:r>
            <a:r>
              <a:rPr lang="en-US" sz="2400" kern="100" dirty="0">
                <a:latin typeface="Aptos" panose="020B0004020202020204" pitchFamily="34" charset="0"/>
                <a:ea typeface="Times New Roman" panose="02020603050405020304" pitchFamily="18" charset="0"/>
                <a:cs typeface="Times New Roman" panose="02020603050405020304" pitchFamily="18" charset="0"/>
              </a:rPr>
              <a:t>receiving the correct targeted intervention or not. Since medical visits and tests can present a barrier, there is reason to seek other readily available information that can help categorize risk.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The data in this study comes from the IPUMS Health Surveys National Health Interview Survey conducted in 2022 [1]. The original data set contained information from over 35,000 adults and children sampled from their households. The survey includes information about several health-related behaviors, past disease diagnosis status, and basic demographic information. </a:t>
            </a:r>
            <a:r>
              <a:rPr lang="en-US" sz="2400" kern="100" dirty="0">
                <a:latin typeface="Aptos" panose="020B0004020202020204" pitchFamily="34" charset="0"/>
                <a:ea typeface="Times New Roman" panose="02020603050405020304" pitchFamily="18" charset="0"/>
                <a:cs typeface="Times New Roman" panose="02020603050405020304" pitchFamily="18" charset="0"/>
              </a:rPr>
              <a:t>The data used in this study was obtained through Dr. </a:t>
            </a:r>
            <a:r>
              <a:rPr lang="en-US" sz="2400" kern="100" dirty="0" err="1">
                <a:latin typeface="Aptos" panose="020B0004020202020204" pitchFamily="34" charset="0"/>
                <a:ea typeface="Times New Roman" panose="02020603050405020304" pitchFamily="18" charset="0"/>
                <a:cs typeface="Times New Roman" panose="02020603050405020304" pitchFamily="18" charset="0"/>
              </a:rPr>
              <a:t>Mendible</a:t>
            </a:r>
            <a:r>
              <a:rPr lang="en-US" sz="2400" kern="100" dirty="0">
                <a:latin typeface="Aptos" panose="020B0004020202020204" pitchFamily="34" charset="0"/>
                <a:ea typeface="Times New Roman" panose="02020603050405020304" pitchFamily="18" charset="0"/>
                <a:cs typeface="Times New Roman" panose="02020603050405020304" pitchFamily="18" charset="0"/>
              </a:rPr>
              <a:t> of Seattle University [2]. The central question explored is this: can age, BMI, weekly work hours, and consumption of things like alcohol, soda, and French fries be used to build a support vector machine to predict a past or present diabetes diagnosis?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6" name="Picture 5" descr="A page of a math problem&#10;&#10;AI-generated content may be incorrect.">
            <a:extLst>
              <a:ext uri="{FF2B5EF4-FFF2-40B4-BE49-F238E27FC236}">
                <a16:creationId xmlns:a16="http://schemas.microsoft.com/office/drawing/2014/main" id="{F35FED64-D1F7-AEDE-B050-8646E9109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85" y="10956354"/>
            <a:ext cx="8611802" cy="10231278"/>
          </a:xfrm>
          <a:prstGeom prst="rect">
            <a:avLst/>
          </a:prstGeom>
        </p:spPr>
      </p:pic>
      <p:sp>
        <p:nvSpPr>
          <p:cNvPr id="8" name="TextBox 7">
            <a:extLst>
              <a:ext uri="{FF2B5EF4-FFF2-40B4-BE49-F238E27FC236}">
                <a16:creationId xmlns:a16="http://schemas.microsoft.com/office/drawing/2014/main" id="{A79D7BBD-450E-9A1B-B0E0-66B16AE33C46}"/>
              </a:ext>
            </a:extLst>
          </p:cNvPr>
          <p:cNvSpPr txBox="1"/>
          <p:nvPr/>
        </p:nvSpPr>
        <p:spPr>
          <a:xfrm>
            <a:off x="600996" y="6301285"/>
            <a:ext cx="11834843" cy="584775"/>
          </a:xfrm>
          <a:prstGeom prst="rect">
            <a:avLst/>
          </a:prstGeom>
          <a:noFill/>
        </p:spPr>
        <p:txBody>
          <a:bodyPr wrap="square" rtlCol="0">
            <a:spAutoFit/>
          </a:bodyPr>
          <a:lstStyle/>
          <a:p>
            <a:r>
              <a:rPr lang="en-US" sz="3200" b="1" dirty="0"/>
              <a:t>Technical Background -  Support Vector Machines:</a:t>
            </a:r>
          </a:p>
        </p:txBody>
      </p:sp>
      <p:pic>
        <p:nvPicPr>
          <p:cNvPr id="12" name="Picture 11" descr="A white text with black text&#10;&#10;AI-generated content may be incorrect.">
            <a:extLst>
              <a:ext uri="{FF2B5EF4-FFF2-40B4-BE49-F238E27FC236}">
                <a16:creationId xmlns:a16="http://schemas.microsoft.com/office/drawing/2014/main" id="{90595829-2CDD-5954-8695-085F414F4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2" y="20677823"/>
            <a:ext cx="10854403" cy="10025914"/>
          </a:xfrm>
          <a:prstGeom prst="rect">
            <a:avLst/>
          </a:prstGeom>
        </p:spPr>
      </p:pic>
      <p:sp>
        <p:nvSpPr>
          <p:cNvPr id="15" name="TextBox 14">
            <a:extLst>
              <a:ext uri="{FF2B5EF4-FFF2-40B4-BE49-F238E27FC236}">
                <a16:creationId xmlns:a16="http://schemas.microsoft.com/office/drawing/2014/main" id="{F0F2CC9A-BDEA-5005-B2BC-33C538759945}"/>
              </a:ext>
            </a:extLst>
          </p:cNvPr>
          <p:cNvSpPr txBox="1"/>
          <p:nvPr/>
        </p:nvSpPr>
        <p:spPr>
          <a:xfrm>
            <a:off x="10917095" y="18463161"/>
            <a:ext cx="11587305" cy="14879971"/>
          </a:xfrm>
          <a:prstGeom prst="rect">
            <a:avLst/>
          </a:prstGeom>
          <a:noFill/>
        </p:spPr>
        <p:txBody>
          <a:bodyPr wrap="square" rtlCol="0">
            <a:spAutoFit/>
          </a:bodyPr>
          <a:lstStyle/>
          <a:p>
            <a:pPr marL="0" marR="0">
              <a:lnSpc>
                <a:spcPct val="115000"/>
              </a:lnSpc>
              <a:spcAft>
                <a:spcPts val="800"/>
              </a:spcAft>
              <a:buNone/>
            </a:pPr>
            <a:r>
              <a:rPr lang="en-US" sz="3200" b="1" kern="100" dirty="0">
                <a:effectLst/>
                <a:latin typeface="Aptos" panose="020B0004020202020204" pitchFamily="34" charset="0"/>
                <a:ea typeface="Times New Roman" panose="02020603050405020304" pitchFamily="18" charset="0"/>
                <a:cs typeface="Times New Roman" panose="02020603050405020304" pitchFamily="18" charset="0"/>
              </a:rPr>
              <a:t>Methods:</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Sample Subset:</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Male sample adults (10151 cleaned records)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Response:</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Has the participant ever been diagnosed with diabetes? (DIABETICEV)</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1: No, 2: Yes (other values removed)</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Features: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(Codes not valid as numeric data removed)</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Participant age in years (AGE)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Participant BMI calculated value (BMICALC)</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Calculated yearly days of alcohol consumption last year (ALCDAYSYR)</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Hours worked last week (HOURSWRK)</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Number of sodas consumed over a time period (SODAPNO)</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Number of fries consumed over a time period (FRIESPNO)</a:t>
            </a:r>
            <a:endParaRPr lang="en-US" sz="2400" kern="100" dirty="0">
              <a:latin typeface="Aptos" panose="020B0004020202020204" pitchFamily="34" charset="0"/>
              <a:ea typeface="Times New Roman" panose="02020603050405020304" pitchFamily="18" charset="0"/>
              <a:cs typeface="Times New Roman" panose="02020603050405020304" pitchFamily="18" charset="0"/>
            </a:endParaRPr>
          </a:p>
          <a:p>
            <a:pPr marR="0">
              <a:lnSpc>
                <a:spcPct val="115000"/>
              </a:lnSpc>
              <a:spcAft>
                <a:spcPts val="800"/>
              </a:spcAft>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Model Types:</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a:t>
            </a:r>
          </a:p>
          <a:p>
            <a:pPr marR="0">
              <a:lnSpc>
                <a:spcPct val="115000"/>
              </a:lnSpc>
              <a:spcAft>
                <a:spcPts val="800"/>
              </a:spcAft>
            </a:pP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All six above features were used in the models. Models were tuned and compared using a linear, polynomial, and radial kernel. </a:t>
            </a:r>
          </a:p>
          <a:p>
            <a:pPr marR="0">
              <a:lnSpc>
                <a:spcPct val="115000"/>
              </a:lnSpc>
              <a:spcAft>
                <a:spcPts val="800"/>
              </a:spcAft>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Tuning and Training: </a:t>
            </a:r>
          </a:p>
          <a:p>
            <a:pPr>
              <a:lnSpc>
                <a:spcPct val="115000"/>
              </a:lnSpc>
              <a:spcAft>
                <a:spcPts val="800"/>
              </a:spcAft>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All numerical data was scaled by normalization for training. </a:t>
            </a:r>
            <a:r>
              <a:rPr lang="en-US" sz="2400" kern="100" dirty="0">
                <a:latin typeface="Aptos" panose="020B0004020202020204" pitchFamily="34" charset="0"/>
                <a:ea typeface="Times New Roman" panose="02020603050405020304" pitchFamily="18" charset="0"/>
                <a:cs typeface="Times New Roman" panose="02020603050405020304" pitchFamily="18" charset="0"/>
              </a:rPr>
              <a:t>Inverse cost weighting was applied during tuning and training in an effort to address response class imbalance.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Parameters were tuned using five-fold cross validation with a balanced</a:t>
            </a: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classification error as the metric. The models with minimum balanced CV error for each</a:t>
            </a: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kernel were selected. </a:t>
            </a:r>
            <a:r>
              <a:rPr lang="en-US" sz="2400" kern="100" dirty="0">
                <a:latin typeface="Aptos" panose="020B0004020202020204" pitchFamily="34" charset="0"/>
                <a:ea typeface="Times New Roman" panose="02020603050405020304" pitchFamily="18" charset="0"/>
                <a:cs typeface="Times New Roman" panose="02020603050405020304" pitchFamily="18" charset="0"/>
              </a:rPr>
              <a:t>Balanced error</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is calculated as the equally-weighted mean of</a:t>
            </a: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classification error for each class. Training was performed on a random training sample comprising 80% of the total sample subset.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Final Evaluation and Kernel Evaluation: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Tuned models were compared primarily using balanced error on the test set, precision, recall, and F1-score.</a:t>
            </a:r>
          </a:p>
          <a:p>
            <a:pPr marL="0" marR="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Note on Extrapolation:</a:t>
            </a:r>
            <a:endParaRPr lang="en-US" sz="2400" b="1"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latin typeface="Aptos" panose="020B0004020202020204" pitchFamily="34" charset="0"/>
                <a:ea typeface="Aptos" panose="020B0004020202020204" pitchFamily="34" charset="0"/>
                <a:cs typeface="Times New Roman" panose="02020603050405020304" pitchFamily="18" charset="0"/>
              </a:rPr>
              <a:t>Extrapolating from these results would require proper treatment and weighting of the sample as per IPUMS guidelines [1].</a:t>
            </a:r>
            <a:endParaRPr lang="en-US" sz="2400"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10" name="Picture 9" descr="A diagram of a graph&#10;&#10;AI-generated content may be incorrect.">
            <a:extLst>
              <a:ext uri="{FF2B5EF4-FFF2-40B4-BE49-F238E27FC236}">
                <a16:creationId xmlns:a16="http://schemas.microsoft.com/office/drawing/2014/main" id="{72E46C99-07E3-107B-D9E2-E468C26DF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3960" y="7663139"/>
            <a:ext cx="9250712" cy="10412637"/>
          </a:xfrm>
          <a:prstGeom prst="rect">
            <a:avLst/>
          </a:prstGeom>
        </p:spPr>
      </p:pic>
      <p:sp>
        <p:nvSpPr>
          <p:cNvPr id="16" name="TextBox 15">
            <a:extLst>
              <a:ext uri="{FF2B5EF4-FFF2-40B4-BE49-F238E27FC236}">
                <a16:creationId xmlns:a16="http://schemas.microsoft.com/office/drawing/2014/main" id="{7468B3AD-E725-33BF-E3FF-D28A73037E0B}"/>
              </a:ext>
            </a:extLst>
          </p:cNvPr>
          <p:cNvSpPr txBox="1"/>
          <p:nvPr/>
        </p:nvSpPr>
        <p:spPr>
          <a:xfrm>
            <a:off x="11766388" y="724168"/>
            <a:ext cx="22395596" cy="3108543"/>
          </a:xfrm>
          <a:prstGeom prst="rect">
            <a:avLst/>
          </a:prstGeom>
          <a:noFill/>
        </p:spPr>
        <p:txBody>
          <a:bodyPr wrap="square" rtlCol="0">
            <a:spAutoFit/>
          </a:bodyPr>
          <a:lstStyle/>
          <a:p>
            <a:pPr algn="ctr"/>
            <a:r>
              <a:rPr lang="en-US" sz="8000" dirty="0"/>
              <a:t>Predicting Diabetes from IPUMS NHIS Data</a:t>
            </a:r>
          </a:p>
          <a:p>
            <a:pPr algn="ctr"/>
            <a:r>
              <a:rPr lang="en-US" sz="8000" dirty="0"/>
              <a:t>with Support Vector Machines</a:t>
            </a:r>
          </a:p>
          <a:p>
            <a:pPr algn="ctr"/>
            <a:r>
              <a:rPr lang="en-US" sz="3600" dirty="0"/>
              <a:t>Elling Payne, Seattle University, April 2025</a:t>
            </a:r>
          </a:p>
        </p:txBody>
      </p:sp>
      <p:sp>
        <p:nvSpPr>
          <p:cNvPr id="17" name="TextBox 16">
            <a:extLst>
              <a:ext uri="{FF2B5EF4-FFF2-40B4-BE49-F238E27FC236}">
                <a16:creationId xmlns:a16="http://schemas.microsoft.com/office/drawing/2014/main" id="{3222AEDA-644E-8DCF-33DD-CA7236A8A980}"/>
              </a:ext>
            </a:extLst>
          </p:cNvPr>
          <p:cNvSpPr txBox="1"/>
          <p:nvPr/>
        </p:nvSpPr>
        <p:spPr>
          <a:xfrm>
            <a:off x="22384720" y="16452029"/>
            <a:ext cx="20905483" cy="7039876"/>
          </a:xfrm>
          <a:prstGeom prst="rect">
            <a:avLst/>
          </a:prstGeom>
          <a:noFill/>
        </p:spPr>
        <p:txBody>
          <a:bodyPr wrap="square" rtlCol="0">
            <a:spAutoFit/>
          </a:bodyPr>
          <a:lstStyle/>
          <a:p>
            <a:pPr marL="0" marR="0">
              <a:lnSpc>
                <a:spcPct val="115000"/>
              </a:lnSpc>
              <a:spcAft>
                <a:spcPts val="800"/>
              </a:spcAft>
              <a:buNone/>
            </a:pPr>
            <a:r>
              <a:rPr lang="en-US" sz="3200" b="1" kern="100" dirty="0">
                <a:effectLst/>
                <a:latin typeface="Aptos" panose="020B0004020202020204" pitchFamily="34" charset="0"/>
                <a:ea typeface="Times New Roman" panose="02020603050405020304" pitchFamily="18" charset="0"/>
                <a:cs typeface="Times New Roman" panose="02020603050405020304" pitchFamily="18" charset="0"/>
              </a:rPr>
              <a:t>Discussion and Conclusions:</a:t>
            </a:r>
            <a:endParaRPr lang="en-US" sz="3200" b="1"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2400" dirty="0">
                <a:effectLst/>
                <a:latin typeface="Aptos" panose="020B0004020202020204" pitchFamily="34" charset="0"/>
                <a:ea typeface="Times New Roman" panose="02020603050405020304" pitchFamily="18" charset="0"/>
                <a:cs typeface="Times New Roman" panose="02020603050405020304" pitchFamily="18" charset="0"/>
              </a:rPr>
              <a:t>	Initial exploration identified several </a:t>
            </a:r>
            <a:r>
              <a:rPr lang="en-US" sz="2400" dirty="0">
                <a:latin typeface="Aptos" panose="020B0004020202020204" pitchFamily="34" charset="0"/>
                <a:ea typeface="Times New Roman" panose="02020603050405020304" pitchFamily="18" charset="0"/>
                <a:cs typeface="Times New Roman" panose="02020603050405020304" pitchFamily="18" charset="0"/>
              </a:rPr>
              <a:t>features which</a:t>
            </a:r>
            <a:r>
              <a:rPr lang="en-US" sz="2400" dirty="0">
                <a:effectLst/>
                <a:latin typeface="Aptos" panose="020B0004020202020204" pitchFamily="34" charset="0"/>
                <a:ea typeface="Times New Roman" panose="02020603050405020304" pitchFamily="18" charset="0"/>
                <a:cs typeface="Times New Roman" panose="02020603050405020304" pitchFamily="18" charset="0"/>
              </a:rPr>
              <a:t> stood out in terms of visible trends. The most obvious trend for all disease indicators in the dataset was age. This makes sense, as many of the diseases in the dataset, such as diabetes, cancer, and heart disease, can be the result of cumulative factors. Age also makes sense to include in a model because it is a datapoint that is often readily available and may have interactions with other risk factors. Calculated BMI was another basic health metric that appeared to have a relationship visually with diabetes. This makes sense given that diabetes is closely linked to metabolism, and severe diabetes often comes with difficulty in physical exertion. While higher BMI might not be the cause of diabetes, it may provide predictive power, especially in conjunction with other features. The last demographic variable used here was hours worked in the last week. Initially, it was considered that overwork might be associated with greater sickness, but the opposite was true. In hindsight, this is likely caused by the participant being too sick to work consistently. This variable may have less predictive power that is specific to diabetes than some of the others, given that any serious disease could be the cause of missing work or working less. However, </a:t>
            </a:r>
            <a:r>
              <a:rPr lang="en-US" sz="2400" dirty="0">
                <a:latin typeface="Aptos" panose="020B0004020202020204" pitchFamily="34" charset="0"/>
                <a:ea typeface="Times New Roman" panose="02020603050405020304" pitchFamily="18" charset="0"/>
                <a:cs typeface="Times New Roman" panose="02020603050405020304" pitchFamily="18" charset="0"/>
              </a:rPr>
              <a:t>i</a:t>
            </a:r>
            <a:r>
              <a:rPr lang="en-US" sz="2400" dirty="0">
                <a:effectLst/>
                <a:latin typeface="Aptos" panose="020B0004020202020204" pitchFamily="34" charset="0"/>
                <a:ea typeface="Times New Roman" panose="02020603050405020304" pitchFamily="18" charset="0"/>
                <a:cs typeface="Times New Roman" panose="02020603050405020304" pitchFamily="18" charset="0"/>
              </a:rPr>
              <a:t>f the feature can give extra confidence that someone has any disease, and other variables can narrow it down to diabetes, it might still be useful to include. The other three features included were all behavioral health metrics for substances that seem likely to be related to diabetes. Since diabetes is tied to metabolism, consumption of three things that can spike sugar intake seemed relevant. The boxplots also showed a weak but potentially real relationship between alcohol consumption, soda consumption, and </a:t>
            </a:r>
            <a:r>
              <a:rPr lang="en-US" sz="2400" dirty="0">
                <a:latin typeface="Aptos" panose="020B0004020202020204" pitchFamily="34" charset="0"/>
                <a:ea typeface="Times New Roman" panose="02020603050405020304" pitchFamily="18" charset="0"/>
                <a:cs typeface="Times New Roman" panose="02020603050405020304" pitchFamily="18" charset="0"/>
              </a:rPr>
              <a:t>F</a:t>
            </a:r>
            <a:r>
              <a:rPr lang="en-US" sz="2400" dirty="0">
                <a:effectLst/>
                <a:latin typeface="Aptos" panose="020B0004020202020204" pitchFamily="34" charset="0"/>
                <a:ea typeface="Times New Roman" panose="02020603050405020304" pitchFamily="18" charset="0"/>
                <a:cs typeface="Times New Roman" panose="02020603050405020304" pitchFamily="18" charset="0"/>
              </a:rPr>
              <a:t>rench fry consumption. While the choice of features was not illogical, the performance obtained by the SVM models in this study are poor. While overall accuracy is high and the balanced error metric is low, precision and recall tell a different story. Recall is likely the most important of these metrics since a missed diagnosis is likely to result in the greatest har</a:t>
            </a:r>
            <a:r>
              <a:rPr lang="en-US" sz="2400" dirty="0">
                <a:latin typeface="Aptos" panose="020B0004020202020204" pitchFamily="34" charset="0"/>
                <a:ea typeface="Times New Roman" panose="02020603050405020304" pitchFamily="18" charset="0"/>
                <a:cs typeface="Times New Roman" panose="02020603050405020304" pitchFamily="18" charset="0"/>
              </a:rPr>
              <a:t>m, while a false positive may just result in additional screening. None of the models correctly identify any diabetic individuals. The model with the polynomial kernel makes the sole false positive prediction of the three.  The problem is also apparent from the SVM classification plot above. To address this issue, the imbalance in the response class must be better addressed. More detailed, accurate, and consistent consumption information may also yield better results.</a:t>
            </a:r>
            <a:endParaRPr lang="en-US" sz="2400" dirty="0"/>
          </a:p>
        </p:txBody>
      </p:sp>
      <p:sp>
        <p:nvSpPr>
          <p:cNvPr id="18" name="TextBox 17">
            <a:extLst>
              <a:ext uri="{FF2B5EF4-FFF2-40B4-BE49-F238E27FC236}">
                <a16:creationId xmlns:a16="http://schemas.microsoft.com/office/drawing/2014/main" id="{378246FE-CE90-91B9-000B-E67FC2AB5301}"/>
              </a:ext>
            </a:extLst>
          </p:cNvPr>
          <p:cNvSpPr txBox="1"/>
          <p:nvPr/>
        </p:nvSpPr>
        <p:spPr>
          <a:xfrm>
            <a:off x="23112217" y="23533593"/>
            <a:ext cx="20556369" cy="9676495"/>
          </a:xfrm>
          <a:prstGeom prst="rect">
            <a:avLst/>
          </a:prstGeom>
          <a:noFill/>
        </p:spPr>
        <p:txBody>
          <a:bodyPr wrap="square" rtlCol="0">
            <a:spAutoFit/>
          </a:bodyPr>
          <a:lstStyle/>
          <a:p>
            <a:pPr marL="0" marR="0">
              <a:lnSpc>
                <a:spcPct val="115000"/>
              </a:lnSpc>
              <a:spcAft>
                <a:spcPts val="800"/>
              </a:spcAft>
              <a:buNone/>
            </a:pPr>
            <a:r>
              <a:rPr lang="en-US" sz="3200" b="1" kern="100" dirty="0">
                <a:effectLst/>
                <a:latin typeface="Aptos" panose="020B0004020202020204" pitchFamily="34" charset="0"/>
                <a:ea typeface="Times New Roman" panose="02020603050405020304" pitchFamily="18" charset="0"/>
                <a:cs typeface="Times New Roman" panose="02020603050405020304" pitchFamily="18" charset="0"/>
              </a:rPr>
              <a:t>References:</a:t>
            </a:r>
            <a:endParaRPr lang="en-US" sz="3200" b="1" kern="100" dirty="0">
              <a:latin typeface="Aptos" panose="020B0004020202020204" pitchFamily="34" charset="0"/>
              <a:ea typeface="Times New Roman" panose="02020603050405020304" pitchFamily="18" charset="0"/>
              <a:cs typeface="Times New Roman" panose="02020603050405020304" pitchFamily="18" charset="0"/>
            </a:endParaRPr>
          </a:p>
          <a:p>
            <a:pPr marL="0" marR="0">
              <a:spcAft>
                <a:spcPts val="800"/>
              </a:spcAft>
              <a:buNone/>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[1] Lynn A. Blewett, Julia A. Rivera Drew, Miriam L. King, Kari C.W. Williams, Daniel Backman, Annie Chen, and Stephanie Richards. IPUMS Health</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Surveys: National Health Interview Survey, Version 7.4 [dataset]. Minneapolis, MN,: IPUMS, 2024, </a:t>
            </a:r>
            <a:r>
              <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https://doi.org/10.18128/D070.V7.4</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https://www.nhis.ipums.org</a:t>
            </a:r>
            <a:endPar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br>
              <a:rPr lang="en-US" sz="240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[2] </a:t>
            </a: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Mendible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Ariana. (2025).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5322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[source code]</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GitHub. </a:t>
            </a:r>
            <a:r>
              <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https://github.com/mendible/5322</a:t>
            </a:r>
            <a:endPar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[3]  R Core Team (2025).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R: A language and Environment for Statistical Computing</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R Foundation for Statistical Computing, Vienna, 	Austria.</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effectLst/>
                <a:latin typeface="Aptos" panose="020B0004020202020204" pitchFamily="34" charset="0"/>
                <a:ea typeface="Aptos" panose="020B0004020202020204" pitchFamily="34" charset="0"/>
                <a:cs typeface="Times New Roman" panose="02020603050405020304" pitchFamily="18" charset="0"/>
                <a:hlinkClick r:id="rId8"/>
              </a:rPr>
              <a:t>https://www.R-project.org</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[4] Wickham H, Averick M, Bryan J, Chang W, McGowan LD, François R, Grolemund G, Hayes A, Henry L, Hester J, Kuhn M, Pedersen TL, 	Miller E,</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Bache SM, Müller K, Ooms J, Robinson D, Seidel DP, Spinu V, Takahashi K, Vaughan D, Wilke C, Woo K, Yutani H 	(2019). “Welcome to the</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tidyverse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Journal of Open Source Software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4</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(43), 1686. </a:t>
            </a:r>
            <a:r>
              <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9"/>
              </a:rPr>
              <a:t>doi:10.21105/joss.01686</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[5]  Meyer D, Dimitriadou E, Hornik K, </a:t>
            </a: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Weingessel</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 Leisch F (2024).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e1071: Misc Functions of the Department of Statistics, Probability Theory Group</a:t>
            </a:r>
            <a:br>
              <a:rPr lang="en-US" sz="2400" i="1" kern="100" dirty="0">
                <a:effectLst/>
                <a:latin typeface="Aptos" panose="020B0004020202020204" pitchFamily="34" charset="0"/>
                <a:ea typeface="Aptos" panose="020B0004020202020204" pitchFamily="34" charset="0"/>
                <a:cs typeface="Times New Roman" panose="02020603050405020304" pitchFamily="18" charset="0"/>
              </a:rPr>
            </a:br>
            <a:r>
              <a:rPr lang="en-US" sz="2400" i="1" kern="100" dirty="0">
                <a:effectLst/>
                <a:latin typeface="Aptos" panose="020B0004020202020204" pitchFamily="34" charset="0"/>
                <a:ea typeface="Aptos" panose="020B0004020202020204" pitchFamily="34" charset="0"/>
                <a:cs typeface="Times New Roman" panose="02020603050405020304" pitchFamily="18" charset="0"/>
              </a:rPr>
              <a:t>	(Formerly: E1071), TU Wien.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R package version 1.7-16, </a:t>
            </a:r>
            <a:r>
              <a:rPr lang="en-US" sz="2400" kern="100" dirty="0">
                <a:effectLst/>
                <a:latin typeface="Aptos" panose="020B0004020202020204" pitchFamily="34" charset="0"/>
                <a:ea typeface="Aptos" panose="020B0004020202020204" pitchFamily="34" charset="0"/>
                <a:cs typeface="Times New Roman" panose="02020603050405020304" pitchFamily="18" charset="0"/>
                <a:hlinkClick r:id="rId10"/>
              </a:rPr>
              <a:t>https://CRAN.R-project.org/package=e1071</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[6] Lamport, Leslie (1986).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LaTeX: A Document Preparation System.</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Addison-Wesley</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[7] Overleaf (2025).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Overleaf, Online LaTeX Editor.</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effectLst/>
                <a:latin typeface="Aptos" panose="020B0004020202020204" pitchFamily="34" charset="0"/>
                <a:ea typeface="Aptos" panose="020B0004020202020204" pitchFamily="34" charset="0"/>
                <a:cs typeface="Times New Roman" panose="02020603050405020304" pitchFamily="18" charset="0"/>
                <a:hlinkClick r:id="rId11"/>
              </a:rPr>
              <a:t>https://www.overleaf.com</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ea typeface="Aptos" panose="020B0004020202020204" pitchFamily="34" charset="0"/>
                <a:cs typeface="Times New Roman" panose="02020603050405020304" pitchFamily="18" charset="0"/>
              </a:rPr>
              <a:t>[8] </a:t>
            </a:r>
            <a:r>
              <a:rPr lang="en-US" sz="2400" dirty="0"/>
              <a:t>James, G. , Witten, D., Hastie, T., </a:t>
            </a:r>
            <a:r>
              <a:rPr lang="en-US" sz="2400" dirty="0" err="1"/>
              <a:t>Tibshirani</a:t>
            </a:r>
            <a:r>
              <a:rPr lang="en-US" sz="2400" dirty="0"/>
              <a:t>, R. (2023). An Introduction to Statistical Learning with Applications in R. Springer</a:t>
            </a:r>
            <a:br>
              <a:rPr lang="en-US" sz="2400" dirty="0"/>
            </a:br>
            <a:r>
              <a:rPr lang="en-US" sz="2400" dirty="0"/>
              <a:t>	https://www.statlearning.com</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19" name="TextBox 18">
            <a:extLst>
              <a:ext uri="{FF2B5EF4-FFF2-40B4-BE49-F238E27FC236}">
                <a16:creationId xmlns:a16="http://schemas.microsoft.com/office/drawing/2014/main" id="{19F711E1-9D02-EE8C-465B-D6DEA2D642FD}"/>
              </a:ext>
            </a:extLst>
          </p:cNvPr>
          <p:cNvSpPr txBox="1"/>
          <p:nvPr/>
        </p:nvSpPr>
        <p:spPr>
          <a:xfrm>
            <a:off x="20262522" y="4676891"/>
            <a:ext cx="19956087" cy="2616101"/>
          </a:xfrm>
          <a:prstGeom prst="rect">
            <a:avLst/>
          </a:prstGeom>
          <a:noFill/>
        </p:spPr>
        <p:txBody>
          <a:bodyPr wrap="square" rtlCol="0">
            <a:spAutoFit/>
          </a:bodyPr>
          <a:lstStyle/>
          <a:p>
            <a:r>
              <a:rPr lang="en-US" sz="3600" b="1" dirty="0"/>
              <a:t>Results:</a:t>
            </a:r>
          </a:p>
          <a:p>
            <a:r>
              <a:rPr lang="en-US" sz="3200" b="1" dirty="0"/>
              <a:t>	Highlight: </a:t>
            </a:r>
            <a:r>
              <a:rPr lang="en-US" sz="3200" dirty="0"/>
              <a:t>The best model by balanced CV Error used all six features, a cost of 0.05 (C = 20), and a polynomial  						 kernel of degree d=4. However, recall was 0 for all trained models.</a:t>
            </a:r>
          </a:p>
          <a:p>
            <a:endParaRPr lang="en-US" sz="3200" b="1" dirty="0"/>
          </a:p>
          <a:p>
            <a:r>
              <a:rPr lang="en-US" sz="3200" b="1" dirty="0"/>
              <a:t>	Tuning: 																			Final Model Metrics:</a:t>
            </a:r>
          </a:p>
        </p:txBody>
      </p:sp>
      <p:pic>
        <p:nvPicPr>
          <p:cNvPr id="5" name="Picture 4">
            <a:extLst>
              <a:ext uri="{FF2B5EF4-FFF2-40B4-BE49-F238E27FC236}">
                <a16:creationId xmlns:a16="http://schemas.microsoft.com/office/drawing/2014/main" id="{B3A45D5A-C2CA-BC61-1006-C99EB16486BF}"/>
              </a:ext>
            </a:extLst>
          </p:cNvPr>
          <p:cNvPicPr>
            <a:picLocks noChangeAspect="1"/>
          </p:cNvPicPr>
          <p:nvPr/>
        </p:nvPicPr>
        <p:blipFill>
          <a:blip r:embed="rId12"/>
          <a:stretch>
            <a:fillRect/>
          </a:stretch>
        </p:blipFill>
        <p:spPr>
          <a:xfrm>
            <a:off x="19386165" y="8981351"/>
            <a:ext cx="11006441" cy="6792547"/>
          </a:xfrm>
          <a:prstGeom prst="rect">
            <a:avLst/>
          </a:prstGeom>
        </p:spPr>
      </p:pic>
      <p:pic>
        <p:nvPicPr>
          <p:cNvPr id="9" name="Picture 8">
            <a:extLst>
              <a:ext uri="{FF2B5EF4-FFF2-40B4-BE49-F238E27FC236}">
                <a16:creationId xmlns:a16="http://schemas.microsoft.com/office/drawing/2014/main" id="{8EF924D1-19FF-7BFC-5DC4-0384616B45DC}"/>
              </a:ext>
            </a:extLst>
          </p:cNvPr>
          <p:cNvPicPr>
            <a:picLocks noChangeAspect="1"/>
          </p:cNvPicPr>
          <p:nvPr/>
        </p:nvPicPr>
        <p:blipFill>
          <a:blip r:embed="rId13"/>
          <a:stretch>
            <a:fillRect/>
          </a:stretch>
        </p:blipFill>
        <p:spPr>
          <a:xfrm>
            <a:off x="31555073" y="10956354"/>
            <a:ext cx="10001250" cy="6172200"/>
          </a:xfrm>
          <a:prstGeom prst="rect">
            <a:avLst/>
          </a:prstGeom>
        </p:spPr>
      </p:pic>
      <p:graphicFrame>
        <p:nvGraphicFramePr>
          <p:cNvPr id="11" name="Table 10">
            <a:extLst>
              <a:ext uri="{FF2B5EF4-FFF2-40B4-BE49-F238E27FC236}">
                <a16:creationId xmlns:a16="http://schemas.microsoft.com/office/drawing/2014/main" id="{582663A2-6A27-E55E-D5A1-C9B2C4FBA924}"/>
              </a:ext>
            </a:extLst>
          </p:cNvPr>
          <p:cNvGraphicFramePr>
            <a:graphicFrameLocks noGrp="1"/>
          </p:cNvGraphicFramePr>
          <p:nvPr>
            <p:extLst>
              <p:ext uri="{D42A27DB-BD31-4B8C-83A1-F6EECF244321}">
                <p14:modId xmlns:p14="http://schemas.microsoft.com/office/powerpoint/2010/main" val="1621670258"/>
              </p:ext>
            </p:extLst>
          </p:nvPr>
        </p:nvGraphicFramePr>
        <p:xfrm>
          <a:off x="30240565" y="7461971"/>
          <a:ext cx="12864250" cy="3759888"/>
        </p:xfrm>
        <a:graphic>
          <a:graphicData uri="http://schemas.openxmlformats.org/drawingml/2006/table">
            <a:tbl>
              <a:tblPr firstRow="1" bandRow="1">
                <a:tableStyleId>{7E9639D4-E3E2-4D34-9284-5A2195B3D0D7}</a:tableStyleId>
              </a:tblPr>
              <a:tblGrid>
                <a:gridCol w="1654237">
                  <a:extLst>
                    <a:ext uri="{9D8B030D-6E8A-4147-A177-3AD203B41FA5}">
                      <a16:colId xmlns:a16="http://schemas.microsoft.com/office/drawing/2014/main" val="288092918"/>
                    </a:ext>
                  </a:extLst>
                </a:gridCol>
                <a:gridCol w="1352781">
                  <a:extLst>
                    <a:ext uri="{9D8B030D-6E8A-4147-A177-3AD203B41FA5}">
                      <a16:colId xmlns:a16="http://schemas.microsoft.com/office/drawing/2014/main" val="633070425"/>
                    </a:ext>
                  </a:extLst>
                </a:gridCol>
                <a:gridCol w="1768345">
                  <a:extLst>
                    <a:ext uri="{9D8B030D-6E8A-4147-A177-3AD203B41FA5}">
                      <a16:colId xmlns:a16="http://schemas.microsoft.com/office/drawing/2014/main" val="1615034043"/>
                    </a:ext>
                  </a:extLst>
                </a:gridCol>
                <a:gridCol w="1312527">
                  <a:extLst>
                    <a:ext uri="{9D8B030D-6E8A-4147-A177-3AD203B41FA5}">
                      <a16:colId xmlns:a16="http://schemas.microsoft.com/office/drawing/2014/main" val="3892968155"/>
                    </a:ext>
                  </a:extLst>
                </a:gridCol>
                <a:gridCol w="2149496">
                  <a:extLst>
                    <a:ext uri="{9D8B030D-6E8A-4147-A177-3AD203B41FA5}">
                      <a16:colId xmlns:a16="http://schemas.microsoft.com/office/drawing/2014/main" val="249438655"/>
                    </a:ext>
                  </a:extLst>
                </a:gridCol>
                <a:gridCol w="2468880">
                  <a:extLst>
                    <a:ext uri="{9D8B030D-6E8A-4147-A177-3AD203B41FA5}">
                      <a16:colId xmlns:a16="http://schemas.microsoft.com/office/drawing/2014/main" val="3580605695"/>
                    </a:ext>
                  </a:extLst>
                </a:gridCol>
                <a:gridCol w="2157984">
                  <a:extLst>
                    <a:ext uri="{9D8B030D-6E8A-4147-A177-3AD203B41FA5}">
                      <a16:colId xmlns:a16="http://schemas.microsoft.com/office/drawing/2014/main" val="1373757876"/>
                    </a:ext>
                  </a:extLst>
                </a:gridCol>
              </a:tblGrid>
              <a:tr h="939972">
                <a:tc>
                  <a:txBody>
                    <a:bodyPr/>
                    <a:lstStyle/>
                    <a:p>
                      <a:pPr algn="ctr" fontAlgn="b"/>
                      <a:r>
                        <a:rPr lang="en-US" sz="2400" b="1" u="none" strike="noStrike" dirty="0">
                          <a:solidFill>
                            <a:schemeClr val="bg1"/>
                          </a:solidFill>
                          <a:effectLst/>
                        </a:rPr>
                        <a:t>kernel</a:t>
                      </a:r>
                      <a:endParaRPr lang="en-US" sz="2400" b="1" i="0" u="none" strike="noStrike" dirty="0">
                        <a:solidFill>
                          <a:schemeClr val="bg1"/>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chemeClr val="bg1"/>
                          </a:solidFill>
                          <a:effectLst/>
                        </a:rPr>
                        <a:t>CV Error</a:t>
                      </a:r>
                      <a:endParaRPr lang="en-US" sz="2400" b="1" i="0" u="none" strike="noStrike" dirty="0">
                        <a:solidFill>
                          <a:schemeClr val="bg1"/>
                        </a:solidFill>
                        <a:effectLst/>
                        <a:latin typeface="Aptos Narrow" panose="020B0004020202020204" pitchFamily="34" charset="0"/>
                      </a:endParaRPr>
                    </a:p>
                  </a:txBody>
                  <a:tcPr marL="6350" marR="6350" marT="6350" marB="0" anchor="b"/>
                </a:tc>
                <a:tc>
                  <a:txBody>
                    <a:bodyPr/>
                    <a:lstStyle/>
                    <a:p>
                      <a:pPr algn="ctr" fontAlgn="b"/>
                      <a:r>
                        <a:rPr lang="en-US" sz="2400" b="1" i="0" u="none" strike="noStrike" dirty="0">
                          <a:solidFill>
                            <a:schemeClr val="bg1"/>
                          </a:solidFill>
                          <a:effectLst/>
                          <a:latin typeface="Aptos Narrow" panose="020B0004020202020204" pitchFamily="34" charset="0"/>
                        </a:rPr>
                        <a:t>Training</a:t>
                      </a:r>
                    </a:p>
                    <a:p>
                      <a:pPr algn="ctr" fontAlgn="b"/>
                      <a:r>
                        <a:rPr lang="en-US" sz="2400" b="1" i="0" u="none" strike="noStrike" dirty="0">
                          <a:solidFill>
                            <a:schemeClr val="bg1"/>
                          </a:solidFill>
                          <a:effectLst/>
                          <a:latin typeface="Aptos Narrow" panose="020B0004020202020204" pitchFamily="34" charset="0"/>
                        </a:rPr>
                        <a:t>Error</a:t>
                      </a:r>
                    </a:p>
                  </a:txBody>
                  <a:tcPr marL="6350" marR="6350" marT="6350" marB="0" anchor="b"/>
                </a:tc>
                <a:tc>
                  <a:txBody>
                    <a:bodyPr/>
                    <a:lstStyle/>
                    <a:p>
                      <a:pPr algn="ctr" fontAlgn="b"/>
                      <a:r>
                        <a:rPr lang="en-US" sz="2400" b="1" u="none" strike="noStrike" dirty="0">
                          <a:solidFill>
                            <a:schemeClr val="bg1"/>
                          </a:solidFill>
                          <a:effectLst/>
                        </a:rPr>
                        <a:t>Testing</a:t>
                      </a:r>
                    </a:p>
                    <a:p>
                      <a:pPr algn="ctr" fontAlgn="b"/>
                      <a:r>
                        <a:rPr lang="en-US" sz="2400" b="1" u="none" strike="noStrike" dirty="0">
                          <a:solidFill>
                            <a:schemeClr val="bg1"/>
                          </a:solidFill>
                          <a:effectLst/>
                        </a:rPr>
                        <a:t>Error</a:t>
                      </a:r>
                      <a:endParaRPr lang="en-US" sz="2400" b="1" i="0" u="none" strike="noStrike" dirty="0">
                        <a:solidFill>
                          <a:schemeClr val="bg1"/>
                        </a:solidFill>
                        <a:effectLst/>
                        <a:latin typeface="Aptos Narrow" panose="020B0004020202020204" pitchFamily="34" charset="0"/>
                      </a:endParaRPr>
                    </a:p>
                  </a:txBody>
                  <a:tcPr marL="6350" marR="6350" marT="6350" marB="0" anchor="b"/>
                </a:tc>
                <a:tc>
                  <a:txBody>
                    <a:bodyPr/>
                    <a:lstStyle/>
                    <a:p>
                      <a:pPr algn="ctr" fontAlgn="b"/>
                      <a:r>
                        <a:rPr lang="en-US" sz="2400" b="1" i="0" u="none" strike="noStrike" dirty="0">
                          <a:solidFill>
                            <a:schemeClr val="bg1"/>
                          </a:solidFill>
                          <a:effectLst/>
                          <a:latin typeface="+mn-lt"/>
                        </a:rPr>
                        <a:t>Test</a:t>
                      </a:r>
                    </a:p>
                    <a:p>
                      <a:pPr algn="ctr" fontAlgn="b"/>
                      <a:r>
                        <a:rPr lang="en-US" sz="2400" b="1" i="0" u="none" strike="noStrike" dirty="0">
                          <a:solidFill>
                            <a:schemeClr val="bg1"/>
                          </a:solidFill>
                          <a:effectLst/>
                          <a:latin typeface="+mn-lt"/>
                        </a:rPr>
                        <a:t>Precision</a:t>
                      </a:r>
                    </a:p>
                  </a:txBody>
                  <a:tcPr marL="6350" marR="6350" marT="6350" marB="0" anchor="b"/>
                </a:tc>
                <a:tc>
                  <a:txBody>
                    <a:bodyPr/>
                    <a:lstStyle/>
                    <a:p>
                      <a:pPr algn="ctr" fontAlgn="b"/>
                      <a:r>
                        <a:rPr lang="en-US" sz="2400" b="1" i="0" u="none" strike="noStrike" dirty="0">
                          <a:solidFill>
                            <a:schemeClr val="bg1"/>
                          </a:solidFill>
                          <a:effectLst/>
                          <a:latin typeface="+mn-lt"/>
                        </a:rPr>
                        <a:t>Test</a:t>
                      </a:r>
                    </a:p>
                    <a:p>
                      <a:pPr algn="ctr" fontAlgn="b"/>
                      <a:r>
                        <a:rPr lang="en-US" sz="2400" b="1" i="0" u="none" strike="noStrike" dirty="0">
                          <a:solidFill>
                            <a:schemeClr val="bg1"/>
                          </a:solidFill>
                          <a:effectLst/>
                          <a:latin typeface="+mn-lt"/>
                        </a:rPr>
                        <a:t>Recall</a:t>
                      </a:r>
                    </a:p>
                  </a:txBody>
                  <a:tcPr marL="6350" marR="6350" marT="6350" marB="0" anchor="b"/>
                </a:tc>
                <a:tc>
                  <a:txBody>
                    <a:bodyPr/>
                    <a:lstStyle/>
                    <a:p>
                      <a:pPr algn="ctr" fontAlgn="b"/>
                      <a:r>
                        <a:rPr lang="en-US" sz="2400" b="1" i="0" u="none" strike="noStrike" dirty="0">
                          <a:solidFill>
                            <a:schemeClr val="bg1"/>
                          </a:solidFill>
                          <a:effectLst/>
                          <a:latin typeface="+mn-lt"/>
                        </a:rPr>
                        <a:t>Test</a:t>
                      </a:r>
                    </a:p>
                    <a:p>
                      <a:pPr algn="ctr" fontAlgn="b"/>
                      <a:r>
                        <a:rPr lang="en-US" sz="2400" b="1" i="0" u="none" strike="noStrike" dirty="0">
                          <a:solidFill>
                            <a:schemeClr val="bg1"/>
                          </a:solidFill>
                          <a:effectLst/>
                          <a:latin typeface="+mn-lt"/>
                        </a:rPr>
                        <a:t>F1-score</a:t>
                      </a:r>
                    </a:p>
                  </a:txBody>
                  <a:tcPr marL="6350" marR="6350" marT="6350" marB="0" anchor="b"/>
                </a:tc>
                <a:extLst>
                  <a:ext uri="{0D108BD9-81ED-4DB2-BD59-A6C34878D82A}">
                    <a16:rowId xmlns:a16="http://schemas.microsoft.com/office/drawing/2014/main" val="1670362814"/>
                  </a:ext>
                </a:extLst>
              </a:tr>
              <a:tr h="939972">
                <a:tc>
                  <a:txBody>
                    <a:bodyPr/>
                    <a:lstStyle/>
                    <a:p>
                      <a:pPr algn="ctr" fontAlgn="b"/>
                      <a:r>
                        <a:rPr lang="en-US" sz="2400" b="1" u="none" strike="noStrike" dirty="0">
                          <a:solidFill>
                            <a:srgbClr val="000000"/>
                          </a:solidFill>
                          <a:effectLst/>
                        </a:rPr>
                        <a:t>linear</a:t>
                      </a:r>
                      <a:endParaRPr lang="en-US" sz="24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rgbClr val="000000"/>
                          </a:solidFill>
                          <a:effectLst/>
                        </a:rPr>
                        <a:t>0.109961</a:t>
                      </a:r>
                      <a:endParaRPr lang="en-US" sz="24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0.109962</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0.099507</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i="0" u="none" strike="noStrike" dirty="0">
                          <a:solidFill>
                            <a:srgbClr val="000000"/>
                          </a:solidFill>
                          <a:effectLst/>
                          <a:latin typeface="+mn-lt"/>
                        </a:rPr>
                        <a:t>NA</a:t>
                      </a:r>
                    </a:p>
                  </a:txBody>
                  <a:tcPr marL="6350" marR="6350" marT="6350" marB="0" anchor="b"/>
                </a:tc>
                <a:tc>
                  <a:txBody>
                    <a:bodyPr/>
                    <a:lstStyle/>
                    <a:p>
                      <a:pPr algn="ctr" fontAlgn="b"/>
                      <a:r>
                        <a:rPr lang="en-US" sz="2400" b="1" i="0" u="none" strike="noStrike" dirty="0">
                          <a:solidFill>
                            <a:srgbClr val="000000"/>
                          </a:solidFill>
                          <a:effectLst/>
                          <a:latin typeface="+mn-lt"/>
                        </a:rPr>
                        <a:t>0</a:t>
                      </a:r>
                    </a:p>
                  </a:txBody>
                  <a:tcPr marL="6350" marR="6350" marT="6350" marB="0" anchor="b"/>
                </a:tc>
                <a:tc>
                  <a:txBody>
                    <a:bodyPr/>
                    <a:lstStyle/>
                    <a:p>
                      <a:pPr algn="ctr" fontAlgn="b"/>
                      <a:r>
                        <a:rPr lang="en-US" sz="2400" b="1" i="0" u="none" strike="noStrike">
                          <a:solidFill>
                            <a:srgbClr val="000000"/>
                          </a:solidFill>
                          <a:effectLst/>
                          <a:latin typeface="+mn-lt"/>
                        </a:rPr>
                        <a:t>0</a:t>
                      </a:r>
                    </a:p>
                  </a:txBody>
                  <a:tcPr marL="6350" marR="6350" marT="6350" marB="0" anchor="b"/>
                </a:tc>
                <a:extLst>
                  <a:ext uri="{0D108BD9-81ED-4DB2-BD59-A6C34878D82A}">
                    <a16:rowId xmlns:a16="http://schemas.microsoft.com/office/drawing/2014/main" val="3204105213"/>
                  </a:ext>
                </a:extLst>
              </a:tr>
              <a:tr h="939972">
                <a:tc>
                  <a:txBody>
                    <a:bodyPr/>
                    <a:lstStyle/>
                    <a:p>
                      <a:pPr algn="ctr" fontAlgn="b"/>
                      <a:r>
                        <a:rPr lang="en-US" sz="2400" b="1" u="none" strike="noStrike">
                          <a:solidFill>
                            <a:srgbClr val="000000"/>
                          </a:solidFill>
                          <a:effectLst/>
                        </a:rPr>
                        <a:t>polynomial</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rgbClr val="000000"/>
                          </a:solidFill>
                          <a:effectLst/>
                        </a:rPr>
                        <a:t>0.110207</a:t>
                      </a:r>
                      <a:endParaRPr lang="en-US" sz="24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rgbClr val="000000"/>
                          </a:solidFill>
                          <a:effectLst/>
                        </a:rPr>
                        <a:t>0.109962</a:t>
                      </a:r>
                      <a:endParaRPr lang="en-US" sz="24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i="0" u="none" strike="noStrike" dirty="0">
                          <a:solidFill>
                            <a:srgbClr val="000000"/>
                          </a:solidFill>
                          <a:effectLst/>
                          <a:latin typeface="+mn-lt"/>
                        </a:rPr>
                        <a:t>0</a:t>
                      </a:r>
                    </a:p>
                  </a:txBody>
                  <a:tcPr marL="6350" marR="6350" marT="6350" marB="0" anchor="b"/>
                </a:tc>
                <a:tc>
                  <a:txBody>
                    <a:bodyPr/>
                    <a:lstStyle/>
                    <a:p>
                      <a:pPr algn="ctr" fontAlgn="b"/>
                      <a:r>
                        <a:rPr lang="en-US" sz="2400" b="1" i="0" u="none" strike="noStrike" dirty="0">
                          <a:solidFill>
                            <a:srgbClr val="000000"/>
                          </a:solidFill>
                          <a:effectLst/>
                          <a:latin typeface="+mn-lt"/>
                        </a:rPr>
                        <a:t>0</a:t>
                      </a:r>
                    </a:p>
                  </a:txBody>
                  <a:tcPr marL="6350" marR="6350" marT="6350" marB="0" anchor="b"/>
                </a:tc>
                <a:tc>
                  <a:txBody>
                    <a:bodyPr/>
                    <a:lstStyle/>
                    <a:p>
                      <a:pPr algn="ctr" fontAlgn="b"/>
                      <a:r>
                        <a:rPr lang="en-US" sz="2400" b="1" i="0" u="none" strike="noStrike">
                          <a:solidFill>
                            <a:srgbClr val="000000"/>
                          </a:solidFill>
                          <a:effectLst/>
                          <a:latin typeface="+mn-lt"/>
                        </a:rPr>
                        <a:t>0</a:t>
                      </a:r>
                    </a:p>
                  </a:txBody>
                  <a:tcPr marL="6350" marR="6350" marT="6350" marB="0" anchor="b"/>
                </a:tc>
                <a:extLst>
                  <a:ext uri="{0D108BD9-81ED-4DB2-BD59-A6C34878D82A}">
                    <a16:rowId xmlns:a16="http://schemas.microsoft.com/office/drawing/2014/main" val="2226886453"/>
                  </a:ext>
                </a:extLst>
              </a:tr>
              <a:tr h="939972">
                <a:tc>
                  <a:txBody>
                    <a:bodyPr/>
                    <a:lstStyle/>
                    <a:p>
                      <a:pPr algn="ctr" fontAlgn="b"/>
                      <a:r>
                        <a:rPr lang="en-US" sz="2400" b="1" u="none" strike="noStrike">
                          <a:solidFill>
                            <a:srgbClr val="000000"/>
                          </a:solidFill>
                          <a:effectLst/>
                        </a:rPr>
                        <a:t>radial</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rgbClr val="000000"/>
                          </a:solidFill>
                          <a:effectLst/>
                        </a:rPr>
                        <a:t>0.109961</a:t>
                      </a:r>
                      <a:endParaRPr lang="en-US" sz="24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0.109962</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rgbClr val="000000"/>
                          </a:solidFill>
                          <a:effectLst/>
                        </a:rPr>
                        <a:t>0.099507</a:t>
                      </a:r>
                      <a:endParaRPr lang="en-US" sz="24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i="0" u="none" strike="noStrike" dirty="0">
                          <a:solidFill>
                            <a:srgbClr val="000000"/>
                          </a:solidFill>
                          <a:effectLst/>
                          <a:latin typeface="+mn-lt"/>
                        </a:rPr>
                        <a:t>NA</a:t>
                      </a:r>
                    </a:p>
                  </a:txBody>
                  <a:tcPr marL="6350" marR="6350" marT="6350" marB="0" anchor="b"/>
                </a:tc>
                <a:tc>
                  <a:txBody>
                    <a:bodyPr/>
                    <a:lstStyle/>
                    <a:p>
                      <a:pPr algn="ctr" fontAlgn="b"/>
                      <a:r>
                        <a:rPr lang="en-US" sz="2400" b="1" i="0" u="none" strike="noStrike" dirty="0">
                          <a:solidFill>
                            <a:srgbClr val="000000"/>
                          </a:solidFill>
                          <a:effectLst/>
                          <a:latin typeface="+mn-lt"/>
                        </a:rPr>
                        <a:t>0</a:t>
                      </a:r>
                    </a:p>
                  </a:txBody>
                  <a:tcPr marL="6350" marR="6350" marT="6350" marB="0" anchor="b"/>
                </a:tc>
                <a:tc>
                  <a:txBody>
                    <a:bodyPr/>
                    <a:lstStyle/>
                    <a:p>
                      <a:pPr algn="ctr" fontAlgn="b"/>
                      <a:r>
                        <a:rPr lang="en-US" sz="2400" b="1" i="0" u="none" strike="noStrike" dirty="0">
                          <a:solidFill>
                            <a:srgbClr val="000000"/>
                          </a:solidFill>
                          <a:effectLst/>
                          <a:latin typeface="+mn-lt"/>
                        </a:rPr>
                        <a:t>0</a:t>
                      </a:r>
                    </a:p>
                  </a:txBody>
                  <a:tcPr marL="6350" marR="6350" marT="6350" marB="0" anchor="b"/>
                </a:tc>
                <a:extLst>
                  <a:ext uri="{0D108BD9-81ED-4DB2-BD59-A6C34878D82A}">
                    <a16:rowId xmlns:a16="http://schemas.microsoft.com/office/drawing/2014/main" val="2587442393"/>
                  </a:ext>
                </a:extLst>
              </a:tr>
            </a:tbl>
          </a:graphicData>
        </a:graphic>
      </p:graphicFrame>
      <p:pic>
        <p:nvPicPr>
          <p:cNvPr id="20" name="Picture 19" descr="A close up of text&#10;&#10;AI-generated content may be incorrect.">
            <a:extLst>
              <a:ext uri="{FF2B5EF4-FFF2-40B4-BE49-F238E27FC236}">
                <a16:creationId xmlns:a16="http://schemas.microsoft.com/office/drawing/2014/main" id="{86874D66-3503-B31F-63FD-B9D5C0481C3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5970" y="7355341"/>
            <a:ext cx="9132244" cy="3252020"/>
          </a:xfrm>
          <a:prstGeom prst="rect">
            <a:avLst/>
          </a:prstGeom>
        </p:spPr>
      </p:pic>
      <p:pic>
        <p:nvPicPr>
          <p:cNvPr id="22" name="Picture 21" descr="A black text on a white background&#10;&#10;AI-generated content may be incorrect.">
            <a:extLst>
              <a:ext uri="{FF2B5EF4-FFF2-40B4-BE49-F238E27FC236}">
                <a16:creationId xmlns:a16="http://schemas.microsoft.com/office/drawing/2014/main" id="{7E6EE55B-8999-B348-51A0-BD083D7F679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2614" y="30703737"/>
            <a:ext cx="9070994" cy="2093306"/>
          </a:xfrm>
          <a:prstGeom prst="rect">
            <a:avLst/>
          </a:prstGeom>
        </p:spPr>
      </p:pic>
    </p:spTree>
    <p:extLst>
      <p:ext uri="{BB962C8B-B14F-4D97-AF65-F5344CB8AC3E}">
        <p14:creationId xmlns:p14="http://schemas.microsoft.com/office/powerpoint/2010/main" val="2816136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3360</TotalTime>
  <Words>1484</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Aptos Narrow</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Elling Payne</dc:creator>
  <cp:lastModifiedBy>Elling Payne</cp:lastModifiedBy>
  <cp:revision>13</cp:revision>
  <dcterms:created xsi:type="dcterms:W3CDTF">2025-04-29T16:34:56Z</dcterms:created>
  <dcterms:modified xsi:type="dcterms:W3CDTF">2025-05-09T19:48:31Z</dcterms:modified>
</cp:coreProperties>
</file>