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6" r:id="rId2"/>
    <p:sldId id="267" r:id="rId3"/>
    <p:sldId id="280" r:id="rId4"/>
    <p:sldId id="276" r:id="rId5"/>
    <p:sldId id="277" r:id="rId6"/>
    <p:sldId id="278" r:id="rId7"/>
    <p:sldId id="279" r:id="rId8"/>
    <p:sldId id="262" r:id="rId9"/>
    <p:sldId id="266" r:id="rId10"/>
    <p:sldId id="281" r:id="rId11"/>
    <p:sldId id="289" r:id="rId12"/>
    <p:sldId id="290" r:id="rId13"/>
    <p:sldId id="259" r:id="rId14"/>
    <p:sldId id="287" r:id="rId15"/>
    <p:sldId id="257" r:id="rId16"/>
    <p:sldId id="285" r:id="rId17"/>
    <p:sldId id="271" r:id="rId18"/>
    <p:sldId id="260" r:id="rId19"/>
    <p:sldId id="286" r:id="rId20"/>
    <p:sldId id="282" r:id="rId21"/>
    <p:sldId id="258" r:id="rId22"/>
    <p:sldId id="261" r:id="rId23"/>
    <p:sldId id="288" r:id="rId24"/>
    <p:sldId id="283" r:id="rId25"/>
    <p:sldId id="284" r:id="rId26"/>
    <p:sldId id="265" r:id="rId27"/>
    <p:sldId id="272" r:id="rId28"/>
    <p:sldId id="291" r:id="rId29"/>
    <p:sldId id="263" r:id="rId30"/>
    <p:sldId id="269"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68651" autoAdjust="0"/>
  </p:normalViewPr>
  <p:slideViewPr>
    <p:cSldViewPr snapToGrid="0">
      <p:cViewPr>
        <p:scale>
          <a:sx n="42" d="100"/>
          <a:sy n="42" d="100"/>
        </p:scale>
        <p:origin x="1604" y="2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B8246-14D1-4EC4-9748-7B297321E8AD}" type="datetimeFigureOut">
              <a:rPr lang="en-US" smtClean="0"/>
              <a:t>4/24/2025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61C3FB-C978-4485-84AE-65BFDAFC8523}" type="slidenum">
              <a:rPr lang="en-US" smtClean="0"/>
              <a:t>‹#›</a:t>
            </a:fld>
            <a:endParaRPr lang="en-US"/>
          </a:p>
        </p:txBody>
      </p:sp>
    </p:spTree>
    <p:extLst>
      <p:ext uri="{BB962C8B-B14F-4D97-AF65-F5344CB8AC3E}">
        <p14:creationId xmlns:p14="http://schemas.microsoft.com/office/powerpoint/2010/main" val="2797757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061C3FB-C978-4485-84AE-65BFDAFC8523}" type="slidenum">
              <a:rPr lang="en-US" smtClean="0"/>
              <a:t>2</a:t>
            </a:fld>
            <a:endParaRPr lang="en-US"/>
          </a:p>
        </p:txBody>
      </p:sp>
    </p:spTree>
    <p:extLst>
      <p:ext uri="{BB962C8B-B14F-4D97-AF65-F5344CB8AC3E}">
        <p14:creationId xmlns:p14="http://schemas.microsoft.com/office/powerpoint/2010/main" val="25662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the data was largely cleaned by Professor </a:t>
            </a:r>
            <a:r>
              <a:rPr lang="en-US" dirty="0" err="1"/>
              <a:t>Mendible</a:t>
            </a:r>
            <a:r>
              <a:rPr lang="en-US" dirty="0"/>
              <a:t>, there was were still some missing data as well as some codes that were not very useful. Within the demographic data,</a:t>
            </a:r>
          </a:p>
          <a:p>
            <a:r>
              <a:rPr lang="en-US" dirty="0"/>
              <a:t>KS P-</a:t>
            </a:r>
            <a:r>
              <a:rPr lang="en-US" dirty="0" err="1"/>
              <a:t>vals</a:t>
            </a:r>
            <a:r>
              <a:rPr lang="en-US" dirty="0"/>
              <a:t>: </a:t>
            </a:r>
          </a:p>
        </p:txBody>
      </p:sp>
      <p:sp>
        <p:nvSpPr>
          <p:cNvPr id="4" name="Slide Number Placeholder 3"/>
          <p:cNvSpPr>
            <a:spLocks noGrp="1"/>
          </p:cNvSpPr>
          <p:nvPr>
            <p:ph type="sldNum" sz="quarter" idx="5"/>
          </p:nvPr>
        </p:nvSpPr>
        <p:spPr/>
        <p:txBody>
          <a:bodyPr/>
          <a:lstStyle/>
          <a:p>
            <a:fld id="{4061C3FB-C978-4485-84AE-65BFDAFC8523}" type="slidenum">
              <a:rPr lang="en-US" smtClean="0"/>
              <a:t>8</a:t>
            </a:fld>
            <a:endParaRPr lang="en-US"/>
          </a:p>
        </p:txBody>
      </p:sp>
    </p:spTree>
    <p:extLst>
      <p:ext uri="{BB962C8B-B14F-4D97-AF65-F5344CB8AC3E}">
        <p14:creationId xmlns:p14="http://schemas.microsoft.com/office/powerpoint/2010/main" val="2197325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Error Rate Is very high for the tobacco users in both models. It is slightly better with smaller ensemble sizes but then overall error, and error for nonusers suffers. This may be worth the tradeoff if it is not just luck, given that it is likely more important to detect the smokers accurately.</a:t>
            </a:r>
          </a:p>
        </p:txBody>
      </p:sp>
      <p:sp>
        <p:nvSpPr>
          <p:cNvPr id="4" name="Slide Number Placeholder 3"/>
          <p:cNvSpPr>
            <a:spLocks noGrp="1"/>
          </p:cNvSpPr>
          <p:nvPr>
            <p:ph type="sldNum" sz="quarter" idx="5"/>
          </p:nvPr>
        </p:nvSpPr>
        <p:spPr/>
        <p:txBody>
          <a:bodyPr/>
          <a:lstStyle/>
          <a:p>
            <a:fld id="{4061C3FB-C978-4485-84AE-65BFDAFC8523}" type="slidenum">
              <a:rPr lang="en-US" smtClean="0"/>
              <a:t>17</a:t>
            </a:fld>
            <a:endParaRPr lang="en-US"/>
          </a:p>
        </p:txBody>
      </p:sp>
    </p:spTree>
    <p:extLst>
      <p:ext uri="{BB962C8B-B14F-4D97-AF65-F5344CB8AC3E}">
        <p14:creationId xmlns:p14="http://schemas.microsoft.com/office/powerpoint/2010/main" val="2386498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Odd Things:</a:t>
            </a:r>
          </a:p>
          <a:p>
            <a:r>
              <a:rPr lang="en-US" dirty="0"/>
              <a:t>- A youth who has sold drugs is predicted to have higher usage if they did not skip school than if they did. This is likely a fluke, but a possible explanation could be that someone who both sells drugs and stays in school may have greater resources at home that help them both stay in school and afford more marijuana. This would require further exploration. It is also interesting in light of the fact that the later slit on the youth’s feelings about school suggests that negative feeling about school might generally be correlated with higher usage. Drug dealers may be outliers, with could be affecting the results.</a:t>
            </a:r>
          </a:p>
        </p:txBody>
      </p:sp>
      <p:sp>
        <p:nvSpPr>
          <p:cNvPr id="4" name="Slide Number Placeholder 3"/>
          <p:cNvSpPr>
            <a:spLocks noGrp="1"/>
          </p:cNvSpPr>
          <p:nvPr>
            <p:ph type="sldNum" sz="quarter" idx="5"/>
          </p:nvPr>
        </p:nvSpPr>
        <p:spPr/>
        <p:txBody>
          <a:bodyPr/>
          <a:lstStyle/>
          <a:p>
            <a:fld id="{4061C3FB-C978-4485-84AE-65BFDAFC8523}" type="slidenum">
              <a:rPr lang="en-US" smtClean="0"/>
              <a:t>26</a:t>
            </a:fld>
            <a:endParaRPr lang="en-US"/>
          </a:p>
        </p:txBody>
      </p:sp>
    </p:spTree>
    <p:extLst>
      <p:ext uri="{BB962C8B-B14F-4D97-AF65-F5344CB8AC3E}">
        <p14:creationId xmlns:p14="http://schemas.microsoft.com/office/powerpoint/2010/main" val="989221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94452C-F0C8-8FC2-387D-AD9FEB964E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E40B936-3870-F29D-B1AF-108A723FA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4130186-048E-3DA2-2DBB-EC7FCAE72462}"/>
              </a:ext>
            </a:extLst>
          </p:cNvPr>
          <p:cNvSpPr>
            <a:spLocks noGrp="1"/>
          </p:cNvSpPr>
          <p:nvPr>
            <p:ph type="dt" sz="half" idx="10"/>
          </p:nvPr>
        </p:nvSpPr>
        <p:spPr/>
        <p:txBody>
          <a:bodyPr/>
          <a:lstStyle/>
          <a:p>
            <a:fld id="{76971FB4-B219-42B8-B07E-6D4004848E74}" type="datetime1">
              <a:rPr lang="en-US" smtClean="0"/>
              <a:t>4/24/2025</a:t>
            </a:fld>
            <a:endParaRPr lang="en-US"/>
          </a:p>
        </p:txBody>
      </p:sp>
      <p:sp>
        <p:nvSpPr>
          <p:cNvPr id="5" name="Footer Placeholder 4">
            <a:extLst>
              <a:ext uri="{FF2B5EF4-FFF2-40B4-BE49-F238E27FC236}">
                <a16:creationId xmlns:a16="http://schemas.microsoft.com/office/drawing/2014/main" id="{2CB9A1C6-91DA-85F2-D29D-72EE37B269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0A33B3-EA0D-A487-BD6C-FC25818FFC3A}"/>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962707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8EDC2-2513-23C1-279C-E8D09C960A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2D1B431-CD1A-EF83-915B-45C0C87919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6C6AF0-78AC-9C65-20A6-22E390C88C0F}"/>
              </a:ext>
            </a:extLst>
          </p:cNvPr>
          <p:cNvSpPr>
            <a:spLocks noGrp="1"/>
          </p:cNvSpPr>
          <p:nvPr>
            <p:ph type="dt" sz="half" idx="10"/>
          </p:nvPr>
        </p:nvSpPr>
        <p:spPr/>
        <p:txBody>
          <a:bodyPr/>
          <a:lstStyle/>
          <a:p>
            <a:fld id="{7DDEF2C7-BC7F-4B13-816E-84A98D787B10}" type="datetime1">
              <a:rPr lang="en-US" smtClean="0"/>
              <a:t>4/24/2025</a:t>
            </a:fld>
            <a:endParaRPr lang="en-US"/>
          </a:p>
        </p:txBody>
      </p:sp>
      <p:sp>
        <p:nvSpPr>
          <p:cNvPr id="5" name="Footer Placeholder 4">
            <a:extLst>
              <a:ext uri="{FF2B5EF4-FFF2-40B4-BE49-F238E27FC236}">
                <a16:creationId xmlns:a16="http://schemas.microsoft.com/office/drawing/2014/main" id="{F7579BE4-ECA0-DCF4-B4E7-D7AA707818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ADD34D-EED9-BA3B-0522-6C99E25605D9}"/>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3801298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D369C2-81DC-ADB6-3C04-0CB2C977EA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0A639EB-A7EA-8D6B-76A5-620D55E4A0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977673-6875-0470-4700-975302A42C7C}"/>
              </a:ext>
            </a:extLst>
          </p:cNvPr>
          <p:cNvSpPr>
            <a:spLocks noGrp="1"/>
          </p:cNvSpPr>
          <p:nvPr>
            <p:ph type="dt" sz="half" idx="10"/>
          </p:nvPr>
        </p:nvSpPr>
        <p:spPr/>
        <p:txBody>
          <a:bodyPr/>
          <a:lstStyle/>
          <a:p>
            <a:fld id="{C8A2DC5C-8F3F-4D5A-9105-C3E0795BBA1F}" type="datetime1">
              <a:rPr lang="en-US" smtClean="0"/>
              <a:t>4/24/2025</a:t>
            </a:fld>
            <a:endParaRPr lang="en-US"/>
          </a:p>
        </p:txBody>
      </p:sp>
      <p:sp>
        <p:nvSpPr>
          <p:cNvPr id="5" name="Footer Placeholder 4">
            <a:extLst>
              <a:ext uri="{FF2B5EF4-FFF2-40B4-BE49-F238E27FC236}">
                <a16:creationId xmlns:a16="http://schemas.microsoft.com/office/drawing/2014/main" id="{23D710F8-2ACA-E957-03C7-137EE45B82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A5C6E5-42AE-32C7-1677-DA786F18BB89}"/>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6438324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7002C9-ADF7-DA07-2FA1-C522E1BDA2F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007FDD-059F-ABE8-9D26-66992629A1F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07D188-9BEA-B245-71CF-0CB8CC54C6CA}"/>
              </a:ext>
            </a:extLst>
          </p:cNvPr>
          <p:cNvSpPr>
            <a:spLocks noGrp="1"/>
          </p:cNvSpPr>
          <p:nvPr>
            <p:ph type="dt" sz="half" idx="10"/>
          </p:nvPr>
        </p:nvSpPr>
        <p:spPr/>
        <p:txBody>
          <a:bodyPr/>
          <a:lstStyle/>
          <a:p>
            <a:fld id="{054A1A63-76DF-4187-B4B2-52F51CB20CF4}" type="datetime1">
              <a:rPr lang="en-US" smtClean="0"/>
              <a:t>4/24/2025</a:t>
            </a:fld>
            <a:endParaRPr lang="en-US"/>
          </a:p>
        </p:txBody>
      </p:sp>
      <p:sp>
        <p:nvSpPr>
          <p:cNvPr id="5" name="Footer Placeholder 4">
            <a:extLst>
              <a:ext uri="{FF2B5EF4-FFF2-40B4-BE49-F238E27FC236}">
                <a16:creationId xmlns:a16="http://schemas.microsoft.com/office/drawing/2014/main" id="{5036BD72-FE84-8148-FB8B-A01E0275A6A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9384F2-F969-EEB2-9A60-967150A5EE13}"/>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0664077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4A065-A756-B864-24F3-9717C1F04FE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CA0C95-1B44-90F7-293A-00E7A683446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9F89E2A-A981-DB8D-520A-267A71A7F739}"/>
              </a:ext>
            </a:extLst>
          </p:cNvPr>
          <p:cNvSpPr>
            <a:spLocks noGrp="1"/>
          </p:cNvSpPr>
          <p:nvPr>
            <p:ph type="dt" sz="half" idx="10"/>
          </p:nvPr>
        </p:nvSpPr>
        <p:spPr/>
        <p:txBody>
          <a:bodyPr/>
          <a:lstStyle/>
          <a:p>
            <a:fld id="{E17CA13B-BFEC-49A3-B6BF-B9CCB72FE860}" type="datetime1">
              <a:rPr lang="en-US" smtClean="0"/>
              <a:t>4/24/2025</a:t>
            </a:fld>
            <a:endParaRPr lang="en-US"/>
          </a:p>
        </p:txBody>
      </p:sp>
      <p:sp>
        <p:nvSpPr>
          <p:cNvPr id="5" name="Footer Placeholder 4">
            <a:extLst>
              <a:ext uri="{FF2B5EF4-FFF2-40B4-BE49-F238E27FC236}">
                <a16:creationId xmlns:a16="http://schemas.microsoft.com/office/drawing/2014/main" id="{E6FA5755-3D62-9C8F-91A7-75C5924177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119471-71CE-92F5-7566-78AAB3A2E635}"/>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3191892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9B702-9351-2F6B-5009-EDBFA53CC0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D6D79C-5FAC-9B55-7B11-81F118DD3F4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17634BC-AD5D-F356-825E-100E80E3686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2B5AE-7298-6645-C4F4-8B0465C7AA80}"/>
              </a:ext>
            </a:extLst>
          </p:cNvPr>
          <p:cNvSpPr>
            <a:spLocks noGrp="1"/>
          </p:cNvSpPr>
          <p:nvPr>
            <p:ph type="dt" sz="half" idx="10"/>
          </p:nvPr>
        </p:nvSpPr>
        <p:spPr/>
        <p:txBody>
          <a:bodyPr/>
          <a:lstStyle/>
          <a:p>
            <a:fld id="{08682FCC-63AC-4FA6-99C3-0512D182691C}" type="datetime1">
              <a:rPr lang="en-US" smtClean="0"/>
              <a:t>4/24/2025</a:t>
            </a:fld>
            <a:endParaRPr lang="en-US"/>
          </a:p>
        </p:txBody>
      </p:sp>
      <p:sp>
        <p:nvSpPr>
          <p:cNvPr id="6" name="Footer Placeholder 5">
            <a:extLst>
              <a:ext uri="{FF2B5EF4-FFF2-40B4-BE49-F238E27FC236}">
                <a16:creationId xmlns:a16="http://schemas.microsoft.com/office/drawing/2014/main" id="{96DF759D-D8F1-750F-57BD-DD0096BA64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E78D3E-71C7-323B-CB55-B9E338414BE6}"/>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13477608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36151-B22A-91B2-CB62-DA41AD8998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8BCB17-5BFF-0E68-303E-1100EF8095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B2C381-DAF5-5C4B-EC08-154330CDCD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8DEC8B4-51E3-C620-9A3E-769B5FDF5F7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715AA4-336A-401F-E930-696B5D4654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9775591-F45D-45D3-5FF7-8EDB56011220}"/>
              </a:ext>
            </a:extLst>
          </p:cNvPr>
          <p:cNvSpPr>
            <a:spLocks noGrp="1"/>
          </p:cNvSpPr>
          <p:nvPr>
            <p:ph type="dt" sz="half" idx="10"/>
          </p:nvPr>
        </p:nvSpPr>
        <p:spPr/>
        <p:txBody>
          <a:bodyPr/>
          <a:lstStyle/>
          <a:p>
            <a:fld id="{E062A337-A5E5-4CD4-ACC1-9BEEAEA03B4F}" type="datetime1">
              <a:rPr lang="en-US" smtClean="0"/>
              <a:t>4/24/2025</a:t>
            </a:fld>
            <a:endParaRPr lang="en-US"/>
          </a:p>
        </p:txBody>
      </p:sp>
      <p:sp>
        <p:nvSpPr>
          <p:cNvPr id="8" name="Footer Placeholder 7">
            <a:extLst>
              <a:ext uri="{FF2B5EF4-FFF2-40B4-BE49-F238E27FC236}">
                <a16:creationId xmlns:a16="http://schemas.microsoft.com/office/drawing/2014/main" id="{E5286238-BEEF-3324-5EEA-103F71ED2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5CBF63D-5BB7-0440-7C99-9D93E834F044}"/>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5421006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AD6C-DA32-CD4A-3267-EB5187B7E43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5A2956-2334-8B3F-83F9-0309AA916314}"/>
              </a:ext>
            </a:extLst>
          </p:cNvPr>
          <p:cNvSpPr>
            <a:spLocks noGrp="1"/>
          </p:cNvSpPr>
          <p:nvPr>
            <p:ph type="dt" sz="half" idx="10"/>
          </p:nvPr>
        </p:nvSpPr>
        <p:spPr/>
        <p:txBody>
          <a:bodyPr/>
          <a:lstStyle/>
          <a:p>
            <a:fld id="{509AE42A-37F1-4517-A7F9-82F259364422}" type="datetime1">
              <a:rPr lang="en-US" smtClean="0"/>
              <a:t>4/24/2025</a:t>
            </a:fld>
            <a:endParaRPr lang="en-US"/>
          </a:p>
        </p:txBody>
      </p:sp>
      <p:sp>
        <p:nvSpPr>
          <p:cNvPr id="4" name="Footer Placeholder 3">
            <a:extLst>
              <a:ext uri="{FF2B5EF4-FFF2-40B4-BE49-F238E27FC236}">
                <a16:creationId xmlns:a16="http://schemas.microsoft.com/office/drawing/2014/main" id="{155029F8-DA70-0FA0-A94D-DA327DEF93B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C820F74-6FAC-72C9-4204-493F7911974B}"/>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2448466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A69B91-66D8-AF29-4D8E-B002433A60B8}"/>
              </a:ext>
            </a:extLst>
          </p:cNvPr>
          <p:cNvSpPr>
            <a:spLocks noGrp="1"/>
          </p:cNvSpPr>
          <p:nvPr>
            <p:ph type="dt" sz="half" idx="10"/>
          </p:nvPr>
        </p:nvSpPr>
        <p:spPr/>
        <p:txBody>
          <a:bodyPr/>
          <a:lstStyle/>
          <a:p>
            <a:fld id="{B35AA71D-ECA1-4A88-B771-81F285F22237}" type="datetime1">
              <a:rPr lang="en-US" smtClean="0"/>
              <a:t>4/24/2025</a:t>
            </a:fld>
            <a:endParaRPr lang="en-US"/>
          </a:p>
        </p:txBody>
      </p:sp>
      <p:sp>
        <p:nvSpPr>
          <p:cNvPr id="3" name="Footer Placeholder 2">
            <a:extLst>
              <a:ext uri="{FF2B5EF4-FFF2-40B4-BE49-F238E27FC236}">
                <a16:creationId xmlns:a16="http://schemas.microsoft.com/office/drawing/2014/main" id="{750BF057-4A73-BE2D-CD77-52D5D51B7E6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106687E-51EA-AAC0-26AF-FA410DA319F8}"/>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19438644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9D2CA-3825-53D4-C11B-E392A2B616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8D9643-2CE2-847D-865F-6FB61CFA44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F045B0D-3839-96A0-1C9D-A5A35998B1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BCF78D-3281-9514-C367-93541541B010}"/>
              </a:ext>
            </a:extLst>
          </p:cNvPr>
          <p:cNvSpPr>
            <a:spLocks noGrp="1"/>
          </p:cNvSpPr>
          <p:nvPr>
            <p:ph type="dt" sz="half" idx="10"/>
          </p:nvPr>
        </p:nvSpPr>
        <p:spPr/>
        <p:txBody>
          <a:bodyPr/>
          <a:lstStyle/>
          <a:p>
            <a:fld id="{0C273B92-4044-4BD4-9E25-F6D6179A68B8}" type="datetime1">
              <a:rPr lang="en-US" smtClean="0"/>
              <a:t>4/24/2025</a:t>
            </a:fld>
            <a:endParaRPr lang="en-US"/>
          </a:p>
        </p:txBody>
      </p:sp>
      <p:sp>
        <p:nvSpPr>
          <p:cNvPr id="6" name="Footer Placeholder 5">
            <a:extLst>
              <a:ext uri="{FF2B5EF4-FFF2-40B4-BE49-F238E27FC236}">
                <a16:creationId xmlns:a16="http://schemas.microsoft.com/office/drawing/2014/main" id="{35B16FB8-EC1D-DCCC-B3A3-3DC2FD75CF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39BD71F-A9FF-B536-8FFF-2A964A53D846}"/>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3335159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C6629-8BD5-10F1-7EC2-4D224E6F51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D1B144-4074-D9FB-5780-319881D758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EE3C41-3265-9B1D-AA95-7AC3468D9F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41B2B-63EE-62F9-1C72-16B8723646FE}"/>
              </a:ext>
            </a:extLst>
          </p:cNvPr>
          <p:cNvSpPr>
            <a:spLocks noGrp="1"/>
          </p:cNvSpPr>
          <p:nvPr>
            <p:ph type="dt" sz="half" idx="10"/>
          </p:nvPr>
        </p:nvSpPr>
        <p:spPr/>
        <p:txBody>
          <a:bodyPr/>
          <a:lstStyle/>
          <a:p>
            <a:fld id="{E500C335-774C-4420-A15E-76721390F933}" type="datetime1">
              <a:rPr lang="en-US" smtClean="0"/>
              <a:t>4/24/2025</a:t>
            </a:fld>
            <a:endParaRPr lang="en-US"/>
          </a:p>
        </p:txBody>
      </p:sp>
      <p:sp>
        <p:nvSpPr>
          <p:cNvPr id="6" name="Footer Placeholder 5">
            <a:extLst>
              <a:ext uri="{FF2B5EF4-FFF2-40B4-BE49-F238E27FC236}">
                <a16:creationId xmlns:a16="http://schemas.microsoft.com/office/drawing/2014/main" id="{F6C2FC46-50AE-D521-8C47-149B8170400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EDD3F4-350E-D37D-5A60-522E3D22C3E7}"/>
              </a:ext>
            </a:extLst>
          </p:cNvPr>
          <p:cNvSpPr>
            <a:spLocks noGrp="1"/>
          </p:cNvSpPr>
          <p:nvPr>
            <p:ph type="sldNum" sz="quarter" idx="12"/>
          </p:nvPr>
        </p:nvSpPr>
        <p:spPr/>
        <p:txBody>
          <a:bodyPr/>
          <a:lstStyle/>
          <a:p>
            <a:fld id="{9D8C2514-A22F-405B-A836-35CBE8402BB0}" type="slidenum">
              <a:rPr lang="en-US" smtClean="0"/>
              <a:t>‹#›</a:t>
            </a:fld>
            <a:endParaRPr lang="en-US"/>
          </a:p>
        </p:txBody>
      </p:sp>
    </p:spTree>
    <p:extLst>
      <p:ext uri="{BB962C8B-B14F-4D97-AF65-F5344CB8AC3E}">
        <p14:creationId xmlns:p14="http://schemas.microsoft.com/office/powerpoint/2010/main" val="87643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541F46-C777-14B4-3E68-D5EED355B9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CC3215B-D799-35E8-1521-BF8965A780A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8FF2D6-E7F2-1A50-4898-D7E0436D9E2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D1F4525-E395-4719-9FF3-DB911BF8273B}" type="datetime1">
              <a:rPr lang="en-US" smtClean="0"/>
              <a:t>4/24/2025</a:t>
            </a:fld>
            <a:endParaRPr lang="en-US"/>
          </a:p>
        </p:txBody>
      </p:sp>
      <p:sp>
        <p:nvSpPr>
          <p:cNvPr id="5" name="Footer Placeholder 4">
            <a:extLst>
              <a:ext uri="{FF2B5EF4-FFF2-40B4-BE49-F238E27FC236}">
                <a16:creationId xmlns:a16="http://schemas.microsoft.com/office/drawing/2014/main" id="{B4551285-74D6-CA84-8741-3A4649D339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9FAD18A1-3FFC-AC09-2AB9-54D19CC0445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8C2514-A22F-405B-A836-35CBE8402BB0}" type="slidenum">
              <a:rPr lang="en-US" smtClean="0"/>
              <a:t>‹#›</a:t>
            </a:fld>
            <a:endParaRPr lang="en-US"/>
          </a:p>
        </p:txBody>
      </p:sp>
    </p:spTree>
    <p:extLst>
      <p:ext uri="{BB962C8B-B14F-4D97-AF65-F5344CB8AC3E}">
        <p14:creationId xmlns:p14="http://schemas.microsoft.com/office/powerpoint/2010/main" val="15167557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doi.org/10.21105/joss.01686" TargetMode="External"/><Relationship Id="rId2" Type="http://schemas.openxmlformats.org/officeDocument/2006/relationships/hyperlink" Target="https://github.com/mendible/5322"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hyperlink" Target="https://cran.r-project.org/package=gbm"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DAA42EAE-5309-782E-F67B-6CF59B3662C2}"/>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C0840F2-68A7-2306-821B-1EBE76085222}"/>
              </a:ext>
            </a:extLst>
          </p:cNvPr>
          <p:cNvSpPr>
            <a:spLocks noGrp="1"/>
          </p:cNvSpPr>
          <p:nvPr>
            <p:ph type="ctrTitle"/>
          </p:nvPr>
        </p:nvSpPr>
        <p:spPr>
          <a:xfrm>
            <a:off x="1524000" y="505914"/>
            <a:ext cx="9144000" cy="2387600"/>
          </a:xfrm>
        </p:spPr>
        <p:txBody>
          <a:bodyPr>
            <a:normAutofit/>
          </a:bodyPr>
          <a:lstStyle/>
          <a:p>
            <a:r>
              <a:rPr lang="en-US" dirty="0">
                <a:solidFill>
                  <a:schemeClr val="bg1"/>
                </a:solidFill>
              </a:rPr>
              <a:t>Predicting Substance Usage</a:t>
            </a:r>
          </a:p>
        </p:txBody>
      </p:sp>
      <p:sp>
        <p:nvSpPr>
          <p:cNvPr id="3" name="Subtitle 2">
            <a:extLst>
              <a:ext uri="{FF2B5EF4-FFF2-40B4-BE49-F238E27FC236}">
                <a16:creationId xmlns:a16="http://schemas.microsoft.com/office/drawing/2014/main" id="{2D2E0BF0-B217-CE3B-A8EA-6E1C85A681EA}"/>
              </a:ext>
            </a:extLst>
          </p:cNvPr>
          <p:cNvSpPr>
            <a:spLocks noGrp="1"/>
          </p:cNvSpPr>
          <p:nvPr>
            <p:ph type="subTitle" idx="1"/>
          </p:nvPr>
        </p:nvSpPr>
        <p:spPr>
          <a:xfrm>
            <a:off x="1524000" y="2893514"/>
            <a:ext cx="9144000" cy="1655762"/>
          </a:xfrm>
        </p:spPr>
        <p:txBody>
          <a:bodyPr/>
          <a:lstStyle/>
          <a:p>
            <a:r>
              <a:rPr lang="en-US" dirty="0">
                <a:solidFill>
                  <a:schemeClr val="bg1"/>
                </a:solidFill>
              </a:rPr>
              <a:t> Applying tree-based methods to youth data from the </a:t>
            </a:r>
          </a:p>
          <a:p>
            <a:r>
              <a:rPr lang="en-US" dirty="0">
                <a:solidFill>
                  <a:schemeClr val="bg1"/>
                </a:solidFill>
              </a:rPr>
              <a:t>National Survey on Drug Use and Health (NSDUH)</a:t>
            </a:r>
          </a:p>
          <a:p>
            <a:r>
              <a:rPr lang="en-US" dirty="0">
                <a:solidFill>
                  <a:schemeClr val="bg1"/>
                </a:solidFill>
              </a:rPr>
              <a:t>2023 [1]</a:t>
            </a:r>
          </a:p>
        </p:txBody>
      </p:sp>
      <p:sp>
        <p:nvSpPr>
          <p:cNvPr id="4" name="Slide Number Placeholder 3">
            <a:extLst>
              <a:ext uri="{FF2B5EF4-FFF2-40B4-BE49-F238E27FC236}">
                <a16:creationId xmlns:a16="http://schemas.microsoft.com/office/drawing/2014/main" id="{8753A965-7367-F4E6-0B00-3E1863E80836}"/>
              </a:ext>
            </a:extLst>
          </p:cNvPr>
          <p:cNvSpPr>
            <a:spLocks noGrp="1"/>
          </p:cNvSpPr>
          <p:nvPr>
            <p:ph type="sldNum" sz="quarter" idx="12"/>
          </p:nvPr>
        </p:nvSpPr>
        <p:spPr/>
        <p:txBody>
          <a:bodyPr/>
          <a:lstStyle/>
          <a:p>
            <a:fld id="{9D8C2514-A22F-405B-A836-35CBE8402BB0}" type="slidenum">
              <a:rPr lang="en-US" smtClean="0"/>
              <a:t>1</a:t>
            </a:fld>
            <a:endParaRPr lang="en-US"/>
          </a:p>
        </p:txBody>
      </p:sp>
    </p:spTree>
    <p:extLst>
      <p:ext uri="{BB962C8B-B14F-4D97-AF65-F5344CB8AC3E}">
        <p14:creationId xmlns:p14="http://schemas.microsoft.com/office/powerpoint/2010/main" val="3464512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2B2D5-E190-0EDD-4A7C-33595697AFD1}"/>
              </a:ext>
            </a:extLst>
          </p:cNvPr>
          <p:cNvSpPr>
            <a:spLocks noGrp="1"/>
          </p:cNvSpPr>
          <p:nvPr>
            <p:ph type="title"/>
          </p:nvPr>
        </p:nvSpPr>
        <p:spPr/>
        <p:txBody>
          <a:bodyPr/>
          <a:lstStyle/>
          <a:p>
            <a:r>
              <a:rPr lang="en-US" dirty="0"/>
              <a:t>Methods: Models</a:t>
            </a:r>
          </a:p>
        </p:txBody>
      </p:sp>
      <p:sp>
        <p:nvSpPr>
          <p:cNvPr id="3" name="Content Placeholder 2">
            <a:extLst>
              <a:ext uri="{FF2B5EF4-FFF2-40B4-BE49-F238E27FC236}">
                <a16:creationId xmlns:a16="http://schemas.microsoft.com/office/drawing/2014/main" id="{8AF3BEEE-543A-D6CC-0324-5C2DA36F0470}"/>
              </a:ext>
            </a:extLst>
          </p:cNvPr>
          <p:cNvSpPr>
            <a:spLocks noGrp="1"/>
          </p:cNvSpPr>
          <p:nvPr>
            <p:ph idx="1"/>
          </p:nvPr>
        </p:nvSpPr>
        <p:spPr>
          <a:xfrm>
            <a:off x="838200" y="1825625"/>
            <a:ext cx="2880360" cy="4351338"/>
          </a:xfrm>
        </p:spPr>
        <p:txBody>
          <a:bodyPr/>
          <a:lstStyle/>
          <a:p>
            <a:pPr marL="0" indent="0">
              <a:buNone/>
            </a:pPr>
            <a:r>
              <a:rPr lang="en-US" dirty="0"/>
              <a:t>Problem 1:</a:t>
            </a:r>
          </a:p>
          <a:p>
            <a:r>
              <a:rPr lang="en-US" dirty="0"/>
              <a:t>Tree</a:t>
            </a:r>
          </a:p>
          <a:p>
            <a:r>
              <a:rPr lang="en-US" dirty="0"/>
              <a:t>Pruned Tree</a:t>
            </a:r>
          </a:p>
          <a:p>
            <a:r>
              <a:rPr lang="en-US" dirty="0"/>
              <a:t>Bagged Forest</a:t>
            </a:r>
          </a:p>
          <a:p>
            <a:r>
              <a:rPr lang="en-US" dirty="0"/>
              <a:t>Random Forest</a:t>
            </a:r>
          </a:p>
        </p:txBody>
      </p:sp>
      <p:sp>
        <p:nvSpPr>
          <p:cNvPr id="4" name="Slide Number Placeholder 3">
            <a:extLst>
              <a:ext uri="{FF2B5EF4-FFF2-40B4-BE49-F238E27FC236}">
                <a16:creationId xmlns:a16="http://schemas.microsoft.com/office/drawing/2014/main" id="{A8044256-8B1F-E9AB-766B-C0E3840BD002}"/>
              </a:ext>
            </a:extLst>
          </p:cNvPr>
          <p:cNvSpPr>
            <a:spLocks noGrp="1"/>
          </p:cNvSpPr>
          <p:nvPr>
            <p:ph type="sldNum" sz="quarter" idx="12"/>
          </p:nvPr>
        </p:nvSpPr>
        <p:spPr/>
        <p:txBody>
          <a:bodyPr/>
          <a:lstStyle/>
          <a:p>
            <a:fld id="{9D8C2514-A22F-405B-A836-35CBE8402BB0}" type="slidenum">
              <a:rPr lang="en-US" smtClean="0"/>
              <a:t>10</a:t>
            </a:fld>
            <a:endParaRPr lang="en-US"/>
          </a:p>
        </p:txBody>
      </p:sp>
      <p:sp>
        <p:nvSpPr>
          <p:cNvPr id="9" name="Content Placeholder 2">
            <a:extLst>
              <a:ext uri="{FF2B5EF4-FFF2-40B4-BE49-F238E27FC236}">
                <a16:creationId xmlns:a16="http://schemas.microsoft.com/office/drawing/2014/main" id="{002B7392-2653-547A-636A-FFA25B318590}"/>
              </a:ext>
            </a:extLst>
          </p:cNvPr>
          <p:cNvSpPr txBox="1">
            <a:spLocks/>
          </p:cNvSpPr>
          <p:nvPr/>
        </p:nvSpPr>
        <p:spPr>
          <a:xfrm>
            <a:off x="4480560" y="1825625"/>
            <a:ext cx="28803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 2:</a:t>
            </a:r>
          </a:p>
          <a:p>
            <a:r>
              <a:rPr lang="en-US" dirty="0"/>
              <a:t>Tree</a:t>
            </a:r>
          </a:p>
          <a:p>
            <a:r>
              <a:rPr lang="en-US" dirty="0"/>
              <a:t>Pruned Tree</a:t>
            </a:r>
          </a:p>
          <a:p>
            <a:r>
              <a:rPr lang="en-US" dirty="0"/>
              <a:t>Random Forest</a:t>
            </a:r>
          </a:p>
        </p:txBody>
      </p:sp>
      <p:sp>
        <p:nvSpPr>
          <p:cNvPr id="10" name="Content Placeholder 2">
            <a:extLst>
              <a:ext uri="{FF2B5EF4-FFF2-40B4-BE49-F238E27FC236}">
                <a16:creationId xmlns:a16="http://schemas.microsoft.com/office/drawing/2014/main" id="{E03407D7-676A-E150-9F92-440BFA87DAB2}"/>
              </a:ext>
            </a:extLst>
          </p:cNvPr>
          <p:cNvSpPr txBox="1">
            <a:spLocks/>
          </p:cNvSpPr>
          <p:nvPr/>
        </p:nvSpPr>
        <p:spPr>
          <a:xfrm>
            <a:off x="8122920" y="1847850"/>
            <a:ext cx="28803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Problem 3:</a:t>
            </a:r>
          </a:p>
          <a:p>
            <a:r>
              <a:rPr lang="en-US" dirty="0"/>
              <a:t>Tree</a:t>
            </a:r>
          </a:p>
          <a:p>
            <a:r>
              <a:rPr lang="en-US" dirty="0"/>
              <a:t>Pruned Tree</a:t>
            </a:r>
          </a:p>
          <a:p>
            <a:r>
              <a:rPr lang="en-US" dirty="0"/>
              <a:t>Boosted Forest</a:t>
            </a:r>
          </a:p>
        </p:txBody>
      </p:sp>
    </p:spTree>
    <p:extLst>
      <p:ext uri="{BB962C8B-B14F-4D97-AF65-F5344CB8AC3E}">
        <p14:creationId xmlns:p14="http://schemas.microsoft.com/office/powerpoint/2010/main" val="6483784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714E0-3410-B99D-9AE9-93D0E83898E2}"/>
              </a:ext>
            </a:extLst>
          </p:cNvPr>
          <p:cNvSpPr>
            <a:spLocks noGrp="1"/>
          </p:cNvSpPr>
          <p:nvPr>
            <p:ph type="title"/>
          </p:nvPr>
        </p:nvSpPr>
        <p:spPr/>
        <p:txBody>
          <a:bodyPr/>
          <a:lstStyle/>
          <a:p>
            <a:r>
              <a:rPr lang="en-US" dirty="0"/>
              <a:t>Methods: Tuning</a:t>
            </a:r>
          </a:p>
        </p:txBody>
      </p:sp>
      <p:sp>
        <p:nvSpPr>
          <p:cNvPr id="3" name="Content Placeholder 2">
            <a:extLst>
              <a:ext uri="{FF2B5EF4-FFF2-40B4-BE49-F238E27FC236}">
                <a16:creationId xmlns:a16="http://schemas.microsoft.com/office/drawing/2014/main" id="{E455FBEF-558D-5667-4B38-3597D7ADC052}"/>
              </a:ext>
            </a:extLst>
          </p:cNvPr>
          <p:cNvSpPr>
            <a:spLocks noGrp="1"/>
          </p:cNvSpPr>
          <p:nvPr>
            <p:ph idx="1"/>
          </p:nvPr>
        </p:nvSpPr>
        <p:spPr/>
        <p:txBody>
          <a:bodyPr/>
          <a:lstStyle/>
          <a:p>
            <a:pPr marL="0" indent="0">
              <a:buNone/>
            </a:pPr>
            <a:r>
              <a:rPr lang="en-US" dirty="0"/>
              <a:t>Random Forest Models:</a:t>
            </a:r>
          </a:p>
          <a:p>
            <a:r>
              <a:rPr lang="en-US" dirty="0"/>
              <a:t>Tuned on OOB error with </a:t>
            </a:r>
            <a:r>
              <a:rPr lang="en-US" dirty="0" err="1"/>
              <a:t>randomForest</a:t>
            </a:r>
            <a:r>
              <a:rPr lang="en-US" dirty="0"/>
              <a:t>::</a:t>
            </a:r>
            <a:r>
              <a:rPr lang="en-US" dirty="0" err="1"/>
              <a:t>tuneRF</a:t>
            </a:r>
            <a:endParaRPr lang="en-US" dirty="0"/>
          </a:p>
          <a:p>
            <a:pPr lvl="1"/>
            <a:r>
              <a:rPr lang="en-US" dirty="0"/>
              <a:t>Start at the square root of the number of features and search nearby</a:t>
            </a:r>
          </a:p>
          <a:p>
            <a:pPr lvl="1"/>
            <a:endParaRPr lang="en-US" dirty="0"/>
          </a:p>
          <a:p>
            <a:pPr marL="0" indent="0">
              <a:buNone/>
            </a:pPr>
            <a:r>
              <a:rPr lang="en-US" dirty="0"/>
              <a:t>Boosted Models:</a:t>
            </a:r>
          </a:p>
          <a:p>
            <a:r>
              <a:rPr lang="en-US" dirty="0"/>
              <a:t>Tuned features based on CV score, but also kept data for best parameters based on test score</a:t>
            </a:r>
          </a:p>
        </p:txBody>
      </p:sp>
      <p:sp>
        <p:nvSpPr>
          <p:cNvPr id="4" name="Slide Number Placeholder 3">
            <a:extLst>
              <a:ext uri="{FF2B5EF4-FFF2-40B4-BE49-F238E27FC236}">
                <a16:creationId xmlns:a16="http://schemas.microsoft.com/office/drawing/2014/main" id="{D0121A85-F521-FC59-CCE0-698B3D2872A5}"/>
              </a:ext>
            </a:extLst>
          </p:cNvPr>
          <p:cNvSpPr>
            <a:spLocks noGrp="1"/>
          </p:cNvSpPr>
          <p:nvPr>
            <p:ph type="sldNum" sz="quarter" idx="12"/>
          </p:nvPr>
        </p:nvSpPr>
        <p:spPr/>
        <p:txBody>
          <a:bodyPr/>
          <a:lstStyle/>
          <a:p>
            <a:fld id="{9D8C2514-A22F-405B-A836-35CBE8402BB0}" type="slidenum">
              <a:rPr lang="en-US" smtClean="0"/>
              <a:t>11</a:t>
            </a:fld>
            <a:endParaRPr lang="en-US"/>
          </a:p>
        </p:txBody>
      </p:sp>
    </p:spTree>
    <p:extLst>
      <p:ext uri="{BB962C8B-B14F-4D97-AF65-F5344CB8AC3E}">
        <p14:creationId xmlns:p14="http://schemas.microsoft.com/office/powerpoint/2010/main" val="1555133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9CAA4F-5008-9334-F0D2-632A53A86E5D}"/>
              </a:ext>
            </a:extLst>
          </p:cNvPr>
          <p:cNvSpPr>
            <a:spLocks noGrp="1"/>
          </p:cNvSpPr>
          <p:nvPr>
            <p:ph type="title"/>
          </p:nvPr>
        </p:nvSpPr>
        <p:spPr/>
        <p:txBody>
          <a:bodyPr/>
          <a:lstStyle/>
          <a:p>
            <a:r>
              <a:rPr lang="en-US" dirty="0"/>
              <a:t>Methods: Model Evaluation Details</a:t>
            </a:r>
          </a:p>
        </p:txBody>
      </p:sp>
      <p:sp>
        <p:nvSpPr>
          <p:cNvPr id="3" name="Content Placeholder 2">
            <a:extLst>
              <a:ext uri="{FF2B5EF4-FFF2-40B4-BE49-F238E27FC236}">
                <a16:creationId xmlns:a16="http://schemas.microsoft.com/office/drawing/2014/main" id="{6CD9D205-1E51-07EF-4604-18C6A261F73D}"/>
              </a:ext>
            </a:extLst>
          </p:cNvPr>
          <p:cNvSpPr>
            <a:spLocks noGrp="1"/>
          </p:cNvSpPr>
          <p:nvPr>
            <p:ph idx="1"/>
          </p:nvPr>
        </p:nvSpPr>
        <p:spPr/>
        <p:txBody>
          <a:bodyPr/>
          <a:lstStyle/>
          <a:p>
            <a:r>
              <a:rPr lang="en-US" dirty="0"/>
              <a:t>Tuning was conducted using CV or OOB error on a training set</a:t>
            </a:r>
          </a:p>
          <a:p>
            <a:r>
              <a:rPr lang="en-US" dirty="0"/>
              <a:t>Comparison of tuned models based on validation set</a:t>
            </a:r>
          </a:p>
          <a:p>
            <a:r>
              <a:rPr lang="en-US" dirty="0"/>
              <a:t>MSE for comparison of regression models:</a:t>
            </a:r>
          </a:p>
          <a:p>
            <a:pPr lvl="1"/>
            <a:r>
              <a:rPr lang="en-US" dirty="0"/>
              <a:t>For transformed model, transformation was reversed on predictions so that training and validation error may be compared</a:t>
            </a:r>
          </a:p>
          <a:p>
            <a:r>
              <a:rPr lang="en-US" dirty="0"/>
              <a:t>Classification Models:</a:t>
            </a:r>
          </a:p>
          <a:p>
            <a:pPr lvl="1"/>
            <a:r>
              <a:rPr lang="en-US" dirty="0"/>
              <a:t>Accuracy fails to measure performance on imbalanced classes</a:t>
            </a:r>
          </a:p>
          <a:p>
            <a:pPr lvl="1"/>
            <a:r>
              <a:rPr lang="en-US" dirty="0"/>
              <a:t>F1 scores for each class and weighted mean F1 do better</a:t>
            </a:r>
          </a:p>
          <a:p>
            <a:pPr lvl="1"/>
            <a:endParaRPr lang="en-US" dirty="0"/>
          </a:p>
        </p:txBody>
      </p:sp>
      <p:sp>
        <p:nvSpPr>
          <p:cNvPr id="4" name="Slide Number Placeholder 3">
            <a:extLst>
              <a:ext uri="{FF2B5EF4-FFF2-40B4-BE49-F238E27FC236}">
                <a16:creationId xmlns:a16="http://schemas.microsoft.com/office/drawing/2014/main" id="{4312A4C2-383F-F480-1819-E500DB030C9A}"/>
              </a:ext>
            </a:extLst>
          </p:cNvPr>
          <p:cNvSpPr>
            <a:spLocks noGrp="1"/>
          </p:cNvSpPr>
          <p:nvPr>
            <p:ph type="sldNum" sz="quarter" idx="12"/>
          </p:nvPr>
        </p:nvSpPr>
        <p:spPr/>
        <p:txBody>
          <a:bodyPr/>
          <a:lstStyle/>
          <a:p>
            <a:fld id="{9D8C2514-A22F-405B-A836-35CBE8402BB0}" type="slidenum">
              <a:rPr lang="en-US" smtClean="0"/>
              <a:t>12</a:t>
            </a:fld>
            <a:endParaRPr lang="en-US"/>
          </a:p>
        </p:txBody>
      </p:sp>
    </p:spTree>
    <p:extLst>
      <p:ext uri="{BB962C8B-B14F-4D97-AF65-F5344CB8AC3E}">
        <p14:creationId xmlns:p14="http://schemas.microsoft.com/office/powerpoint/2010/main" val="8973277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0C091E2E-DC18-F37F-BDDF-A178E9E65097}"/>
              </a:ext>
            </a:extLst>
          </p:cNvPr>
          <p:cNvSpPr/>
          <p:nvPr/>
        </p:nvSpPr>
        <p:spPr>
          <a:xfrm>
            <a:off x="504190" y="510178"/>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2CD595-F0E9-5490-DB5D-FA7DDB5D4D3B}"/>
              </a:ext>
            </a:extLst>
          </p:cNvPr>
          <p:cNvSpPr>
            <a:spLocks noGrp="1"/>
          </p:cNvSpPr>
          <p:nvPr>
            <p:ph type="title"/>
          </p:nvPr>
        </p:nvSpPr>
        <p:spPr/>
        <p:txBody>
          <a:bodyPr/>
          <a:lstStyle/>
          <a:p>
            <a:pPr algn="ctr"/>
            <a:r>
              <a:rPr lang="en-US" dirty="0">
                <a:solidFill>
                  <a:schemeClr val="bg1"/>
                </a:solidFill>
              </a:rPr>
              <a:t>Problem 1: Can NSDUH data predict whether a youth has ever used tobacco products?</a:t>
            </a:r>
          </a:p>
        </p:txBody>
      </p:sp>
      <p:sp>
        <p:nvSpPr>
          <p:cNvPr id="3" name="Text Placeholder 2">
            <a:extLst>
              <a:ext uri="{FF2B5EF4-FFF2-40B4-BE49-F238E27FC236}">
                <a16:creationId xmlns:a16="http://schemas.microsoft.com/office/drawing/2014/main" id="{D1F43229-D814-10DF-6655-3BF3EED0432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DBD076-7BD8-E598-8FE8-B05C396DA81A}"/>
              </a:ext>
            </a:extLst>
          </p:cNvPr>
          <p:cNvSpPr>
            <a:spLocks noGrp="1"/>
          </p:cNvSpPr>
          <p:nvPr>
            <p:ph type="sldNum" sz="quarter" idx="12"/>
          </p:nvPr>
        </p:nvSpPr>
        <p:spPr/>
        <p:txBody>
          <a:bodyPr/>
          <a:lstStyle/>
          <a:p>
            <a:fld id="{9D8C2514-A22F-405B-A836-35CBE8402BB0}" type="slidenum">
              <a:rPr lang="en-US" smtClean="0"/>
              <a:t>13</a:t>
            </a:fld>
            <a:endParaRPr lang="en-US"/>
          </a:p>
        </p:txBody>
      </p:sp>
    </p:spTree>
    <p:extLst>
      <p:ext uri="{BB962C8B-B14F-4D97-AF65-F5344CB8AC3E}">
        <p14:creationId xmlns:p14="http://schemas.microsoft.com/office/powerpoint/2010/main" val="38994043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997EF0-7A38-6CE5-8522-79A71EC1B7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5113B-6632-BEBD-8F1F-C00B89466DCD}"/>
              </a:ext>
            </a:extLst>
          </p:cNvPr>
          <p:cNvSpPr>
            <a:spLocks noGrp="1"/>
          </p:cNvSpPr>
          <p:nvPr>
            <p:ph type="title"/>
          </p:nvPr>
        </p:nvSpPr>
        <p:spPr/>
        <p:txBody>
          <a:bodyPr/>
          <a:lstStyle/>
          <a:p>
            <a:r>
              <a:rPr lang="en-US" dirty="0"/>
              <a:t>Results: Random Forest Tuning</a:t>
            </a:r>
          </a:p>
        </p:txBody>
      </p:sp>
      <p:pic>
        <p:nvPicPr>
          <p:cNvPr id="6" name="Content Placeholder 5" descr="A graph with a line and a point&#10;&#10;AI-generated content may be incorrect.">
            <a:extLst>
              <a:ext uri="{FF2B5EF4-FFF2-40B4-BE49-F238E27FC236}">
                <a16:creationId xmlns:a16="http://schemas.microsoft.com/office/drawing/2014/main" id="{6173A001-9EA1-A829-37E5-2762498E373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80204" y="1490879"/>
            <a:ext cx="5001996" cy="5001996"/>
          </a:xfrm>
        </p:spPr>
      </p:pic>
      <p:sp>
        <p:nvSpPr>
          <p:cNvPr id="4" name="Slide Number Placeholder 3">
            <a:extLst>
              <a:ext uri="{FF2B5EF4-FFF2-40B4-BE49-F238E27FC236}">
                <a16:creationId xmlns:a16="http://schemas.microsoft.com/office/drawing/2014/main" id="{D96DE793-F5C7-755A-B6BD-95EB4EB5CCFB}"/>
              </a:ext>
            </a:extLst>
          </p:cNvPr>
          <p:cNvSpPr>
            <a:spLocks noGrp="1"/>
          </p:cNvSpPr>
          <p:nvPr>
            <p:ph type="sldNum" sz="quarter" idx="12"/>
          </p:nvPr>
        </p:nvSpPr>
        <p:spPr/>
        <p:txBody>
          <a:bodyPr/>
          <a:lstStyle/>
          <a:p>
            <a:fld id="{9D8C2514-A22F-405B-A836-35CBE8402BB0}" type="slidenum">
              <a:rPr lang="en-US" smtClean="0"/>
              <a:t>14</a:t>
            </a:fld>
            <a:endParaRPr lang="en-US"/>
          </a:p>
        </p:txBody>
      </p:sp>
      <p:sp>
        <p:nvSpPr>
          <p:cNvPr id="7" name="TextBox 6">
            <a:extLst>
              <a:ext uri="{FF2B5EF4-FFF2-40B4-BE49-F238E27FC236}">
                <a16:creationId xmlns:a16="http://schemas.microsoft.com/office/drawing/2014/main" id="{426B6515-B433-2E6A-61F0-FDCCE41CCEAF}"/>
              </a:ext>
            </a:extLst>
          </p:cNvPr>
          <p:cNvSpPr txBox="1"/>
          <p:nvPr/>
        </p:nvSpPr>
        <p:spPr>
          <a:xfrm>
            <a:off x="1835724" y="3244334"/>
            <a:ext cx="2568636" cy="430887"/>
          </a:xfrm>
          <a:prstGeom prst="rect">
            <a:avLst/>
          </a:prstGeom>
          <a:noFill/>
        </p:spPr>
        <p:txBody>
          <a:bodyPr wrap="square" rtlCol="0">
            <a:spAutoFit/>
          </a:bodyPr>
          <a:lstStyle/>
          <a:p>
            <a:r>
              <a:rPr lang="en-US" sz="2200" dirty="0"/>
              <a:t>Chosen Value: 7</a:t>
            </a:r>
          </a:p>
        </p:txBody>
      </p:sp>
    </p:spTree>
    <p:extLst>
      <p:ext uri="{BB962C8B-B14F-4D97-AF65-F5344CB8AC3E}">
        <p14:creationId xmlns:p14="http://schemas.microsoft.com/office/powerpoint/2010/main" val="4039122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D1EE451-01ED-5A85-223E-581082B1F8A1}"/>
              </a:ext>
            </a:extLst>
          </p:cNvPr>
          <p:cNvSpPr>
            <a:spLocks noGrp="1"/>
          </p:cNvSpPr>
          <p:nvPr>
            <p:ph type="title"/>
          </p:nvPr>
        </p:nvSpPr>
        <p:spPr>
          <a:xfrm>
            <a:off x="761999" y="463941"/>
            <a:ext cx="9963509" cy="1616529"/>
          </a:xfrm>
        </p:spPr>
        <p:txBody>
          <a:bodyPr>
            <a:normAutofit/>
          </a:bodyPr>
          <a:lstStyle/>
          <a:p>
            <a:r>
              <a:rPr lang="en-US" sz="4000"/>
              <a:t>Results: Metrics</a:t>
            </a:r>
          </a:p>
        </p:txBody>
      </p:sp>
      <p:sp>
        <p:nvSpPr>
          <p:cNvPr id="4" name="Slide Number Placeholder 3">
            <a:extLst>
              <a:ext uri="{FF2B5EF4-FFF2-40B4-BE49-F238E27FC236}">
                <a16:creationId xmlns:a16="http://schemas.microsoft.com/office/drawing/2014/main" id="{0A5DFC82-5EF8-CF15-B98D-CCFD8775127B}"/>
              </a:ext>
            </a:extLst>
          </p:cNvPr>
          <p:cNvSpPr>
            <a:spLocks noGrp="1"/>
          </p:cNvSpPr>
          <p:nvPr>
            <p:ph type="sldNum" sz="quarter" idx="12"/>
          </p:nvPr>
        </p:nvSpPr>
        <p:spPr>
          <a:xfrm>
            <a:off x="8732520" y="6356350"/>
            <a:ext cx="3207488" cy="365125"/>
          </a:xfrm>
        </p:spPr>
        <p:txBody>
          <a:bodyPr>
            <a:normAutofit/>
          </a:bodyPr>
          <a:lstStyle/>
          <a:p>
            <a:pPr>
              <a:spcAft>
                <a:spcPts val="600"/>
              </a:spcAft>
            </a:pPr>
            <a:fld id="{9D8C2514-A22F-405B-A836-35CBE8402BB0}" type="slidenum">
              <a:rPr lang="en-US">
                <a:solidFill>
                  <a:schemeClr val="tx1"/>
                </a:solidFill>
              </a:rPr>
              <a:pPr>
                <a:spcAft>
                  <a:spcPts val="600"/>
                </a:spcAft>
              </a:pPr>
              <a:t>15</a:t>
            </a:fld>
            <a:endParaRPr lang="en-US">
              <a:solidFill>
                <a:schemeClr val="tx1"/>
              </a:solidFill>
            </a:endParaRPr>
          </a:p>
        </p:txBody>
      </p:sp>
      <p:graphicFrame>
        <p:nvGraphicFramePr>
          <p:cNvPr id="5" name="Content Placeholder 4">
            <a:extLst>
              <a:ext uri="{FF2B5EF4-FFF2-40B4-BE49-F238E27FC236}">
                <a16:creationId xmlns:a16="http://schemas.microsoft.com/office/drawing/2014/main" id="{A51BF85A-56C1-4EAB-B317-244665569E84}"/>
              </a:ext>
            </a:extLst>
          </p:cNvPr>
          <p:cNvGraphicFramePr>
            <a:graphicFrameLocks noGrp="1"/>
          </p:cNvGraphicFramePr>
          <p:nvPr>
            <p:ph idx="1"/>
            <p:extLst>
              <p:ext uri="{D42A27DB-BD31-4B8C-83A1-F6EECF244321}">
                <p14:modId xmlns:p14="http://schemas.microsoft.com/office/powerpoint/2010/main" val="1529084467"/>
              </p:ext>
            </p:extLst>
          </p:nvPr>
        </p:nvGraphicFramePr>
        <p:xfrm>
          <a:off x="905668" y="2909455"/>
          <a:ext cx="10261095" cy="3044703"/>
        </p:xfrm>
        <a:graphic>
          <a:graphicData uri="http://schemas.openxmlformats.org/drawingml/2006/table">
            <a:tbl>
              <a:tblPr>
                <a:tableStyleId>{2D5ABB26-0587-4C30-8999-92F81FD0307C}</a:tableStyleId>
              </a:tblPr>
              <a:tblGrid>
                <a:gridCol w="2582618">
                  <a:extLst>
                    <a:ext uri="{9D8B030D-6E8A-4147-A177-3AD203B41FA5}">
                      <a16:colId xmlns:a16="http://schemas.microsoft.com/office/drawing/2014/main" val="1519115996"/>
                    </a:ext>
                  </a:extLst>
                </a:gridCol>
                <a:gridCol w="1818634">
                  <a:extLst>
                    <a:ext uri="{9D8B030D-6E8A-4147-A177-3AD203B41FA5}">
                      <a16:colId xmlns:a16="http://schemas.microsoft.com/office/drawing/2014/main" val="741117698"/>
                    </a:ext>
                  </a:extLst>
                </a:gridCol>
                <a:gridCol w="2231361">
                  <a:extLst>
                    <a:ext uri="{9D8B030D-6E8A-4147-A177-3AD203B41FA5}">
                      <a16:colId xmlns:a16="http://schemas.microsoft.com/office/drawing/2014/main" val="2663922188"/>
                    </a:ext>
                  </a:extLst>
                </a:gridCol>
                <a:gridCol w="1814241">
                  <a:extLst>
                    <a:ext uri="{9D8B030D-6E8A-4147-A177-3AD203B41FA5}">
                      <a16:colId xmlns:a16="http://schemas.microsoft.com/office/drawing/2014/main" val="3099927526"/>
                    </a:ext>
                  </a:extLst>
                </a:gridCol>
                <a:gridCol w="1814241">
                  <a:extLst>
                    <a:ext uri="{9D8B030D-6E8A-4147-A177-3AD203B41FA5}">
                      <a16:colId xmlns:a16="http://schemas.microsoft.com/office/drawing/2014/main" val="3078160354"/>
                    </a:ext>
                  </a:extLst>
                </a:gridCol>
              </a:tblGrid>
              <a:tr h="745738">
                <a:tc>
                  <a:txBody>
                    <a:bodyPr/>
                    <a:lstStyle/>
                    <a:p>
                      <a:pPr algn="ctr" fontAlgn="b">
                        <a:buNone/>
                      </a:pPr>
                      <a:r>
                        <a:rPr lang="en-US" sz="2600" b="0" u="none" strike="noStrike" dirty="0">
                          <a:solidFill>
                            <a:srgbClr val="000000"/>
                          </a:solidFill>
                          <a:effectLst/>
                        </a:rPr>
                        <a:t>Model</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Test Error</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Balanced</a:t>
                      </a:r>
                    </a:p>
                    <a:p>
                      <a:pPr algn="ctr" fontAlgn="b">
                        <a:buNone/>
                      </a:pPr>
                      <a:r>
                        <a:rPr lang="en-US" sz="2600" b="0" u="none" strike="noStrike" dirty="0">
                          <a:solidFill>
                            <a:srgbClr val="000000"/>
                          </a:solidFill>
                          <a:effectLst/>
                        </a:rPr>
                        <a:t>f1</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err="1">
                          <a:solidFill>
                            <a:srgbClr val="000000"/>
                          </a:solidFill>
                          <a:effectLst/>
                        </a:rPr>
                        <a:t>NoTobacco</a:t>
                      </a:r>
                      <a:endParaRPr lang="en-US" sz="2600" b="0" u="none" strike="noStrike" dirty="0">
                        <a:solidFill>
                          <a:srgbClr val="000000"/>
                        </a:solidFill>
                        <a:effectLst/>
                      </a:endParaRPr>
                    </a:p>
                    <a:p>
                      <a:pPr algn="ctr" fontAlgn="b">
                        <a:buNone/>
                      </a:pPr>
                      <a:r>
                        <a:rPr lang="en-US" sz="2600" b="0" u="none" strike="noStrike" dirty="0">
                          <a:solidFill>
                            <a:srgbClr val="000000"/>
                          </a:solidFill>
                          <a:effectLst/>
                        </a:rPr>
                        <a:t>f1</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err="1">
                          <a:solidFill>
                            <a:srgbClr val="000000"/>
                          </a:solidFill>
                          <a:effectLst/>
                        </a:rPr>
                        <a:t>YesTobacco</a:t>
                      </a:r>
                      <a:endParaRPr lang="en-US" sz="2600" b="0" u="none" strike="noStrike" dirty="0">
                        <a:solidFill>
                          <a:srgbClr val="000000"/>
                        </a:solidFill>
                        <a:effectLst/>
                      </a:endParaRPr>
                    </a:p>
                    <a:p>
                      <a:pPr algn="ctr" fontAlgn="b">
                        <a:buNone/>
                      </a:pPr>
                      <a:r>
                        <a:rPr lang="en-US" sz="2600" b="0" u="none" strike="noStrike" dirty="0">
                          <a:solidFill>
                            <a:srgbClr val="000000"/>
                          </a:solidFill>
                          <a:effectLst/>
                        </a:rPr>
                        <a:t>f1</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9956481"/>
                  </a:ext>
                </a:extLst>
              </a:tr>
              <a:tr h="745738">
                <a:tc>
                  <a:txBody>
                    <a:bodyPr/>
                    <a:lstStyle/>
                    <a:p>
                      <a:pPr algn="ctr" fontAlgn="b">
                        <a:buNone/>
                      </a:pPr>
                      <a:r>
                        <a:rPr lang="en-US" sz="2600" b="0" u="none" strike="noStrike" dirty="0">
                          <a:solidFill>
                            <a:srgbClr val="000000"/>
                          </a:solidFill>
                          <a:effectLst/>
                        </a:rPr>
                        <a:t>tree</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0.11194</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a:solidFill>
                            <a:srgbClr val="000000"/>
                          </a:solidFill>
                          <a:effectLst/>
                        </a:rPr>
                        <a:t>0.264472</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a:solidFill>
                            <a:srgbClr val="000000"/>
                          </a:solidFill>
                          <a:effectLst/>
                        </a:rPr>
                        <a:t>0.940239</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0.117647</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41255552"/>
                  </a:ext>
                </a:extLst>
              </a:tr>
              <a:tr h="745738">
                <a:tc>
                  <a:txBody>
                    <a:bodyPr/>
                    <a:lstStyle/>
                    <a:p>
                      <a:pPr algn="ctr" fontAlgn="b">
                        <a:buNone/>
                      </a:pPr>
                      <a:r>
                        <a:rPr lang="en-US" sz="2600" b="0" u="none" strike="noStrike">
                          <a:solidFill>
                            <a:srgbClr val="000000"/>
                          </a:solidFill>
                          <a:effectLst/>
                        </a:rPr>
                        <a:t>bagging</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0.109453</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0.285314</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a:solidFill>
                            <a:srgbClr val="000000"/>
                          </a:solidFill>
                          <a:effectLst/>
                        </a:rPr>
                        <a:t>0.941255</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0.2</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3001465"/>
                  </a:ext>
                </a:extLst>
              </a:tr>
              <a:tr h="745738">
                <a:tc>
                  <a:txBody>
                    <a:bodyPr/>
                    <a:lstStyle/>
                    <a:p>
                      <a:pPr algn="ctr" fontAlgn="b">
                        <a:buNone/>
                      </a:pPr>
                      <a:r>
                        <a:rPr lang="en-US" sz="2600" b="0" u="none" strike="noStrike">
                          <a:solidFill>
                            <a:srgbClr val="000000"/>
                          </a:solidFill>
                          <a:effectLst/>
                        </a:rPr>
                        <a:t>random_forest</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a:solidFill>
                            <a:srgbClr val="000000"/>
                          </a:solidFill>
                          <a:effectLst/>
                        </a:rPr>
                        <a:t>0.110075</a:t>
                      </a:r>
                      <a:endParaRPr lang="en-US" sz="4300" b="0" i="0" u="none" strike="noStrike">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0.265174</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0.941294</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buNone/>
                      </a:pPr>
                      <a:r>
                        <a:rPr lang="en-US" sz="2600" b="0" u="none" strike="noStrike" dirty="0">
                          <a:solidFill>
                            <a:srgbClr val="000000"/>
                          </a:solidFill>
                          <a:effectLst/>
                        </a:rPr>
                        <a:t>0.119403</a:t>
                      </a:r>
                      <a:endParaRPr lang="en-US" sz="4300" b="0" i="0" u="none" strike="noStrike" dirty="0">
                        <a:effectLst/>
                        <a:latin typeface="Arial" panose="020B0604020202020204" pitchFamily="34" charset="0"/>
                      </a:endParaRPr>
                    </a:p>
                  </a:txBody>
                  <a:tcPr marL="15009" marR="15009" marT="15009"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08881547"/>
                  </a:ext>
                </a:extLst>
              </a:tr>
            </a:tbl>
          </a:graphicData>
        </a:graphic>
      </p:graphicFrame>
    </p:spTree>
    <p:extLst>
      <p:ext uri="{BB962C8B-B14F-4D97-AF65-F5344CB8AC3E}">
        <p14:creationId xmlns:p14="http://schemas.microsoft.com/office/powerpoint/2010/main" val="14449276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DBA37-802E-3157-3A7E-D1CBCDC630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69478CD-CBD9-147A-0F6A-4C5A4A9871C9}"/>
              </a:ext>
            </a:extLst>
          </p:cNvPr>
          <p:cNvSpPr>
            <a:spLocks noGrp="1"/>
          </p:cNvSpPr>
          <p:nvPr>
            <p:ph type="title"/>
          </p:nvPr>
        </p:nvSpPr>
        <p:spPr/>
        <p:txBody>
          <a:bodyPr/>
          <a:lstStyle/>
          <a:p>
            <a:r>
              <a:rPr lang="en-US" dirty="0"/>
              <a:t>Results: Feature Importance</a:t>
            </a:r>
          </a:p>
        </p:txBody>
      </p:sp>
      <p:sp>
        <p:nvSpPr>
          <p:cNvPr id="4" name="Slide Number Placeholder 3">
            <a:extLst>
              <a:ext uri="{FF2B5EF4-FFF2-40B4-BE49-F238E27FC236}">
                <a16:creationId xmlns:a16="http://schemas.microsoft.com/office/drawing/2014/main" id="{F00D1064-FCAC-2E58-7405-3377B92A2D66}"/>
              </a:ext>
            </a:extLst>
          </p:cNvPr>
          <p:cNvSpPr>
            <a:spLocks noGrp="1"/>
          </p:cNvSpPr>
          <p:nvPr>
            <p:ph type="sldNum" sz="quarter" idx="12"/>
          </p:nvPr>
        </p:nvSpPr>
        <p:spPr/>
        <p:txBody>
          <a:bodyPr/>
          <a:lstStyle/>
          <a:p>
            <a:fld id="{9D8C2514-A22F-405B-A836-35CBE8402BB0}" type="slidenum">
              <a:rPr lang="en-US" smtClean="0"/>
              <a:t>16</a:t>
            </a:fld>
            <a:endParaRPr lang="en-US"/>
          </a:p>
        </p:txBody>
      </p:sp>
      <p:pic>
        <p:nvPicPr>
          <p:cNvPr id="9" name="Content Placeholder 8" descr="A diagram of a tree&#10;&#10;AI-generated content may be incorrect.">
            <a:extLst>
              <a:ext uri="{FF2B5EF4-FFF2-40B4-BE49-F238E27FC236}">
                <a16:creationId xmlns:a16="http://schemas.microsoft.com/office/drawing/2014/main" id="{305C9D9B-A53D-8BD5-5713-3A9D5CF0160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15689" y="1537855"/>
            <a:ext cx="4474966" cy="4504171"/>
          </a:xfrm>
        </p:spPr>
      </p:pic>
      <p:graphicFrame>
        <p:nvGraphicFramePr>
          <p:cNvPr id="10" name="Table 9">
            <a:extLst>
              <a:ext uri="{FF2B5EF4-FFF2-40B4-BE49-F238E27FC236}">
                <a16:creationId xmlns:a16="http://schemas.microsoft.com/office/drawing/2014/main" id="{7CDFC6B5-DFC4-8B9D-1F2F-FC103C389D52}"/>
              </a:ext>
            </a:extLst>
          </p:cNvPr>
          <p:cNvGraphicFramePr>
            <a:graphicFrameLocks noGrp="1"/>
          </p:cNvGraphicFramePr>
          <p:nvPr>
            <p:extLst>
              <p:ext uri="{D42A27DB-BD31-4B8C-83A1-F6EECF244321}">
                <p14:modId xmlns:p14="http://schemas.microsoft.com/office/powerpoint/2010/main" val="1669034799"/>
              </p:ext>
            </p:extLst>
          </p:nvPr>
        </p:nvGraphicFramePr>
        <p:xfrm>
          <a:off x="6096000" y="2224593"/>
          <a:ext cx="4633840" cy="3283527"/>
        </p:xfrm>
        <a:graphic>
          <a:graphicData uri="http://schemas.openxmlformats.org/drawingml/2006/table">
            <a:tbl>
              <a:tblPr>
                <a:tableStyleId>{2D5ABB26-0587-4C30-8999-92F81FD0307C}</a:tableStyleId>
              </a:tblPr>
              <a:tblGrid>
                <a:gridCol w="2316920">
                  <a:extLst>
                    <a:ext uri="{9D8B030D-6E8A-4147-A177-3AD203B41FA5}">
                      <a16:colId xmlns:a16="http://schemas.microsoft.com/office/drawing/2014/main" val="1543297544"/>
                    </a:ext>
                  </a:extLst>
                </a:gridCol>
                <a:gridCol w="2316920">
                  <a:extLst>
                    <a:ext uri="{9D8B030D-6E8A-4147-A177-3AD203B41FA5}">
                      <a16:colId xmlns:a16="http://schemas.microsoft.com/office/drawing/2014/main" val="1229812397"/>
                    </a:ext>
                  </a:extLst>
                </a:gridCol>
              </a:tblGrid>
              <a:tr h="611317">
                <a:tc>
                  <a:txBody>
                    <a:bodyPr/>
                    <a:lstStyle/>
                    <a:p>
                      <a:pPr algn="ctr" fontAlgn="b"/>
                      <a:r>
                        <a:rPr lang="en-US" sz="1600" b="0" i="0" u="none" strike="noStrike" dirty="0">
                          <a:solidFill>
                            <a:srgbClr val="000000"/>
                          </a:solidFill>
                          <a:effectLst/>
                          <a:latin typeface="Aptos Narrow" panose="020B0004020202020204" pitchFamily="34" charset="0"/>
                        </a:rPr>
                        <a:t>Feature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Gini Improvement</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50573938"/>
                  </a:ext>
                </a:extLst>
              </a:tr>
              <a:tr h="518258">
                <a:tc>
                  <a:txBody>
                    <a:bodyPr/>
                    <a:lstStyle/>
                    <a:p>
                      <a:pPr algn="ctr" fontAlgn="b"/>
                      <a:r>
                        <a:rPr lang="en-US" sz="1600" b="0" u="none" strike="noStrike" dirty="0">
                          <a:solidFill>
                            <a:srgbClr val="000000"/>
                          </a:solidFill>
                          <a:effectLst/>
                        </a:rPr>
                        <a:t>EDUSCHGRD2_T</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a:solidFill>
                            <a:srgbClr val="000000"/>
                          </a:solidFill>
                          <a:effectLst/>
                        </a:rPr>
                        <a:t>97.4475</a:t>
                      </a:r>
                      <a:endParaRPr lang="en-US" sz="16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89913398"/>
                  </a:ext>
                </a:extLst>
              </a:tr>
              <a:tr h="518258">
                <a:tc>
                  <a:txBody>
                    <a:bodyPr/>
                    <a:lstStyle/>
                    <a:p>
                      <a:pPr algn="ctr" fontAlgn="b"/>
                      <a:r>
                        <a:rPr lang="en-US" sz="1600" b="0" u="none" strike="noStrike" dirty="0">
                          <a:solidFill>
                            <a:srgbClr val="000000"/>
                          </a:solidFill>
                          <a:effectLst/>
                        </a:rPr>
                        <a:t>NEWRACE2</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67.59912</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4763195"/>
                  </a:ext>
                </a:extLst>
              </a:tr>
              <a:tr h="279359">
                <a:tc>
                  <a:txBody>
                    <a:bodyPr/>
                    <a:lstStyle/>
                    <a:p>
                      <a:pPr algn="ctr" fontAlgn="b"/>
                      <a:r>
                        <a:rPr lang="en-US" sz="1600" b="0" u="none" strike="noStrike">
                          <a:solidFill>
                            <a:srgbClr val="000000"/>
                          </a:solidFill>
                          <a:effectLst/>
                        </a:rPr>
                        <a:t>HEALTH2</a:t>
                      </a:r>
                      <a:endParaRPr lang="en-US" sz="16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60.9783</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4743344"/>
                  </a:ext>
                </a:extLst>
              </a:tr>
              <a:tr h="279359">
                <a:tc>
                  <a:txBody>
                    <a:bodyPr/>
                    <a:lstStyle/>
                    <a:p>
                      <a:pPr algn="ctr" fontAlgn="b"/>
                      <a:r>
                        <a:rPr lang="en-US" sz="1600" b="0" u="none" strike="noStrike" dirty="0">
                          <a:solidFill>
                            <a:srgbClr val="000000"/>
                          </a:solidFill>
                          <a:effectLst/>
                        </a:rPr>
                        <a:t>INCOME</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a:solidFill>
                            <a:srgbClr val="000000"/>
                          </a:solidFill>
                          <a:effectLst/>
                        </a:rPr>
                        <a:t>44.50357</a:t>
                      </a:r>
                      <a:endParaRPr lang="en-US" sz="16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1440017"/>
                  </a:ext>
                </a:extLst>
              </a:tr>
              <a:tr h="518258">
                <a:tc>
                  <a:txBody>
                    <a:bodyPr/>
                    <a:lstStyle/>
                    <a:p>
                      <a:pPr algn="ctr" fontAlgn="b"/>
                      <a:r>
                        <a:rPr lang="en-US" sz="1600" b="0" u="none" strike="noStrike">
                          <a:solidFill>
                            <a:srgbClr val="000000"/>
                          </a:solidFill>
                          <a:effectLst/>
                        </a:rPr>
                        <a:t>FRDMJMON</a:t>
                      </a:r>
                      <a:endParaRPr lang="en-US" sz="16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41.43099</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8466546"/>
                  </a:ext>
                </a:extLst>
              </a:tr>
              <a:tr h="279359">
                <a:tc>
                  <a:txBody>
                    <a:bodyPr/>
                    <a:lstStyle/>
                    <a:p>
                      <a:pPr algn="ctr" fontAlgn="b"/>
                      <a:r>
                        <a:rPr lang="en-US" sz="1600" b="0" u="none" strike="noStrike">
                          <a:solidFill>
                            <a:srgbClr val="000000"/>
                          </a:solidFill>
                          <a:effectLst/>
                        </a:rPr>
                        <a:t>YFLMJMO</a:t>
                      </a:r>
                      <a:endParaRPr lang="en-US" sz="1600" b="0" i="0" u="none" strike="noStrike">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33.52151</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2042142"/>
                  </a:ext>
                </a:extLst>
              </a:tr>
              <a:tr h="279359">
                <a:tc>
                  <a:txBody>
                    <a:bodyPr/>
                    <a:lstStyle/>
                    <a:p>
                      <a:pPr algn="ctr" fontAlgn="b"/>
                      <a:r>
                        <a:rPr lang="en-US" sz="1600" b="0" u="none" strike="noStrike" dirty="0">
                          <a:solidFill>
                            <a:srgbClr val="000000"/>
                          </a:solidFill>
                          <a:effectLst/>
                        </a:rPr>
                        <a:t>YOSELL2</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dirty="0">
                          <a:solidFill>
                            <a:srgbClr val="000000"/>
                          </a:solidFill>
                          <a:effectLst/>
                        </a:rPr>
                        <a:t>32.2252</a:t>
                      </a:r>
                      <a:endParaRPr lang="en-US" sz="1600" b="0" i="0" u="none" strike="noStrike" dirty="0">
                        <a:solidFill>
                          <a:srgbClr val="000000"/>
                        </a:solidFill>
                        <a:effectLst/>
                        <a:latin typeface="Aptos Narrow" panose="020B0004020202020204" pitchFamily="34" charset="0"/>
                      </a:endParaRP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4329128"/>
                  </a:ext>
                </a:extLst>
              </a:tr>
            </a:tbl>
          </a:graphicData>
        </a:graphic>
      </p:graphicFrame>
      <p:sp>
        <p:nvSpPr>
          <p:cNvPr id="11" name="TextBox 10">
            <a:extLst>
              <a:ext uri="{FF2B5EF4-FFF2-40B4-BE49-F238E27FC236}">
                <a16:creationId xmlns:a16="http://schemas.microsoft.com/office/drawing/2014/main" id="{AEEADBD3-B153-389E-2E7A-9A1B682771C9}"/>
              </a:ext>
            </a:extLst>
          </p:cNvPr>
          <p:cNvSpPr txBox="1"/>
          <p:nvPr/>
        </p:nvSpPr>
        <p:spPr>
          <a:xfrm>
            <a:off x="6096000" y="1772974"/>
            <a:ext cx="4633840" cy="369332"/>
          </a:xfrm>
          <a:prstGeom prst="rect">
            <a:avLst/>
          </a:prstGeom>
          <a:noFill/>
        </p:spPr>
        <p:txBody>
          <a:bodyPr wrap="square" rtlCol="0">
            <a:spAutoFit/>
          </a:bodyPr>
          <a:lstStyle/>
          <a:p>
            <a:r>
              <a:rPr lang="en-US" dirty="0"/>
              <a:t>Bagging Variable Importance:</a:t>
            </a:r>
          </a:p>
        </p:txBody>
      </p:sp>
    </p:spTree>
    <p:extLst>
      <p:ext uri="{BB962C8B-B14F-4D97-AF65-F5344CB8AC3E}">
        <p14:creationId xmlns:p14="http://schemas.microsoft.com/office/powerpoint/2010/main" val="17284773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0E6F70F3-9FA5-CF74-B2B7-880818A41314}"/>
              </a:ext>
            </a:extLst>
          </p:cNvPr>
          <p:cNvSpPr/>
          <p:nvPr/>
        </p:nvSpPr>
        <p:spPr>
          <a:xfrm>
            <a:off x="400494" y="136525"/>
            <a:ext cx="11391012" cy="634346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84FE149E-BC15-E9F3-48EC-65EBD3E3A3B3}"/>
              </a:ext>
            </a:extLst>
          </p:cNvPr>
          <p:cNvSpPr>
            <a:spLocks noGrp="1"/>
          </p:cNvSpPr>
          <p:nvPr>
            <p:ph type="sldNum" sz="quarter" idx="12"/>
          </p:nvPr>
        </p:nvSpPr>
        <p:spPr/>
        <p:txBody>
          <a:bodyPr/>
          <a:lstStyle/>
          <a:p>
            <a:fld id="{9D8C2514-A22F-405B-A836-35CBE8402BB0}" type="slidenum">
              <a:rPr lang="en-US" smtClean="0"/>
              <a:t>17</a:t>
            </a:fld>
            <a:endParaRPr lang="en-US"/>
          </a:p>
        </p:txBody>
      </p:sp>
      <p:pic>
        <p:nvPicPr>
          <p:cNvPr id="4" name="Picture 3" descr="A graph of a number of trees&#10;&#10;AI-generated content may be incorrect.">
            <a:extLst>
              <a:ext uri="{FF2B5EF4-FFF2-40B4-BE49-F238E27FC236}">
                <a16:creationId xmlns:a16="http://schemas.microsoft.com/office/drawing/2014/main" id="{9519FDA4-FBC5-9FBE-BF89-D4D49879A29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8577" y="1143000"/>
            <a:ext cx="4572000" cy="4572000"/>
          </a:xfrm>
          <a:prstGeom prst="rect">
            <a:avLst/>
          </a:prstGeom>
        </p:spPr>
      </p:pic>
      <p:pic>
        <p:nvPicPr>
          <p:cNvPr id="6" name="Picture 5" descr="A graph of a number of trees&#10;&#10;AI-generated content may be incorrect.">
            <a:extLst>
              <a:ext uri="{FF2B5EF4-FFF2-40B4-BE49-F238E27FC236}">
                <a16:creationId xmlns:a16="http://schemas.microsoft.com/office/drawing/2014/main" id="{5176773D-2AA9-B22D-2E13-62F76AAC746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81800" y="1143000"/>
            <a:ext cx="4572000" cy="4572000"/>
          </a:xfrm>
          <a:prstGeom prst="rect">
            <a:avLst/>
          </a:prstGeom>
        </p:spPr>
      </p:pic>
      <p:sp>
        <p:nvSpPr>
          <p:cNvPr id="8" name="TextBox 7">
            <a:extLst>
              <a:ext uri="{FF2B5EF4-FFF2-40B4-BE49-F238E27FC236}">
                <a16:creationId xmlns:a16="http://schemas.microsoft.com/office/drawing/2014/main" id="{E67F6443-3756-FF07-C21A-A55C4859233F}"/>
              </a:ext>
            </a:extLst>
          </p:cNvPr>
          <p:cNvSpPr txBox="1"/>
          <p:nvPr/>
        </p:nvSpPr>
        <p:spPr>
          <a:xfrm>
            <a:off x="832884" y="378012"/>
            <a:ext cx="10862929" cy="646331"/>
          </a:xfrm>
          <a:prstGeom prst="rect">
            <a:avLst/>
          </a:prstGeom>
          <a:noFill/>
        </p:spPr>
        <p:txBody>
          <a:bodyPr wrap="square" rtlCol="0">
            <a:spAutoFit/>
          </a:bodyPr>
          <a:lstStyle/>
          <a:p>
            <a:r>
              <a:rPr lang="en-US" sz="3600" dirty="0">
                <a:solidFill>
                  <a:schemeClr val="bg1"/>
                </a:solidFill>
                <a:latin typeface="+mj-lt"/>
              </a:rPr>
              <a:t>Error vs N-trees for bagging (left) and random forest (right)</a:t>
            </a:r>
          </a:p>
        </p:txBody>
      </p:sp>
    </p:spTree>
    <p:extLst>
      <p:ext uri="{BB962C8B-B14F-4D97-AF65-F5344CB8AC3E}">
        <p14:creationId xmlns:p14="http://schemas.microsoft.com/office/powerpoint/2010/main" val="23508577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9162FE21-D5FE-2EFA-53E0-11385C393C94}"/>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1D9DA5F-ADCA-E876-46D9-B05CCF4CDAFF}"/>
              </a:ext>
            </a:extLst>
          </p:cNvPr>
          <p:cNvSpPr>
            <a:spLocks noGrp="1"/>
          </p:cNvSpPr>
          <p:nvPr>
            <p:ph type="title"/>
          </p:nvPr>
        </p:nvSpPr>
        <p:spPr/>
        <p:txBody>
          <a:bodyPr>
            <a:normAutofit fontScale="90000"/>
          </a:bodyPr>
          <a:lstStyle/>
          <a:p>
            <a:pPr algn="ctr"/>
            <a:r>
              <a:rPr lang="en-US" dirty="0">
                <a:solidFill>
                  <a:schemeClr val="bg1"/>
                </a:solidFill>
              </a:rPr>
              <a:t>Problem 2: Can NSDUH data predict whether a youth has had alcohol never, seldom, or more often over the past year?</a:t>
            </a:r>
          </a:p>
        </p:txBody>
      </p:sp>
      <p:sp>
        <p:nvSpPr>
          <p:cNvPr id="4" name="Slide Number Placeholder 3">
            <a:extLst>
              <a:ext uri="{FF2B5EF4-FFF2-40B4-BE49-F238E27FC236}">
                <a16:creationId xmlns:a16="http://schemas.microsoft.com/office/drawing/2014/main" id="{F420FAFC-D37B-3B73-C04F-1F1F0B8DE53E}"/>
              </a:ext>
            </a:extLst>
          </p:cNvPr>
          <p:cNvSpPr>
            <a:spLocks noGrp="1"/>
          </p:cNvSpPr>
          <p:nvPr>
            <p:ph type="sldNum" sz="quarter" idx="12"/>
          </p:nvPr>
        </p:nvSpPr>
        <p:spPr/>
        <p:txBody>
          <a:bodyPr/>
          <a:lstStyle/>
          <a:p>
            <a:fld id="{9D8C2514-A22F-405B-A836-35CBE8402BB0}" type="slidenum">
              <a:rPr lang="en-US" smtClean="0"/>
              <a:t>18</a:t>
            </a:fld>
            <a:endParaRPr lang="en-US"/>
          </a:p>
        </p:txBody>
      </p:sp>
    </p:spTree>
    <p:extLst>
      <p:ext uri="{BB962C8B-B14F-4D97-AF65-F5344CB8AC3E}">
        <p14:creationId xmlns:p14="http://schemas.microsoft.com/office/powerpoint/2010/main" val="21924968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349A7-0A01-992B-3BF2-A9EB12B1C10A}"/>
              </a:ext>
            </a:extLst>
          </p:cNvPr>
          <p:cNvSpPr>
            <a:spLocks noGrp="1"/>
          </p:cNvSpPr>
          <p:nvPr>
            <p:ph type="title"/>
          </p:nvPr>
        </p:nvSpPr>
        <p:spPr/>
        <p:txBody>
          <a:bodyPr/>
          <a:lstStyle/>
          <a:p>
            <a:r>
              <a:rPr lang="en-US" dirty="0"/>
              <a:t>Results: Random Forest Tuning</a:t>
            </a:r>
          </a:p>
        </p:txBody>
      </p:sp>
      <p:pic>
        <p:nvPicPr>
          <p:cNvPr id="6" name="Content Placeholder 5" descr="A graph with a line and dots&#10;&#10;AI-generated content may be incorrect.">
            <a:extLst>
              <a:ext uri="{FF2B5EF4-FFF2-40B4-BE49-F238E27FC236}">
                <a16:creationId xmlns:a16="http://schemas.microsoft.com/office/drawing/2014/main" id="{7C6422A4-F009-A627-68A1-F593BB9AF95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14838" y="1463169"/>
            <a:ext cx="5029705" cy="5029705"/>
          </a:xfrm>
        </p:spPr>
      </p:pic>
      <p:sp>
        <p:nvSpPr>
          <p:cNvPr id="4" name="Slide Number Placeholder 3">
            <a:extLst>
              <a:ext uri="{FF2B5EF4-FFF2-40B4-BE49-F238E27FC236}">
                <a16:creationId xmlns:a16="http://schemas.microsoft.com/office/drawing/2014/main" id="{552855BC-8916-06D7-2CF2-39DFAD200E75}"/>
              </a:ext>
            </a:extLst>
          </p:cNvPr>
          <p:cNvSpPr>
            <a:spLocks noGrp="1"/>
          </p:cNvSpPr>
          <p:nvPr>
            <p:ph type="sldNum" sz="quarter" idx="12"/>
          </p:nvPr>
        </p:nvSpPr>
        <p:spPr/>
        <p:txBody>
          <a:bodyPr/>
          <a:lstStyle/>
          <a:p>
            <a:fld id="{9D8C2514-A22F-405B-A836-35CBE8402BB0}" type="slidenum">
              <a:rPr lang="en-US" smtClean="0"/>
              <a:t>19</a:t>
            </a:fld>
            <a:endParaRPr lang="en-US"/>
          </a:p>
        </p:txBody>
      </p:sp>
      <p:sp>
        <p:nvSpPr>
          <p:cNvPr id="7" name="TextBox 6">
            <a:extLst>
              <a:ext uri="{FF2B5EF4-FFF2-40B4-BE49-F238E27FC236}">
                <a16:creationId xmlns:a16="http://schemas.microsoft.com/office/drawing/2014/main" id="{F8AD542F-1CD0-69B3-C885-09220A553A9E}"/>
              </a:ext>
            </a:extLst>
          </p:cNvPr>
          <p:cNvSpPr txBox="1"/>
          <p:nvPr/>
        </p:nvSpPr>
        <p:spPr>
          <a:xfrm>
            <a:off x="1835724" y="3244334"/>
            <a:ext cx="2568636" cy="430887"/>
          </a:xfrm>
          <a:prstGeom prst="rect">
            <a:avLst/>
          </a:prstGeom>
          <a:noFill/>
        </p:spPr>
        <p:txBody>
          <a:bodyPr wrap="square" rtlCol="0">
            <a:spAutoFit/>
          </a:bodyPr>
          <a:lstStyle/>
          <a:p>
            <a:r>
              <a:rPr lang="en-US" sz="2200" dirty="0"/>
              <a:t>Chosen Value: 6</a:t>
            </a:r>
          </a:p>
        </p:txBody>
      </p:sp>
    </p:spTree>
    <p:extLst>
      <p:ext uri="{BB962C8B-B14F-4D97-AF65-F5344CB8AC3E}">
        <p14:creationId xmlns:p14="http://schemas.microsoft.com/office/powerpoint/2010/main" val="32163721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04ADC-FFE2-B9D2-2588-D7B7C71A4583}"/>
              </a:ext>
            </a:extLst>
          </p:cNvPr>
          <p:cNvSpPr>
            <a:spLocks noGrp="1"/>
          </p:cNvSpPr>
          <p:nvPr>
            <p:ph type="title"/>
          </p:nvPr>
        </p:nvSpPr>
        <p:spPr/>
        <p:txBody>
          <a:bodyPr/>
          <a:lstStyle/>
          <a:p>
            <a:r>
              <a:rPr lang="en-US" dirty="0"/>
              <a:t>Overview: Data</a:t>
            </a:r>
          </a:p>
        </p:txBody>
      </p:sp>
      <p:sp>
        <p:nvSpPr>
          <p:cNvPr id="3" name="Content Placeholder 2">
            <a:extLst>
              <a:ext uri="{FF2B5EF4-FFF2-40B4-BE49-F238E27FC236}">
                <a16:creationId xmlns:a16="http://schemas.microsoft.com/office/drawing/2014/main" id="{FD4CE263-1A0F-D30C-EFA7-0E57CA7BA561}"/>
              </a:ext>
            </a:extLst>
          </p:cNvPr>
          <p:cNvSpPr>
            <a:spLocks noGrp="1"/>
          </p:cNvSpPr>
          <p:nvPr>
            <p:ph idx="1"/>
          </p:nvPr>
        </p:nvSpPr>
        <p:spPr/>
        <p:txBody>
          <a:bodyPr>
            <a:normAutofit lnSpcReduction="10000"/>
          </a:bodyPr>
          <a:lstStyle/>
          <a:p>
            <a:r>
              <a:rPr lang="en-US" dirty="0"/>
              <a:t>A little more than 10,000 records</a:t>
            </a:r>
          </a:p>
          <a:p>
            <a:r>
              <a:rPr lang="en-US" dirty="0"/>
              <a:t>Mostly categorical data with more or less meaningful codes [2]</a:t>
            </a:r>
          </a:p>
          <a:p>
            <a:r>
              <a:rPr lang="en-US" dirty="0"/>
              <a:t>Youth responses to NSDUH 2023, filtered [3]</a:t>
            </a:r>
          </a:p>
          <a:p>
            <a:r>
              <a:rPr lang="en-US" dirty="0"/>
              <a:t>Gives insight into social, demographic, and behavioral factors that may be related to drug use</a:t>
            </a:r>
          </a:p>
          <a:p>
            <a:r>
              <a:rPr lang="en-US" dirty="0"/>
              <a:t>As marijuana products are easily available and smokeless tobacco products make it easier in some ways for child usage to go undetected:</a:t>
            </a:r>
          </a:p>
          <a:p>
            <a:pPr lvl="1">
              <a:buFont typeface="Wingdings" panose="05000000000000000000" pitchFamily="2" charset="2"/>
              <a:buChar char="Ø"/>
            </a:pPr>
            <a:r>
              <a:rPr lang="en-US" dirty="0"/>
              <a:t>Can other data be used to identify youths who may be at higher risk to inform usage of limited outreach and health resources?</a:t>
            </a:r>
          </a:p>
        </p:txBody>
      </p:sp>
      <p:sp>
        <p:nvSpPr>
          <p:cNvPr id="4" name="Slide Number Placeholder 3">
            <a:extLst>
              <a:ext uri="{FF2B5EF4-FFF2-40B4-BE49-F238E27FC236}">
                <a16:creationId xmlns:a16="http://schemas.microsoft.com/office/drawing/2014/main" id="{115177FA-4BC1-55BF-02A6-60EAA5EB2C4E}"/>
              </a:ext>
            </a:extLst>
          </p:cNvPr>
          <p:cNvSpPr>
            <a:spLocks noGrp="1"/>
          </p:cNvSpPr>
          <p:nvPr>
            <p:ph type="sldNum" sz="quarter" idx="12"/>
          </p:nvPr>
        </p:nvSpPr>
        <p:spPr/>
        <p:txBody>
          <a:bodyPr/>
          <a:lstStyle/>
          <a:p>
            <a:fld id="{9D8C2514-A22F-405B-A836-35CBE8402BB0}" type="slidenum">
              <a:rPr lang="en-US" smtClean="0"/>
              <a:t>2</a:t>
            </a:fld>
            <a:endParaRPr lang="en-US"/>
          </a:p>
        </p:txBody>
      </p:sp>
    </p:spTree>
    <p:extLst>
      <p:ext uri="{BB962C8B-B14F-4D97-AF65-F5344CB8AC3E}">
        <p14:creationId xmlns:p14="http://schemas.microsoft.com/office/powerpoint/2010/main" val="19891391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EA0885-BE24-541B-31A7-C4E569F3790F}"/>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1A6C35C-128C-BDB9-2B25-1A09DB86DB31}"/>
              </a:ext>
            </a:extLst>
          </p:cNvPr>
          <p:cNvSpPr>
            <a:spLocks noGrp="1"/>
          </p:cNvSpPr>
          <p:nvPr>
            <p:ph type="title"/>
          </p:nvPr>
        </p:nvSpPr>
        <p:spPr>
          <a:xfrm>
            <a:off x="761999" y="463941"/>
            <a:ext cx="9963509" cy="1616529"/>
          </a:xfrm>
        </p:spPr>
        <p:txBody>
          <a:bodyPr>
            <a:normAutofit/>
          </a:bodyPr>
          <a:lstStyle/>
          <a:p>
            <a:r>
              <a:rPr lang="en-US" sz="4000"/>
              <a:t>Results: Metrics</a:t>
            </a:r>
          </a:p>
        </p:txBody>
      </p:sp>
      <p:sp>
        <p:nvSpPr>
          <p:cNvPr id="4" name="Slide Number Placeholder 3">
            <a:extLst>
              <a:ext uri="{FF2B5EF4-FFF2-40B4-BE49-F238E27FC236}">
                <a16:creationId xmlns:a16="http://schemas.microsoft.com/office/drawing/2014/main" id="{F31C76D5-73E1-14C7-5E1C-A6F480DCDDEF}"/>
              </a:ext>
            </a:extLst>
          </p:cNvPr>
          <p:cNvSpPr>
            <a:spLocks noGrp="1"/>
          </p:cNvSpPr>
          <p:nvPr>
            <p:ph type="sldNum" sz="quarter" idx="12"/>
          </p:nvPr>
        </p:nvSpPr>
        <p:spPr>
          <a:xfrm>
            <a:off x="8732520" y="6356350"/>
            <a:ext cx="3207488" cy="365125"/>
          </a:xfrm>
        </p:spPr>
        <p:txBody>
          <a:bodyPr>
            <a:normAutofit/>
          </a:bodyPr>
          <a:lstStyle/>
          <a:p>
            <a:pPr>
              <a:spcAft>
                <a:spcPts val="600"/>
              </a:spcAft>
            </a:pPr>
            <a:fld id="{9D8C2514-A22F-405B-A836-35CBE8402BB0}" type="slidenum">
              <a:rPr lang="en-US">
                <a:solidFill>
                  <a:schemeClr val="tx1"/>
                </a:solidFill>
              </a:rPr>
              <a:pPr>
                <a:spcAft>
                  <a:spcPts val="600"/>
                </a:spcAft>
              </a:pPr>
              <a:t>20</a:t>
            </a:fld>
            <a:endParaRPr lang="en-US">
              <a:solidFill>
                <a:schemeClr val="tx1"/>
              </a:solidFill>
            </a:endParaRPr>
          </a:p>
        </p:txBody>
      </p:sp>
      <p:graphicFrame>
        <p:nvGraphicFramePr>
          <p:cNvPr id="5" name="Content Placeholder 4">
            <a:extLst>
              <a:ext uri="{FF2B5EF4-FFF2-40B4-BE49-F238E27FC236}">
                <a16:creationId xmlns:a16="http://schemas.microsoft.com/office/drawing/2014/main" id="{BBA792D1-C821-DC1E-AAB8-DAEF55D8E3FE}"/>
              </a:ext>
            </a:extLst>
          </p:cNvPr>
          <p:cNvGraphicFramePr>
            <a:graphicFrameLocks noGrp="1"/>
          </p:cNvGraphicFramePr>
          <p:nvPr>
            <p:ph idx="1"/>
            <p:extLst>
              <p:ext uri="{D42A27DB-BD31-4B8C-83A1-F6EECF244321}">
                <p14:modId xmlns:p14="http://schemas.microsoft.com/office/powerpoint/2010/main" val="1852766401"/>
              </p:ext>
            </p:extLst>
          </p:nvPr>
        </p:nvGraphicFramePr>
        <p:xfrm>
          <a:off x="762000" y="2950459"/>
          <a:ext cx="10266218" cy="2653597"/>
        </p:xfrm>
        <a:graphic>
          <a:graphicData uri="http://schemas.openxmlformats.org/drawingml/2006/table">
            <a:tbl>
              <a:tblPr firstRow="1" bandRow="1">
                <a:tableStyleId>{2D5ABB26-0587-4C30-8999-92F81FD0307C}</a:tableStyleId>
              </a:tblPr>
              <a:tblGrid>
                <a:gridCol w="2285498">
                  <a:extLst>
                    <a:ext uri="{9D8B030D-6E8A-4147-A177-3AD203B41FA5}">
                      <a16:colId xmlns:a16="http://schemas.microsoft.com/office/drawing/2014/main" val="1904478950"/>
                    </a:ext>
                  </a:extLst>
                </a:gridCol>
                <a:gridCol w="1596144">
                  <a:extLst>
                    <a:ext uri="{9D8B030D-6E8A-4147-A177-3AD203B41FA5}">
                      <a16:colId xmlns:a16="http://schemas.microsoft.com/office/drawing/2014/main" val="2900130366"/>
                    </a:ext>
                  </a:extLst>
                </a:gridCol>
                <a:gridCol w="1596144">
                  <a:extLst>
                    <a:ext uri="{9D8B030D-6E8A-4147-A177-3AD203B41FA5}">
                      <a16:colId xmlns:a16="http://schemas.microsoft.com/office/drawing/2014/main" val="2738581989"/>
                    </a:ext>
                  </a:extLst>
                </a:gridCol>
                <a:gridCol w="1596144">
                  <a:extLst>
                    <a:ext uri="{9D8B030D-6E8A-4147-A177-3AD203B41FA5}">
                      <a16:colId xmlns:a16="http://schemas.microsoft.com/office/drawing/2014/main" val="3188841229"/>
                    </a:ext>
                  </a:extLst>
                </a:gridCol>
                <a:gridCol w="1596144">
                  <a:extLst>
                    <a:ext uri="{9D8B030D-6E8A-4147-A177-3AD203B41FA5}">
                      <a16:colId xmlns:a16="http://schemas.microsoft.com/office/drawing/2014/main" val="819542025"/>
                    </a:ext>
                  </a:extLst>
                </a:gridCol>
                <a:gridCol w="1596144">
                  <a:extLst>
                    <a:ext uri="{9D8B030D-6E8A-4147-A177-3AD203B41FA5}">
                      <a16:colId xmlns:a16="http://schemas.microsoft.com/office/drawing/2014/main" val="1943002263"/>
                    </a:ext>
                  </a:extLst>
                </a:gridCol>
              </a:tblGrid>
              <a:tr h="636104">
                <a:tc>
                  <a:txBody>
                    <a:bodyPr/>
                    <a:lstStyle/>
                    <a:p>
                      <a:pPr algn="ctr" fontAlgn="b"/>
                      <a:r>
                        <a:rPr lang="en-US" sz="2400" b="0" i="0" u="none" strike="noStrike" dirty="0">
                          <a:solidFill>
                            <a:srgbClr val="000000"/>
                          </a:solidFill>
                          <a:effectLst/>
                          <a:latin typeface="Aptos Narrow" panose="020B0004020202020204" pitchFamily="34" charset="0"/>
                        </a:rPr>
                        <a:t>Model</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ptos Narrow" panose="020B0004020202020204" pitchFamily="34" charset="0"/>
                        </a:rPr>
                        <a:t>Test Error</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ptos Narrow" panose="020B0004020202020204" pitchFamily="34" charset="0"/>
                        </a:rPr>
                        <a:t>Balanced</a:t>
                      </a:r>
                    </a:p>
                    <a:p>
                      <a:pPr algn="ctr" fontAlgn="b"/>
                      <a:r>
                        <a:rPr lang="en-US" sz="2400" b="0" i="0" u="none" strike="noStrike" dirty="0">
                          <a:solidFill>
                            <a:srgbClr val="000000"/>
                          </a:solidFill>
                          <a:effectLst/>
                          <a:latin typeface="Aptos Narrow" panose="020B0004020202020204" pitchFamily="34" charset="0"/>
                        </a:rPr>
                        <a:t> F1</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ptos Narrow" panose="020B0004020202020204" pitchFamily="34" charset="0"/>
                        </a:rPr>
                        <a:t>Medium Use</a:t>
                      </a:r>
                    </a:p>
                    <a:p>
                      <a:pPr algn="ctr" fontAlgn="b"/>
                      <a:r>
                        <a:rPr lang="en-US" sz="2400" b="0" i="0" u="none" strike="noStrike" dirty="0">
                          <a:solidFill>
                            <a:srgbClr val="000000"/>
                          </a:solidFill>
                          <a:effectLst/>
                          <a:latin typeface="Aptos Narrow" panose="020B0004020202020204" pitchFamily="34" charset="0"/>
                        </a:rPr>
                        <a:t>F1</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ptos Narrow" panose="020B0004020202020204" pitchFamily="34" charset="0"/>
                        </a:rPr>
                        <a:t>Low Use</a:t>
                      </a:r>
                    </a:p>
                    <a:p>
                      <a:pPr algn="ctr" fontAlgn="b"/>
                      <a:r>
                        <a:rPr lang="en-US" sz="2400" b="0" i="0" u="none" strike="noStrike" dirty="0">
                          <a:solidFill>
                            <a:srgbClr val="000000"/>
                          </a:solidFill>
                          <a:effectLst/>
                          <a:latin typeface="Aptos Narrow" panose="020B0004020202020204" pitchFamily="34" charset="0"/>
                        </a:rPr>
                        <a:t>F1</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i="0" u="none" strike="noStrike" dirty="0">
                          <a:solidFill>
                            <a:srgbClr val="000000"/>
                          </a:solidFill>
                          <a:effectLst/>
                          <a:latin typeface="Aptos Narrow" panose="020B0004020202020204" pitchFamily="34" charset="0"/>
                        </a:rPr>
                        <a:t>High Use</a:t>
                      </a:r>
                    </a:p>
                    <a:p>
                      <a:pPr algn="ctr" fontAlgn="b"/>
                      <a:r>
                        <a:rPr lang="en-US" sz="2400" b="0" i="0" u="none" strike="noStrike" dirty="0">
                          <a:solidFill>
                            <a:srgbClr val="000000"/>
                          </a:solidFill>
                          <a:effectLst/>
                          <a:latin typeface="Aptos Narrow" panose="020B0004020202020204" pitchFamily="34" charset="0"/>
                        </a:rPr>
                        <a:t>F1</a:t>
                      </a: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9345844"/>
                  </a:ext>
                </a:extLst>
              </a:tr>
              <a:tr h="636104">
                <a:tc>
                  <a:txBody>
                    <a:bodyPr/>
                    <a:lstStyle/>
                    <a:p>
                      <a:pPr algn="ctr" fontAlgn="b"/>
                      <a:r>
                        <a:rPr lang="en-US" sz="2400" b="0" u="none" strike="noStrike">
                          <a:solidFill>
                            <a:srgbClr val="000000"/>
                          </a:solidFill>
                          <a:effectLst/>
                        </a:rPr>
                        <a:t>tree</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0.196517</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0.099004</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a:solidFill>
                            <a:srgbClr val="000000"/>
                          </a:solidFill>
                          <a:effectLst/>
                        </a:rPr>
                        <a:t>0</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a:solidFill>
                            <a:srgbClr val="000000"/>
                          </a:solidFill>
                          <a:effectLst/>
                        </a:rPr>
                        <a:t>0.891034</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a:solidFill>
                            <a:srgbClr val="000000"/>
                          </a:solidFill>
                          <a:effectLst/>
                        </a:rPr>
                        <a:t>0</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0877397"/>
                  </a:ext>
                </a:extLst>
              </a:tr>
              <a:tr h="636104">
                <a:tc>
                  <a:txBody>
                    <a:bodyPr/>
                    <a:lstStyle/>
                    <a:p>
                      <a:pPr algn="ctr" fontAlgn="b"/>
                      <a:r>
                        <a:rPr lang="en-US" sz="2400" b="0" u="none" strike="noStrike">
                          <a:solidFill>
                            <a:srgbClr val="000000"/>
                          </a:solidFill>
                          <a:effectLst/>
                        </a:rPr>
                        <a:t>pruned_tree</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a:solidFill>
                            <a:srgbClr val="000000"/>
                          </a:solidFill>
                          <a:effectLst/>
                        </a:rPr>
                        <a:t>0.196517</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0.099004</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0.891034</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25371046"/>
                  </a:ext>
                </a:extLst>
              </a:tr>
              <a:tr h="636104">
                <a:tc>
                  <a:txBody>
                    <a:bodyPr/>
                    <a:lstStyle/>
                    <a:p>
                      <a:pPr algn="ctr" fontAlgn="b"/>
                      <a:r>
                        <a:rPr lang="en-US" sz="2400" b="0" u="none" strike="noStrike">
                          <a:solidFill>
                            <a:srgbClr val="000000"/>
                          </a:solidFill>
                          <a:effectLst/>
                        </a:rPr>
                        <a:t>random_forest</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a:solidFill>
                            <a:srgbClr val="000000"/>
                          </a:solidFill>
                          <a:effectLst/>
                        </a:rPr>
                        <a:t>0.067786</a:t>
                      </a:r>
                      <a:endParaRPr lang="en-US" sz="2400" b="0" i="0" u="none" strike="noStrike">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0.137292</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0.2</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0.900494</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2400" b="0" u="none" strike="noStrike" dirty="0">
                          <a:solidFill>
                            <a:srgbClr val="000000"/>
                          </a:solidFill>
                          <a:effectLst/>
                        </a:rPr>
                        <a:t>0.135135</a:t>
                      </a:r>
                      <a:endParaRPr lang="en-US" sz="2400" b="0" i="0" u="none" strike="noStrike" dirty="0">
                        <a:solidFill>
                          <a:srgbClr val="000000"/>
                        </a:solidFill>
                        <a:effectLst/>
                        <a:latin typeface="Aptos Narrow" panose="020B0004020202020204" pitchFamily="34" charset="0"/>
                      </a:endParaRPr>
                    </a:p>
                  </a:txBody>
                  <a:tcPr marL="13765" marR="13765" marT="13765" marB="0"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9843149"/>
                  </a:ext>
                </a:extLst>
              </a:tr>
            </a:tbl>
          </a:graphicData>
        </a:graphic>
      </p:graphicFrame>
    </p:spTree>
    <p:extLst>
      <p:ext uri="{BB962C8B-B14F-4D97-AF65-F5344CB8AC3E}">
        <p14:creationId xmlns:p14="http://schemas.microsoft.com/office/powerpoint/2010/main" val="39228591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EF8D9-BE18-DCA6-6E2A-EFDEBFCC2011}"/>
              </a:ext>
            </a:extLst>
          </p:cNvPr>
          <p:cNvSpPr>
            <a:spLocks noGrp="1"/>
          </p:cNvSpPr>
          <p:nvPr>
            <p:ph type="title"/>
          </p:nvPr>
        </p:nvSpPr>
        <p:spPr/>
        <p:txBody>
          <a:bodyPr/>
          <a:lstStyle/>
          <a:p>
            <a:r>
              <a:rPr lang="en-US" dirty="0"/>
              <a:t>Results: Feature Importance</a:t>
            </a:r>
          </a:p>
        </p:txBody>
      </p:sp>
      <p:pic>
        <p:nvPicPr>
          <p:cNvPr id="6" name="Content Placeholder 5" descr="A diagram of a computer network&#10;&#10;AI-generated content may be incorrect.">
            <a:extLst>
              <a:ext uri="{FF2B5EF4-FFF2-40B4-BE49-F238E27FC236}">
                <a16:creationId xmlns:a16="http://schemas.microsoft.com/office/drawing/2014/main" id="{79D214B8-135A-986F-48A8-B6D6DEBE74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840" y="1554163"/>
            <a:ext cx="4802187" cy="4802187"/>
          </a:xfrm>
        </p:spPr>
      </p:pic>
      <p:sp>
        <p:nvSpPr>
          <p:cNvPr id="4" name="Slide Number Placeholder 3">
            <a:extLst>
              <a:ext uri="{FF2B5EF4-FFF2-40B4-BE49-F238E27FC236}">
                <a16:creationId xmlns:a16="http://schemas.microsoft.com/office/drawing/2014/main" id="{3C7BF9CB-471D-90DC-24D9-B88DD3943143}"/>
              </a:ext>
            </a:extLst>
          </p:cNvPr>
          <p:cNvSpPr>
            <a:spLocks noGrp="1"/>
          </p:cNvSpPr>
          <p:nvPr>
            <p:ph type="sldNum" sz="quarter" idx="12"/>
          </p:nvPr>
        </p:nvSpPr>
        <p:spPr/>
        <p:txBody>
          <a:bodyPr/>
          <a:lstStyle/>
          <a:p>
            <a:fld id="{9D8C2514-A22F-405B-A836-35CBE8402BB0}" type="slidenum">
              <a:rPr lang="en-US" smtClean="0"/>
              <a:t>21</a:t>
            </a:fld>
            <a:endParaRPr lang="en-US"/>
          </a:p>
        </p:txBody>
      </p:sp>
      <p:graphicFrame>
        <p:nvGraphicFramePr>
          <p:cNvPr id="7" name="Table 6">
            <a:extLst>
              <a:ext uri="{FF2B5EF4-FFF2-40B4-BE49-F238E27FC236}">
                <a16:creationId xmlns:a16="http://schemas.microsoft.com/office/drawing/2014/main" id="{D9A874BB-891D-3A2D-73CD-11321ADF2773}"/>
              </a:ext>
            </a:extLst>
          </p:cNvPr>
          <p:cNvGraphicFramePr>
            <a:graphicFrameLocks noGrp="1"/>
          </p:cNvGraphicFramePr>
          <p:nvPr>
            <p:extLst>
              <p:ext uri="{D42A27DB-BD31-4B8C-83A1-F6EECF244321}">
                <p14:modId xmlns:p14="http://schemas.microsoft.com/office/powerpoint/2010/main" val="252530218"/>
              </p:ext>
            </p:extLst>
          </p:nvPr>
        </p:nvGraphicFramePr>
        <p:xfrm>
          <a:off x="5640386" y="1690689"/>
          <a:ext cx="5713415" cy="4460726"/>
        </p:xfrm>
        <a:graphic>
          <a:graphicData uri="http://schemas.openxmlformats.org/drawingml/2006/table">
            <a:tbl>
              <a:tblPr/>
              <a:tblGrid>
                <a:gridCol w="1142683">
                  <a:extLst>
                    <a:ext uri="{9D8B030D-6E8A-4147-A177-3AD203B41FA5}">
                      <a16:colId xmlns:a16="http://schemas.microsoft.com/office/drawing/2014/main" val="1462419598"/>
                    </a:ext>
                  </a:extLst>
                </a:gridCol>
                <a:gridCol w="1142683">
                  <a:extLst>
                    <a:ext uri="{9D8B030D-6E8A-4147-A177-3AD203B41FA5}">
                      <a16:colId xmlns:a16="http://schemas.microsoft.com/office/drawing/2014/main" val="2307819058"/>
                    </a:ext>
                  </a:extLst>
                </a:gridCol>
                <a:gridCol w="1142683">
                  <a:extLst>
                    <a:ext uri="{9D8B030D-6E8A-4147-A177-3AD203B41FA5}">
                      <a16:colId xmlns:a16="http://schemas.microsoft.com/office/drawing/2014/main" val="851387007"/>
                    </a:ext>
                  </a:extLst>
                </a:gridCol>
                <a:gridCol w="1142683">
                  <a:extLst>
                    <a:ext uri="{9D8B030D-6E8A-4147-A177-3AD203B41FA5}">
                      <a16:colId xmlns:a16="http://schemas.microsoft.com/office/drawing/2014/main" val="1731168043"/>
                    </a:ext>
                  </a:extLst>
                </a:gridCol>
                <a:gridCol w="1142683">
                  <a:extLst>
                    <a:ext uri="{9D8B030D-6E8A-4147-A177-3AD203B41FA5}">
                      <a16:colId xmlns:a16="http://schemas.microsoft.com/office/drawing/2014/main" val="321004162"/>
                    </a:ext>
                  </a:extLst>
                </a:gridCol>
              </a:tblGrid>
              <a:tr h="1088711">
                <a:tc>
                  <a:txBody>
                    <a:bodyPr/>
                    <a:lstStyle/>
                    <a:p>
                      <a:pPr algn="ctr" fontAlgn="b"/>
                      <a:r>
                        <a:rPr lang="en-US" sz="1600" b="0" i="0" u="none" strike="noStrike" dirty="0">
                          <a:solidFill>
                            <a:srgbClr val="000000"/>
                          </a:solidFill>
                          <a:effectLst/>
                          <a:latin typeface="Aptos Narrow" panose="020B0004020202020204" pitchFamily="34" charset="0"/>
                        </a:rPr>
                        <a:t>Feature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Moderate/Often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Never</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Seldom</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Gini Improvement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01161405"/>
                  </a:ext>
                </a:extLst>
              </a:tr>
              <a:tr h="730333">
                <a:tc>
                  <a:txBody>
                    <a:bodyPr/>
                    <a:lstStyle/>
                    <a:p>
                      <a:pPr algn="ctr" fontAlgn="b"/>
                      <a:r>
                        <a:rPr lang="en-US" sz="1600" b="0" i="0" u="none" strike="noStrike">
                          <a:solidFill>
                            <a:srgbClr val="000000"/>
                          </a:solidFill>
                          <a:effectLst/>
                          <a:latin typeface="Aptos Narrow" panose="020B0004020202020204" pitchFamily="34" charset="0"/>
                        </a:rPr>
                        <a:t>EDUSCHGRD2_T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10.87651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9.612343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8.636564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147.9477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0746333"/>
                  </a:ext>
                </a:extLst>
              </a:tr>
              <a:tr h="730333">
                <a:tc>
                  <a:txBody>
                    <a:bodyPr/>
                    <a:lstStyle/>
                    <a:p>
                      <a:pPr algn="ctr" fontAlgn="b"/>
                      <a:r>
                        <a:rPr lang="en-US" sz="1600" b="0" i="0" u="none" strike="noStrike" dirty="0">
                          <a:solidFill>
                            <a:srgbClr val="000000"/>
                          </a:solidFill>
                          <a:effectLst/>
                          <a:latin typeface="Aptos Narrow" panose="020B0004020202020204" pitchFamily="34" charset="0"/>
                        </a:rPr>
                        <a:t>NEWRACE2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0.429546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8.30367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2.047458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88.82681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3696443"/>
                  </a:ext>
                </a:extLst>
              </a:tr>
              <a:tr h="393672">
                <a:tc>
                  <a:txBody>
                    <a:bodyPr/>
                    <a:lstStyle/>
                    <a:p>
                      <a:pPr algn="ctr" fontAlgn="b"/>
                      <a:r>
                        <a:rPr lang="en-US" sz="1600" b="0" i="0" u="none" strike="noStrike">
                          <a:solidFill>
                            <a:srgbClr val="000000"/>
                          </a:solidFill>
                          <a:effectLst/>
                          <a:latin typeface="Aptos Narrow" panose="020B0004020202020204" pitchFamily="34" charset="0"/>
                        </a:rPr>
                        <a:t>STNDALC</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24.5962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28.42077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14.85239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83.76328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186358681"/>
                  </a:ext>
                </a:extLst>
              </a:tr>
              <a:tr h="393672">
                <a:tc>
                  <a:txBody>
                    <a:bodyPr/>
                    <a:lstStyle/>
                    <a:p>
                      <a:pPr algn="ctr" fontAlgn="b"/>
                      <a:r>
                        <a:rPr lang="en-US" sz="1600" b="0" i="0" u="none" strike="noStrike">
                          <a:solidFill>
                            <a:srgbClr val="000000"/>
                          </a:solidFill>
                          <a:effectLst/>
                          <a:latin typeface="Aptos Narrow" panose="020B0004020202020204" pitchFamily="34" charset="0"/>
                        </a:rPr>
                        <a:t>HEALTH2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3.481492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2.04633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-1.57251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73.74942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57189733"/>
                  </a:ext>
                </a:extLst>
              </a:tr>
              <a:tr h="730333">
                <a:tc>
                  <a:txBody>
                    <a:bodyPr/>
                    <a:lstStyle/>
                    <a:p>
                      <a:pPr algn="ctr" fontAlgn="b"/>
                      <a:r>
                        <a:rPr lang="en-US" sz="1600" b="0" i="0" u="none" strike="noStrike" dirty="0">
                          <a:solidFill>
                            <a:srgbClr val="000000"/>
                          </a:solidFill>
                          <a:effectLst/>
                          <a:latin typeface="Aptos Narrow" panose="020B0004020202020204" pitchFamily="34" charset="0"/>
                        </a:rPr>
                        <a:t>EDUSKPCOM_T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1.178549</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3.674957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-1.35792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58.65024</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701122115"/>
                  </a:ext>
                </a:extLst>
              </a:tr>
              <a:tr h="393672">
                <a:tc>
                  <a:txBody>
                    <a:bodyPr/>
                    <a:lstStyle/>
                    <a:p>
                      <a:pPr algn="ctr" fontAlgn="b"/>
                      <a:r>
                        <a:rPr lang="en-US" sz="1600" b="0" i="0" u="none" strike="noStrike">
                          <a:solidFill>
                            <a:srgbClr val="000000"/>
                          </a:solidFill>
                          <a:effectLst/>
                          <a:latin typeface="Aptos Narrow" panose="020B0004020202020204" pitchFamily="34" charset="0"/>
                        </a:rPr>
                        <a:t>INCOME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3.447175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a:solidFill>
                            <a:srgbClr val="000000"/>
                          </a:solidFill>
                          <a:effectLst/>
                          <a:latin typeface="Aptos Narrow" panose="020B0004020202020204" pitchFamily="34" charset="0"/>
                        </a:rPr>
                        <a:t>10.43357</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2.645908</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1600" b="0" i="0" u="none" strike="noStrike" dirty="0">
                          <a:solidFill>
                            <a:srgbClr val="000000"/>
                          </a:solidFill>
                          <a:effectLst/>
                          <a:latin typeface="Aptos Narrow" panose="020B0004020202020204" pitchFamily="34" charset="0"/>
                        </a:rPr>
                        <a:t>58.23583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5541064"/>
                  </a:ext>
                </a:extLst>
              </a:tr>
            </a:tbl>
          </a:graphicData>
        </a:graphic>
      </p:graphicFrame>
    </p:spTree>
    <p:extLst>
      <p:ext uri="{BB962C8B-B14F-4D97-AF65-F5344CB8AC3E}">
        <p14:creationId xmlns:p14="http://schemas.microsoft.com/office/powerpoint/2010/main" val="32843419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6690A61D-B924-103F-A283-AA816F2D0446}"/>
              </a:ext>
            </a:extLst>
          </p:cNvPr>
          <p:cNvSpPr/>
          <p:nvPr/>
        </p:nvSpPr>
        <p:spPr>
          <a:xfrm>
            <a:off x="510540" y="505914"/>
            <a:ext cx="11170920" cy="584617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59E577B-35AA-638D-9EE8-584096E7452D}"/>
              </a:ext>
            </a:extLst>
          </p:cNvPr>
          <p:cNvSpPr>
            <a:spLocks noGrp="1"/>
          </p:cNvSpPr>
          <p:nvPr>
            <p:ph type="title"/>
          </p:nvPr>
        </p:nvSpPr>
        <p:spPr/>
        <p:txBody>
          <a:bodyPr>
            <a:normAutofit fontScale="90000"/>
          </a:bodyPr>
          <a:lstStyle/>
          <a:p>
            <a:pPr algn="ctr"/>
            <a:r>
              <a:rPr lang="en-US" dirty="0">
                <a:solidFill>
                  <a:schemeClr val="bg1"/>
                </a:solidFill>
              </a:rPr>
              <a:t>Problem 3: Can NSDUH data predict the number of days a youth used marijuana in the past year?</a:t>
            </a:r>
          </a:p>
        </p:txBody>
      </p:sp>
      <p:sp>
        <p:nvSpPr>
          <p:cNvPr id="4" name="Slide Number Placeholder 3">
            <a:extLst>
              <a:ext uri="{FF2B5EF4-FFF2-40B4-BE49-F238E27FC236}">
                <a16:creationId xmlns:a16="http://schemas.microsoft.com/office/drawing/2014/main" id="{10FADF62-83CF-4637-9A4E-4EB4DA004EA9}"/>
              </a:ext>
            </a:extLst>
          </p:cNvPr>
          <p:cNvSpPr>
            <a:spLocks noGrp="1"/>
          </p:cNvSpPr>
          <p:nvPr>
            <p:ph type="sldNum" sz="quarter" idx="12"/>
          </p:nvPr>
        </p:nvSpPr>
        <p:spPr/>
        <p:txBody>
          <a:bodyPr/>
          <a:lstStyle/>
          <a:p>
            <a:fld id="{9D8C2514-A22F-405B-A836-35CBE8402BB0}" type="slidenum">
              <a:rPr lang="en-US" smtClean="0"/>
              <a:t>22</a:t>
            </a:fld>
            <a:endParaRPr lang="en-US"/>
          </a:p>
        </p:txBody>
      </p:sp>
    </p:spTree>
    <p:extLst>
      <p:ext uri="{BB962C8B-B14F-4D97-AF65-F5344CB8AC3E}">
        <p14:creationId xmlns:p14="http://schemas.microsoft.com/office/powerpoint/2010/main" val="35913872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5041E4-03AC-2133-0BD5-B12734551A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AD544E-55AF-9644-7A97-98B401540D4B}"/>
              </a:ext>
            </a:extLst>
          </p:cNvPr>
          <p:cNvSpPr>
            <a:spLocks noGrp="1"/>
          </p:cNvSpPr>
          <p:nvPr>
            <p:ph type="title"/>
          </p:nvPr>
        </p:nvSpPr>
        <p:spPr/>
        <p:txBody>
          <a:bodyPr/>
          <a:lstStyle/>
          <a:p>
            <a:r>
              <a:rPr lang="en-US" dirty="0"/>
              <a:t>Results: Boosted Ensemble Tuning</a:t>
            </a:r>
          </a:p>
        </p:txBody>
      </p:sp>
      <p:sp>
        <p:nvSpPr>
          <p:cNvPr id="3" name="Content Placeholder 2">
            <a:extLst>
              <a:ext uri="{FF2B5EF4-FFF2-40B4-BE49-F238E27FC236}">
                <a16:creationId xmlns:a16="http://schemas.microsoft.com/office/drawing/2014/main" id="{30034028-D247-275E-EFB9-3D71A070F6C8}"/>
              </a:ext>
            </a:extLst>
          </p:cNvPr>
          <p:cNvSpPr>
            <a:spLocks noGrp="1"/>
          </p:cNvSpPr>
          <p:nvPr>
            <p:ph idx="1"/>
          </p:nvPr>
        </p:nvSpPr>
        <p:spPr/>
        <p:txBody>
          <a:bodyPr/>
          <a:lstStyle/>
          <a:p>
            <a:pPr marL="0" indent="0">
              <a:buNone/>
            </a:pPr>
            <a:r>
              <a:rPr lang="en-US" dirty="0"/>
              <a:t>Best Params based on Test MSE: (B, λ, D) = (150, 0.05, 3)</a:t>
            </a:r>
          </a:p>
        </p:txBody>
      </p:sp>
      <p:sp>
        <p:nvSpPr>
          <p:cNvPr id="4" name="Slide Number Placeholder 3">
            <a:extLst>
              <a:ext uri="{FF2B5EF4-FFF2-40B4-BE49-F238E27FC236}">
                <a16:creationId xmlns:a16="http://schemas.microsoft.com/office/drawing/2014/main" id="{5858DEB3-C791-E3C3-09DA-6617EFBF0385}"/>
              </a:ext>
            </a:extLst>
          </p:cNvPr>
          <p:cNvSpPr>
            <a:spLocks noGrp="1"/>
          </p:cNvSpPr>
          <p:nvPr>
            <p:ph type="sldNum" sz="quarter" idx="12"/>
          </p:nvPr>
        </p:nvSpPr>
        <p:spPr/>
        <p:txBody>
          <a:bodyPr/>
          <a:lstStyle/>
          <a:p>
            <a:fld id="{9D8C2514-A22F-405B-A836-35CBE8402BB0}" type="slidenum">
              <a:rPr lang="en-US" smtClean="0"/>
              <a:t>23</a:t>
            </a:fld>
            <a:endParaRPr lang="en-US"/>
          </a:p>
        </p:txBody>
      </p:sp>
      <p:pic>
        <p:nvPicPr>
          <p:cNvPr id="6" name="Picture 5" descr="A graph of a graph&#10;&#10;AI-generated content may be incorrect.">
            <a:extLst>
              <a:ext uri="{FF2B5EF4-FFF2-40B4-BE49-F238E27FC236}">
                <a16:creationId xmlns:a16="http://schemas.microsoft.com/office/drawing/2014/main" id="{4AF1DC76-A00A-77AA-2461-A0DBE002621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36528" y="2629253"/>
            <a:ext cx="3851571" cy="3851571"/>
          </a:xfrm>
          <a:prstGeom prst="rect">
            <a:avLst/>
          </a:prstGeom>
        </p:spPr>
      </p:pic>
      <p:pic>
        <p:nvPicPr>
          <p:cNvPr id="8" name="Picture 7" descr="A graph with a line&#10;&#10;AI-generated content may be incorrect.">
            <a:extLst>
              <a:ext uri="{FF2B5EF4-FFF2-40B4-BE49-F238E27FC236}">
                <a16:creationId xmlns:a16="http://schemas.microsoft.com/office/drawing/2014/main" id="{EFBE40CF-7C04-FBA1-E811-37623E44639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0273" y="2617202"/>
            <a:ext cx="3863622" cy="3863622"/>
          </a:xfrm>
          <a:prstGeom prst="rect">
            <a:avLst/>
          </a:prstGeom>
        </p:spPr>
      </p:pic>
      <p:pic>
        <p:nvPicPr>
          <p:cNvPr id="10" name="Picture 9" descr="A graph of error metrics&#10;&#10;AI-generated content may be incorrect.">
            <a:extLst>
              <a:ext uri="{FF2B5EF4-FFF2-40B4-BE49-F238E27FC236}">
                <a16:creationId xmlns:a16="http://schemas.microsoft.com/office/drawing/2014/main" id="{E9199DAF-FCED-F032-F9DC-5B3CBD5052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55452" y="2641304"/>
            <a:ext cx="3851571" cy="3851571"/>
          </a:xfrm>
          <a:prstGeom prst="rect">
            <a:avLst/>
          </a:prstGeom>
        </p:spPr>
      </p:pic>
    </p:spTree>
    <p:extLst>
      <p:ext uri="{BB962C8B-B14F-4D97-AF65-F5344CB8AC3E}">
        <p14:creationId xmlns:p14="http://schemas.microsoft.com/office/powerpoint/2010/main" val="421381590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0B4842-6DAF-C615-EE72-EB11EE1F887C}"/>
            </a:ext>
          </a:extLst>
        </p:cNvPr>
        <p:cNvGrpSpPr/>
        <p:nvPr/>
      </p:nvGrpSpPr>
      <p:grpSpPr>
        <a:xfrm>
          <a:off x="0" y="0"/>
          <a:ext cx="0" cy="0"/>
          <a:chOff x="0" y="0"/>
          <a:chExt cx="0" cy="0"/>
        </a:xfrm>
      </p:grpSpPr>
      <p:sp useBgFill="1">
        <p:nvSpPr>
          <p:cNvPr id="10" name="Slide Background">
            <a:extLst>
              <a:ext uri="{FF2B5EF4-FFF2-40B4-BE49-F238E27FC236}">
                <a16:creationId xmlns:a16="http://schemas.microsoft.com/office/drawing/2014/main" id="{5105D448-4A6C-48A3-8C3C-71AF58F3E5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4025579F-C5D8-43BE-AF84-3E66A482C5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2544415"/>
          </a:xfrm>
          <a:prstGeom prst="rect">
            <a:avLst/>
          </a:prstGeom>
          <a:ln>
            <a:noFill/>
          </a:ln>
          <a:effectLst>
            <a:outerShdw blurRad="203200" dist="88900" dir="5460000" sx="95000" sy="95000" algn="t" rotWithShape="0">
              <a:srgbClr val="000000">
                <a:alpha val="26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102C9C8-5738-C4B3-85CB-D08D8E77E8BC}"/>
              </a:ext>
            </a:extLst>
          </p:cNvPr>
          <p:cNvSpPr>
            <a:spLocks noGrp="1"/>
          </p:cNvSpPr>
          <p:nvPr>
            <p:ph type="title"/>
          </p:nvPr>
        </p:nvSpPr>
        <p:spPr>
          <a:xfrm>
            <a:off x="761999" y="463941"/>
            <a:ext cx="9963509" cy="1616529"/>
          </a:xfrm>
        </p:spPr>
        <p:txBody>
          <a:bodyPr>
            <a:normAutofit/>
          </a:bodyPr>
          <a:lstStyle/>
          <a:p>
            <a:r>
              <a:rPr lang="en-US" sz="4000" dirty="0"/>
              <a:t>Results: Metrics</a:t>
            </a:r>
          </a:p>
        </p:txBody>
      </p:sp>
      <p:sp>
        <p:nvSpPr>
          <p:cNvPr id="4" name="Slide Number Placeholder 3">
            <a:extLst>
              <a:ext uri="{FF2B5EF4-FFF2-40B4-BE49-F238E27FC236}">
                <a16:creationId xmlns:a16="http://schemas.microsoft.com/office/drawing/2014/main" id="{BFD2BB87-C938-F0F4-B72D-2C760606FCF4}"/>
              </a:ext>
            </a:extLst>
          </p:cNvPr>
          <p:cNvSpPr>
            <a:spLocks noGrp="1"/>
          </p:cNvSpPr>
          <p:nvPr>
            <p:ph type="sldNum" sz="quarter" idx="12"/>
          </p:nvPr>
        </p:nvSpPr>
        <p:spPr>
          <a:xfrm>
            <a:off x="8732520" y="6356350"/>
            <a:ext cx="3207488" cy="365125"/>
          </a:xfrm>
        </p:spPr>
        <p:txBody>
          <a:bodyPr>
            <a:normAutofit/>
          </a:bodyPr>
          <a:lstStyle/>
          <a:p>
            <a:pPr>
              <a:spcAft>
                <a:spcPts val="600"/>
              </a:spcAft>
            </a:pPr>
            <a:fld id="{9D8C2514-A22F-405B-A836-35CBE8402BB0}" type="slidenum">
              <a:rPr lang="en-US">
                <a:solidFill>
                  <a:schemeClr val="tx1"/>
                </a:solidFill>
              </a:rPr>
              <a:pPr>
                <a:spcAft>
                  <a:spcPts val="600"/>
                </a:spcAft>
              </a:pPr>
              <a:t>24</a:t>
            </a:fld>
            <a:endParaRPr lang="en-US">
              <a:solidFill>
                <a:schemeClr val="tx1"/>
              </a:solidFill>
            </a:endParaRPr>
          </a:p>
        </p:txBody>
      </p:sp>
      <p:graphicFrame>
        <p:nvGraphicFramePr>
          <p:cNvPr id="5" name="Content Placeholder 4">
            <a:extLst>
              <a:ext uri="{FF2B5EF4-FFF2-40B4-BE49-F238E27FC236}">
                <a16:creationId xmlns:a16="http://schemas.microsoft.com/office/drawing/2014/main" id="{4DE4931C-4CD4-7769-6B87-41178C6545A8}"/>
              </a:ext>
            </a:extLst>
          </p:cNvPr>
          <p:cNvGraphicFramePr>
            <a:graphicFrameLocks noGrp="1"/>
          </p:cNvGraphicFramePr>
          <p:nvPr>
            <p:ph idx="1"/>
            <p:extLst>
              <p:ext uri="{D42A27DB-BD31-4B8C-83A1-F6EECF244321}">
                <p14:modId xmlns:p14="http://schemas.microsoft.com/office/powerpoint/2010/main" val="848394763"/>
              </p:ext>
            </p:extLst>
          </p:nvPr>
        </p:nvGraphicFramePr>
        <p:xfrm>
          <a:off x="1649868" y="2673927"/>
          <a:ext cx="8450095" cy="3922005"/>
        </p:xfrm>
        <a:graphic>
          <a:graphicData uri="http://schemas.openxmlformats.org/drawingml/2006/table">
            <a:tbl>
              <a:tblPr>
                <a:tableStyleId>{2D5ABB26-0587-4C30-8999-92F81FD0307C}</a:tableStyleId>
              </a:tblPr>
              <a:tblGrid>
                <a:gridCol w="2853392">
                  <a:extLst>
                    <a:ext uri="{9D8B030D-6E8A-4147-A177-3AD203B41FA5}">
                      <a16:colId xmlns:a16="http://schemas.microsoft.com/office/drawing/2014/main" val="3897452792"/>
                    </a:ext>
                  </a:extLst>
                </a:gridCol>
                <a:gridCol w="2853392">
                  <a:extLst>
                    <a:ext uri="{9D8B030D-6E8A-4147-A177-3AD203B41FA5}">
                      <a16:colId xmlns:a16="http://schemas.microsoft.com/office/drawing/2014/main" val="1132481709"/>
                    </a:ext>
                  </a:extLst>
                </a:gridCol>
                <a:gridCol w="2743311">
                  <a:extLst>
                    <a:ext uri="{9D8B030D-6E8A-4147-A177-3AD203B41FA5}">
                      <a16:colId xmlns:a16="http://schemas.microsoft.com/office/drawing/2014/main" val="3101225351"/>
                    </a:ext>
                  </a:extLst>
                </a:gridCol>
              </a:tblGrid>
              <a:tr h="525946">
                <a:tc>
                  <a:txBody>
                    <a:bodyPr/>
                    <a:lstStyle/>
                    <a:p>
                      <a:pPr algn="ctr" fontAlgn="b"/>
                      <a:r>
                        <a:rPr lang="en-US" sz="1600" b="0" i="0" u="none" strike="noStrike" cap="none" spc="0" dirty="0">
                          <a:solidFill>
                            <a:schemeClr val="tx1"/>
                          </a:solidFill>
                          <a:effectLst/>
                          <a:latin typeface="Aptos Narrow" panose="020B0004020202020204" pitchFamily="34" charset="0"/>
                        </a:rPr>
                        <a:t>Model</a:t>
                      </a: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cap="none" spc="0" dirty="0">
                          <a:solidFill>
                            <a:schemeClr val="tx1"/>
                          </a:solidFill>
                          <a:effectLst/>
                          <a:latin typeface="Aptos Narrow" panose="020B0004020202020204" pitchFamily="34" charset="0"/>
                        </a:rPr>
                        <a:t>Test MSE</a:t>
                      </a: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i="0" u="none" strike="noStrike" cap="none" spc="0" dirty="0">
                          <a:solidFill>
                            <a:schemeClr val="tx1"/>
                          </a:solidFill>
                          <a:effectLst/>
                          <a:latin typeface="Aptos Narrow" panose="020B0004020202020204" pitchFamily="34" charset="0"/>
                        </a:rPr>
                        <a:t>Log Transformed Response?</a:t>
                      </a: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9320401"/>
                  </a:ext>
                </a:extLst>
              </a:tr>
              <a:tr h="525946">
                <a:tc>
                  <a:txBody>
                    <a:bodyPr/>
                    <a:lstStyle/>
                    <a:p>
                      <a:pPr algn="ctr" fontAlgn="b"/>
                      <a:r>
                        <a:rPr lang="en-US" sz="1600" b="0" u="none" strike="noStrike" cap="none" spc="0" dirty="0">
                          <a:solidFill>
                            <a:schemeClr val="tx1"/>
                          </a:solidFill>
                          <a:effectLst/>
                        </a:rPr>
                        <a:t>tree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a:solidFill>
                            <a:schemeClr val="tx1"/>
                          </a:solidFill>
                          <a:effectLst/>
                        </a:rPr>
                        <a:t>2101.54</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FALSE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565928050"/>
                  </a:ext>
                </a:extLst>
              </a:tr>
              <a:tr h="573789">
                <a:tc>
                  <a:txBody>
                    <a:bodyPr/>
                    <a:lstStyle/>
                    <a:p>
                      <a:pPr algn="ctr" fontAlgn="b"/>
                      <a:r>
                        <a:rPr lang="en-US" sz="1600" b="0" u="none" strike="noStrike" cap="none" spc="0">
                          <a:solidFill>
                            <a:schemeClr val="tx1"/>
                          </a:solidFill>
                          <a:effectLst/>
                        </a:rPr>
                        <a:t>pruned_tree</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2132.539</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a:solidFill>
                            <a:schemeClr val="tx1"/>
                          </a:solidFill>
                          <a:effectLst/>
                        </a:rPr>
                        <a:t>FALSE</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10473331"/>
                  </a:ext>
                </a:extLst>
              </a:tr>
              <a:tr h="573789">
                <a:tc>
                  <a:txBody>
                    <a:bodyPr/>
                    <a:lstStyle/>
                    <a:p>
                      <a:pPr algn="ctr" fontAlgn="b"/>
                      <a:r>
                        <a:rPr lang="en-US" sz="1600" b="0" u="none" strike="noStrike" cap="none" spc="0" dirty="0">
                          <a:solidFill>
                            <a:schemeClr val="tx1"/>
                          </a:solidFill>
                          <a:effectLst/>
                        </a:rPr>
                        <a:t>tree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2942.799</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TRUE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7812275"/>
                  </a:ext>
                </a:extLst>
              </a:tr>
              <a:tr h="573789">
                <a:tc>
                  <a:txBody>
                    <a:bodyPr/>
                    <a:lstStyle/>
                    <a:p>
                      <a:pPr algn="ctr" fontAlgn="b"/>
                      <a:r>
                        <a:rPr lang="en-US" sz="1600" b="0" u="none" strike="noStrike" cap="none" spc="0">
                          <a:solidFill>
                            <a:schemeClr val="tx1"/>
                          </a:solidFill>
                          <a:effectLst/>
                        </a:rPr>
                        <a:t>pruned_tree</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3232.882</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a:solidFill>
                            <a:schemeClr val="tx1"/>
                          </a:solidFill>
                          <a:effectLst/>
                        </a:rPr>
                        <a:t>TRUE</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2538297"/>
                  </a:ext>
                </a:extLst>
              </a:tr>
              <a:tr h="573789">
                <a:tc>
                  <a:txBody>
                    <a:bodyPr/>
                    <a:lstStyle/>
                    <a:p>
                      <a:pPr algn="ctr" fontAlgn="b"/>
                      <a:r>
                        <a:rPr lang="en-US" sz="1600" b="0" u="none" strike="noStrike" cap="none" spc="0">
                          <a:solidFill>
                            <a:schemeClr val="tx1"/>
                          </a:solidFill>
                          <a:effectLst/>
                        </a:rPr>
                        <a:t>boosting</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a:solidFill>
                            <a:schemeClr val="tx1"/>
                          </a:solidFill>
                          <a:effectLst/>
                        </a:rPr>
                        <a:t>1976.785</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FALSE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22616662"/>
                  </a:ext>
                </a:extLst>
              </a:tr>
              <a:tr h="573789">
                <a:tc>
                  <a:txBody>
                    <a:bodyPr/>
                    <a:lstStyle/>
                    <a:p>
                      <a:pPr algn="ctr" fontAlgn="b"/>
                      <a:r>
                        <a:rPr lang="en-US" sz="1600" b="0" u="none" strike="noStrike" cap="none" spc="0">
                          <a:solidFill>
                            <a:schemeClr val="tx1"/>
                          </a:solidFill>
                          <a:effectLst/>
                        </a:rPr>
                        <a:t>boosting</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a:solidFill>
                            <a:schemeClr val="tx1"/>
                          </a:solidFill>
                          <a:effectLst/>
                        </a:rPr>
                        <a:t>3199.137</a:t>
                      </a:r>
                      <a:endParaRPr lang="en-US" sz="1600" b="0" i="0" u="none" strike="noStrike" cap="none" spc="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fontAlgn="b"/>
                      <a:r>
                        <a:rPr lang="en-US" sz="1600" b="0" u="none" strike="noStrike" cap="none" spc="0" dirty="0">
                          <a:solidFill>
                            <a:schemeClr val="tx1"/>
                          </a:solidFill>
                          <a:effectLst/>
                        </a:rPr>
                        <a:t>TRUE</a:t>
                      </a:r>
                      <a:endParaRPr lang="en-US" sz="1600" b="0" i="0" u="none" strike="noStrike" cap="none" spc="0" dirty="0">
                        <a:solidFill>
                          <a:schemeClr val="tx1"/>
                        </a:solidFill>
                        <a:effectLst/>
                        <a:latin typeface="Aptos Narrow" panose="020B0004020202020204" pitchFamily="34" charset="0"/>
                      </a:endParaRPr>
                    </a:p>
                  </a:txBody>
                  <a:tcPr marL="141345" marR="141345" marT="141345" marB="141345" anchor="b">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55202699"/>
                  </a:ext>
                </a:extLst>
              </a:tr>
            </a:tbl>
          </a:graphicData>
        </a:graphic>
      </p:graphicFrame>
    </p:spTree>
    <p:extLst>
      <p:ext uri="{BB962C8B-B14F-4D97-AF65-F5344CB8AC3E}">
        <p14:creationId xmlns:p14="http://schemas.microsoft.com/office/powerpoint/2010/main" val="2260291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84159-E622-4004-7222-A65D01488F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659486-B628-EA62-E0EA-4052C0D0AE94}"/>
              </a:ext>
            </a:extLst>
          </p:cNvPr>
          <p:cNvSpPr>
            <a:spLocks noGrp="1"/>
          </p:cNvSpPr>
          <p:nvPr>
            <p:ph type="title"/>
          </p:nvPr>
        </p:nvSpPr>
        <p:spPr/>
        <p:txBody>
          <a:bodyPr/>
          <a:lstStyle/>
          <a:p>
            <a:r>
              <a:rPr lang="en-US" dirty="0"/>
              <a:t>Results: Feature Importance</a:t>
            </a:r>
          </a:p>
        </p:txBody>
      </p:sp>
      <p:graphicFrame>
        <p:nvGraphicFramePr>
          <p:cNvPr id="5" name="Content Placeholder 4">
            <a:extLst>
              <a:ext uri="{FF2B5EF4-FFF2-40B4-BE49-F238E27FC236}">
                <a16:creationId xmlns:a16="http://schemas.microsoft.com/office/drawing/2014/main" id="{AE1E6C62-9B82-15AD-C3D0-BE59BC2A0342}"/>
              </a:ext>
            </a:extLst>
          </p:cNvPr>
          <p:cNvGraphicFramePr>
            <a:graphicFrameLocks noGrp="1"/>
          </p:cNvGraphicFramePr>
          <p:nvPr>
            <p:ph idx="1"/>
            <p:extLst>
              <p:ext uri="{D42A27DB-BD31-4B8C-83A1-F6EECF244321}">
                <p14:modId xmlns:p14="http://schemas.microsoft.com/office/powerpoint/2010/main" val="1041883888"/>
              </p:ext>
            </p:extLst>
          </p:nvPr>
        </p:nvGraphicFramePr>
        <p:xfrm>
          <a:off x="2636520" y="1690688"/>
          <a:ext cx="6705600" cy="4358642"/>
        </p:xfrm>
        <a:graphic>
          <a:graphicData uri="http://schemas.openxmlformats.org/drawingml/2006/table">
            <a:tbl>
              <a:tblPr/>
              <a:tblGrid>
                <a:gridCol w="3352800">
                  <a:extLst>
                    <a:ext uri="{9D8B030D-6E8A-4147-A177-3AD203B41FA5}">
                      <a16:colId xmlns:a16="http://schemas.microsoft.com/office/drawing/2014/main" val="3004501584"/>
                    </a:ext>
                  </a:extLst>
                </a:gridCol>
                <a:gridCol w="3352800">
                  <a:extLst>
                    <a:ext uri="{9D8B030D-6E8A-4147-A177-3AD203B41FA5}">
                      <a16:colId xmlns:a16="http://schemas.microsoft.com/office/drawing/2014/main" val="2128898950"/>
                    </a:ext>
                  </a:extLst>
                </a:gridCol>
              </a:tblGrid>
              <a:tr h="448866">
                <a:tc>
                  <a:txBody>
                    <a:bodyPr/>
                    <a:lstStyle/>
                    <a:p>
                      <a:pPr algn="ctr" fontAlgn="b"/>
                      <a:r>
                        <a:rPr lang="en-US" sz="2000" b="0" i="0" u="none" strike="noStrike" dirty="0">
                          <a:solidFill>
                            <a:srgbClr val="000000"/>
                          </a:solidFill>
                          <a:effectLst/>
                          <a:latin typeface="Aptos Narrow" panose="020B0004020202020204" pitchFamily="34" charset="0"/>
                        </a:rPr>
                        <a:t>Feature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Relative Influence</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57438698"/>
                  </a:ext>
                </a:extLst>
              </a:tr>
              <a:tr h="448866">
                <a:tc>
                  <a:txBody>
                    <a:bodyPr/>
                    <a:lstStyle/>
                    <a:p>
                      <a:pPr algn="ctr" fontAlgn="b"/>
                      <a:r>
                        <a:rPr lang="en-US" sz="2000" b="0" i="0" u="none" strike="noStrike" dirty="0">
                          <a:solidFill>
                            <a:srgbClr val="000000"/>
                          </a:solidFill>
                          <a:effectLst/>
                          <a:latin typeface="Aptos Narrow" panose="020B0004020202020204" pitchFamily="34" charset="0"/>
                        </a:rPr>
                        <a:t>YOSELL2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15.18155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26428971"/>
                  </a:ext>
                </a:extLst>
              </a:tr>
              <a:tr h="832723">
                <a:tc>
                  <a:txBody>
                    <a:bodyPr/>
                    <a:lstStyle/>
                    <a:p>
                      <a:pPr algn="ctr" fontAlgn="b"/>
                      <a:r>
                        <a:rPr lang="en-US" sz="2000" b="0" i="0" u="none" strike="noStrike" dirty="0">
                          <a:solidFill>
                            <a:srgbClr val="000000"/>
                          </a:solidFill>
                          <a:effectLst/>
                          <a:latin typeface="Aptos Narrow" panose="020B0004020202020204" pitchFamily="34" charset="0"/>
                        </a:rPr>
                        <a:t>FRDMJMON</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13.81026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48127617"/>
                  </a:ext>
                </a:extLst>
              </a:tr>
              <a:tr h="448866">
                <a:tc>
                  <a:txBody>
                    <a:bodyPr/>
                    <a:lstStyle/>
                    <a:p>
                      <a:pPr algn="ctr" fontAlgn="b"/>
                      <a:r>
                        <a:rPr lang="en-US" sz="2000" b="0" i="0" u="none" strike="noStrike">
                          <a:solidFill>
                            <a:srgbClr val="000000"/>
                          </a:solidFill>
                          <a:effectLst/>
                          <a:latin typeface="Aptos Narrow" panose="020B0004020202020204" pitchFamily="34" charset="0"/>
                        </a:rPr>
                        <a:t>STNDSMJ</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8.434671</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08622098"/>
                  </a:ext>
                </a:extLst>
              </a:tr>
              <a:tr h="832723">
                <a:tc>
                  <a:txBody>
                    <a:bodyPr/>
                    <a:lstStyle/>
                    <a:p>
                      <a:pPr algn="ctr" fontAlgn="b"/>
                      <a:r>
                        <a:rPr lang="en-US" sz="2000" b="0" i="0" u="none" strike="noStrike">
                          <a:solidFill>
                            <a:srgbClr val="000000"/>
                          </a:solidFill>
                          <a:effectLst/>
                          <a:latin typeface="Aptos Narrow" panose="020B0004020202020204" pitchFamily="34" charset="0"/>
                        </a:rPr>
                        <a:t>EDUSCHGRD2_T</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6.978973</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78942283"/>
                  </a:ext>
                </a:extLst>
              </a:tr>
              <a:tr h="448866">
                <a:tc>
                  <a:txBody>
                    <a:bodyPr/>
                    <a:lstStyle/>
                    <a:p>
                      <a:pPr algn="ctr" fontAlgn="b"/>
                      <a:r>
                        <a:rPr lang="en-US" sz="2000" b="0" i="0" u="none" strike="noStrike">
                          <a:solidFill>
                            <a:srgbClr val="000000"/>
                          </a:solidFill>
                          <a:effectLst/>
                          <a:latin typeface="Aptos Narrow" panose="020B0004020202020204" pitchFamily="34" charset="0"/>
                        </a:rPr>
                        <a:t>PRMJMO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6.18905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33719170"/>
                  </a:ext>
                </a:extLst>
              </a:tr>
              <a:tr h="448866">
                <a:tc>
                  <a:txBody>
                    <a:bodyPr/>
                    <a:lstStyle/>
                    <a:p>
                      <a:pPr algn="ctr" fontAlgn="b"/>
                      <a:r>
                        <a:rPr lang="en-US" sz="2000" b="0" i="0" u="none" strike="noStrike">
                          <a:solidFill>
                            <a:srgbClr val="000000"/>
                          </a:solidFill>
                          <a:effectLst/>
                          <a:latin typeface="Aptos Narrow" panose="020B0004020202020204" pitchFamily="34" charset="0"/>
                        </a:rPr>
                        <a:t>YFLMJMO</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a:solidFill>
                            <a:srgbClr val="000000"/>
                          </a:solidFill>
                          <a:effectLst/>
                          <a:latin typeface="Aptos Narrow" panose="020B0004020202020204" pitchFamily="34" charset="0"/>
                        </a:rPr>
                        <a:t>6.172565</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09150244"/>
                  </a:ext>
                </a:extLst>
              </a:tr>
              <a:tr h="448866">
                <a:tc>
                  <a:txBody>
                    <a:bodyPr/>
                    <a:lstStyle/>
                    <a:p>
                      <a:pPr algn="ctr" fontAlgn="b"/>
                      <a:r>
                        <a:rPr lang="en-US" sz="2000" b="0" i="0" u="none" strike="noStrike">
                          <a:solidFill>
                            <a:srgbClr val="000000"/>
                          </a:solidFill>
                          <a:effectLst/>
                          <a:latin typeface="Aptos Narrow" panose="020B0004020202020204" pitchFamily="34" charset="0"/>
                        </a:rPr>
                        <a:t>YOSTOLE2</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b"/>
                      <a:r>
                        <a:rPr lang="en-US" sz="2000" b="0" i="0" u="none" strike="noStrike" dirty="0">
                          <a:solidFill>
                            <a:srgbClr val="000000"/>
                          </a:solidFill>
                          <a:effectLst/>
                          <a:latin typeface="Aptos Narrow" panose="020B0004020202020204" pitchFamily="34" charset="0"/>
                        </a:rPr>
                        <a:t>5.441146</a:t>
                      </a:r>
                    </a:p>
                  </a:txBody>
                  <a:tcPr marL="6350" marR="6350" marT="635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0953859"/>
                  </a:ext>
                </a:extLst>
              </a:tr>
            </a:tbl>
          </a:graphicData>
        </a:graphic>
      </p:graphicFrame>
      <p:sp>
        <p:nvSpPr>
          <p:cNvPr id="4" name="Slide Number Placeholder 3">
            <a:extLst>
              <a:ext uri="{FF2B5EF4-FFF2-40B4-BE49-F238E27FC236}">
                <a16:creationId xmlns:a16="http://schemas.microsoft.com/office/drawing/2014/main" id="{B604D9B2-E25D-4932-B9E2-88C5ADE68563}"/>
              </a:ext>
            </a:extLst>
          </p:cNvPr>
          <p:cNvSpPr>
            <a:spLocks noGrp="1"/>
          </p:cNvSpPr>
          <p:nvPr>
            <p:ph type="sldNum" sz="quarter" idx="12"/>
          </p:nvPr>
        </p:nvSpPr>
        <p:spPr/>
        <p:txBody>
          <a:bodyPr/>
          <a:lstStyle/>
          <a:p>
            <a:fld id="{9D8C2514-A22F-405B-A836-35CBE8402BB0}" type="slidenum">
              <a:rPr lang="en-US" smtClean="0"/>
              <a:t>25</a:t>
            </a:fld>
            <a:endParaRPr lang="en-US"/>
          </a:p>
        </p:txBody>
      </p:sp>
    </p:spTree>
    <p:extLst>
      <p:ext uri="{BB962C8B-B14F-4D97-AF65-F5344CB8AC3E}">
        <p14:creationId xmlns:p14="http://schemas.microsoft.com/office/powerpoint/2010/main" val="17402342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0A1B2192-2D40-A68F-7470-EED1940D6993}"/>
              </a:ext>
            </a:extLst>
          </p:cNvPr>
          <p:cNvSpPr>
            <a:spLocks noGrp="1"/>
          </p:cNvSpPr>
          <p:nvPr>
            <p:ph type="sldNum" sz="quarter" idx="12"/>
          </p:nvPr>
        </p:nvSpPr>
        <p:spPr/>
        <p:txBody>
          <a:bodyPr/>
          <a:lstStyle/>
          <a:p>
            <a:fld id="{9D8C2514-A22F-405B-A836-35CBE8402BB0}" type="slidenum">
              <a:rPr lang="en-US" smtClean="0"/>
              <a:t>26</a:t>
            </a:fld>
            <a:endParaRPr lang="en-US"/>
          </a:p>
        </p:txBody>
      </p:sp>
      <p:sp>
        <p:nvSpPr>
          <p:cNvPr id="11" name="Rectangle: Rounded Corners 10">
            <a:extLst>
              <a:ext uri="{FF2B5EF4-FFF2-40B4-BE49-F238E27FC236}">
                <a16:creationId xmlns:a16="http://schemas.microsoft.com/office/drawing/2014/main" id="{9970255F-699C-108C-28FB-6126561AC009}"/>
              </a:ext>
            </a:extLst>
          </p:cNvPr>
          <p:cNvSpPr/>
          <p:nvPr/>
        </p:nvSpPr>
        <p:spPr>
          <a:xfrm>
            <a:off x="212119" y="1134062"/>
            <a:ext cx="5153601" cy="46783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descr="A diagram of a company&#10;&#10;AI-generated content may be incorrect.">
            <a:extLst>
              <a:ext uri="{FF2B5EF4-FFF2-40B4-BE49-F238E27FC236}">
                <a16:creationId xmlns:a16="http://schemas.microsoft.com/office/drawing/2014/main" id="{9B5A332F-E535-806C-0FE9-C6238F60FE6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54040" y="224976"/>
            <a:ext cx="5913120" cy="6496499"/>
          </a:xfrm>
          <a:prstGeom prst="rect">
            <a:avLst/>
          </a:prstGeom>
        </p:spPr>
      </p:pic>
      <p:sp>
        <p:nvSpPr>
          <p:cNvPr id="10" name="TextBox 9">
            <a:extLst>
              <a:ext uri="{FF2B5EF4-FFF2-40B4-BE49-F238E27FC236}">
                <a16:creationId xmlns:a16="http://schemas.microsoft.com/office/drawing/2014/main" id="{CFC2BB90-B863-AB7C-9C55-86F2188066F1}"/>
              </a:ext>
            </a:extLst>
          </p:cNvPr>
          <p:cNvSpPr txBox="1"/>
          <p:nvPr/>
        </p:nvSpPr>
        <p:spPr>
          <a:xfrm>
            <a:off x="365759" y="1997839"/>
            <a:ext cx="4846320" cy="2862322"/>
          </a:xfrm>
          <a:prstGeom prst="rect">
            <a:avLst/>
          </a:prstGeom>
          <a:noFill/>
        </p:spPr>
        <p:txBody>
          <a:bodyPr wrap="square" rtlCol="0">
            <a:spAutoFit/>
          </a:bodyPr>
          <a:lstStyle/>
          <a:p>
            <a:r>
              <a:rPr lang="en-US" dirty="0">
                <a:solidFill>
                  <a:schemeClr val="bg1"/>
                </a:solidFill>
              </a:rPr>
              <a:t>A youth:</a:t>
            </a:r>
          </a:p>
          <a:p>
            <a:r>
              <a:rPr lang="en-US" dirty="0">
                <a:solidFill>
                  <a:schemeClr val="bg1"/>
                </a:solidFill>
              </a:rPr>
              <a:t>	=&gt; Whose peers do no feel strongly 	about monthly marijuana use </a:t>
            </a:r>
          </a:p>
          <a:p>
            <a:r>
              <a:rPr lang="en-US" dirty="0">
                <a:solidFill>
                  <a:schemeClr val="bg1"/>
                </a:solidFill>
              </a:rPr>
              <a:t>	=&gt; Who has not sold drugs</a:t>
            </a:r>
          </a:p>
          <a:p>
            <a:r>
              <a:rPr lang="en-US" dirty="0">
                <a:solidFill>
                  <a:schemeClr val="bg1"/>
                </a:solidFill>
              </a:rPr>
              <a:t>	=&gt; Whose peers  often use marijuana</a:t>
            </a:r>
          </a:p>
          <a:p>
            <a:r>
              <a:rPr lang="en-US" dirty="0">
                <a:solidFill>
                  <a:schemeClr val="bg1"/>
                </a:solidFill>
              </a:rPr>
              <a:t>	=&gt; Whose parents are not strongly 	against marijuana use</a:t>
            </a:r>
          </a:p>
          <a:p>
            <a:r>
              <a:rPr lang="en-US" dirty="0">
                <a:solidFill>
                  <a:schemeClr val="bg1"/>
                </a:solidFill>
              </a:rPr>
              <a:t>	=&gt; Who feels poorly about school</a:t>
            </a:r>
          </a:p>
          <a:p>
            <a:r>
              <a:rPr lang="en-US" dirty="0">
                <a:solidFill>
                  <a:schemeClr val="bg1"/>
                </a:solidFill>
              </a:rPr>
              <a:t>	=&gt; And who has stolen before</a:t>
            </a:r>
          </a:p>
          <a:p>
            <a:r>
              <a:rPr lang="en-US" dirty="0">
                <a:solidFill>
                  <a:schemeClr val="bg1"/>
                </a:solidFill>
              </a:rPr>
              <a:t>	=&gt; Predicted use is very high, 176/365</a:t>
            </a:r>
          </a:p>
        </p:txBody>
      </p:sp>
    </p:spTree>
    <p:extLst>
      <p:ext uri="{BB962C8B-B14F-4D97-AF65-F5344CB8AC3E}">
        <p14:creationId xmlns:p14="http://schemas.microsoft.com/office/powerpoint/2010/main" val="219440364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A233-E3C0-1AA8-BAD0-F53735E7BCDE}"/>
              </a:ext>
            </a:extLst>
          </p:cNvPr>
          <p:cNvSpPr>
            <a:spLocks noGrp="1"/>
          </p:cNvSpPr>
          <p:nvPr>
            <p:ph type="title"/>
          </p:nvPr>
        </p:nvSpPr>
        <p:spPr/>
        <p:txBody>
          <a:bodyPr/>
          <a:lstStyle/>
          <a:p>
            <a:r>
              <a:rPr lang="en-US" dirty="0"/>
              <a:t>Further Discussion: Choosing the Response</a:t>
            </a:r>
          </a:p>
        </p:txBody>
      </p:sp>
      <p:sp>
        <p:nvSpPr>
          <p:cNvPr id="3" name="Content Placeholder 2">
            <a:extLst>
              <a:ext uri="{FF2B5EF4-FFF2-40B4-BE49-F238E27FC236}">
                <a16:creationId xmlns:a16="http://schemas.microsoft.com/office/drawing/2014/main" id="{11FC748F-5A21-B7B7-73CB-871C74E932C9}"/>
              </a:ext>
            </a:extLst>
          </p:cNvPr>
          <p:cNvSpPr>
            <a:spLocks noGrp="1"/>
          </p:cNvSpPr>
          <p:nvPr>
            <p:ph idx="1"/>
          </p:nvPr>
        </p:nvSpPr>
        <p:spPr/>
        <p:txBody>
          <a:bodyPr/>
          <a:lstStyle/>
          <a:p>
            <a:r>
              <a:rPr lang="en-US" dirty="0"/>
              <a:t>Predicting on the categorical versions depends on class imbalance</a:t>
            </a:r>
          </a:p>
          <a:p>
            <a:pPr lvl="1"/>
            <a:r>
              <a:rPr lang="en-US" dirty="0"/>
              <a:t>Can give a general idea of usage</a:t>
            </a:r>
          </a:p>
          <a:p>
            <a:pPr lvl="1"/>
            <a:r>
              <a:rPr lang="en-US" dirty="0"/>
              <a:t>May be more appropriate when classes result in more balance than the numeric version</a:t>
            </a:r>
          </a:p>
          <a:p>
            <a:pPr lvl="1"/>
            <a:r>
              <a:rPr lang="en-US" dirty="0"/>
              <a:t>Reducing number of classes may reduce class imbalance</a:t>
            </a:r>
          </a:p>
          <a:p>
            <a:r>
              <a:rPr lang="en-US" dirty="0"/>
              <a:t>Prediction on a numeric response depends in part on normality</a:t>
            </a:r>
          </a:p>
          <a:p>
            <a:pPr lvl="1"/>
            <a:r>
              <a:rPr lang="en-US" dirty="0"/>
              <a:t>Still can only predict a discrete set of values, unlike a linear model</a:t>
            </a:r>
          </a:p>
        </p:txBody>
      </p:sp>
      <p:sp>
        <p:nvSpPr>
          <p:cNvPr id="4" name="Slide Number Placeholder 3">
            <a:extLst>
              <a:ext uri="{FF2B5EF4-FFF2-40B4-BE49-F238E27FC236}">
                <a16:creationId xmlns:a16="http://schemas.microsoft.com/office/drawing/2014/main" id="{A4A748F4-CA31-680A-190A-C858BFF38EAF}"/>
              </a:ext>
            </a:extLst>
          </p:cNvPr>
          <p:cNvSpPr>
            <a:spLocks noGrp="1"/>
          </p:cNvSpPr>
          <p:nvPr>
            <p:ph type="sldNum" sz="quarter" idx="12"/>
          </p:nvPr>
        </p:nvSpPr>
        <p:spPr/>
        <p:txBody>
          <a:bodyPr/>
          <a:lstStyle/>
          <a:p>
            <a:fld id="{9D8C2514-A22F-405B-A836-35CBE8402BB0}" type="slidenum">
              <a:rPr lang="en-US" smtClean="0"/>
              <a:t>27</a:t>
            </a:fld>
            <a:endParaRPr lang="en-US"/>
          </a:p>
        </p:txBody>
      </p:sp>
    </p:spTree>
    <p:extLst>
      <p:ext uri="{BB962C8B-B14F-4D97-AF65-F5344CB8AC3E}">
        <p14:creationId xmlns:p14="http://schemas.microsoft.com/office/powerpoint/2010/main" val="6377133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7F753-D7D0-57B4-D8DA-934E65825A5A}"/>
              </a:ext>
            </a:extLst>
          </p:cNvPr>
          <p:cNvSpPr>
            <a:spLocks noGrp="1"/>
          </p:cNvSpPr>
          <p:nvPr>
            <p:ph type="title"/>
          </p:nvPr>
        </p:nvSpPr>
        <p:spPr/>
        <p:txBody>
          <a:bodyPr/>
          <a:lstStyle/>
          <a:p>
            <a:r>
              <a:rPr lang="en-US" dirty="0"/>
              <a:t>Further Discussion: Variable Importance</a:t>
            </a:r>
          </a:p>
        </p:txBody>
      </p:sp>
      <p:sp>
        <p:nvSpPr>
          <p:cNvPr id="3" name="Content Placeholder 2">
            <a:extLst>
              <a:ext uri="{FF2B5EF4-FFF2-40B4-BE49-F238E27FC236}">
                <a16:creationId xmlns:a16="http://schemas.microsoft.com/office/drawing/2014/main" id="{8A84A908-0B1C-A84F-BB5A-F4CBA2FF6EDE}"/>
              </a:ext>
            </a:extLst>
          </p:cNvPr>
          <p:cNvSpPr>
            <a:spLocks noGrp="1"/>
          </p:cNvSpPr>
          <p:nvPr>
            <p:ph idx="1"/>
          </p:nvPr>
        </p:nvSpPr>
        <p:spPr/>
        <p:txBody>
          <a:bodyPr/>
          <a:lstStyle/>
          <a:p>
            <a:pPr marL="0" indent="0">
              <a:buNone/>
            </a:pPr>
            <a:r>
              <a:rPr lang="en-US" dirty="0"/>
              <a:t>Race as a predictor:</a:t>
            </a:r>
          </a:p>
          <a:p>
            <a:r>
              <a:rPr lang="en-US" dirty="0"/>
              <a:t>Important to models in part 1 and 2</a:t>
            </a:r>
          </a:p>
          <a:p>
            <a:r>
              <a:rPr lang="en-US" dirty="0"/>
              <a:t>Correlation is not causation</a:t>
            </a:r>
          </a:p>
          <a:p>
            <a:r>
              <a:rPr lang="en-US" dirty="0"/>
              <a:t>Use of race may lead to discrimination or bias feedback loop</a:t>
            </a:r>
          </a:p>
          <a:p>
            <a:pPr marL="0" indent="0">
              <a:buNone/>
            </a:pPr>
            <a:r>
              <a:rPr lang="en-US" dirty="0"/>
              <a:t>Criminal history as a predictor:</a:t>
            </a:r>
          </a:p>
          <a:p>
            <a:r>
              <a:rPr lang="en-US" dirty="0"/>
              <a:t>Likely a causation link </a:t>
            </a:r>
            <a:r>
              <a:rPr lang="en-US" dirty="0">
                <a:sym typeface="Wingdings" panose="05000000000000000000" pitchFamily="2" charset="2"/>
              </a:rPr>
              <a:t> may be useful</a:t>
            </a:r>
          </a:p>
          <a:p>
            <a:r>
              <a:rPr lang="en-US" dirty="0">
                <a:sym typeface="Wingdings" panose="05000000000000000000" pitchFamily="2" charset="2"/>
              </a:rPr>
              <a:t>Could lead to a feedback loop</a:t>
            </a:r>
            <a:endParaRPr lang="en-US" dirty="0"/>
          </a:p>
        </p:txBody>
      </p:sp>
      <p:sp>
        <p:nvSpPr>
          <p:cNvPr id="4" name="Slide Number Placeholder 3">
            <a:extLst>
              <a:ext uri="{FF2B5EF4-FFF2-40B4-BE49-F238E27FC236}">
                <a16:creationId xmlns:a16="http://schemas.microsoft.com/office/drawing/2014/main" id="{9FA7AA57-CFC0-4856-5597-B4C9CE0E08D9}"/>
              </a:ext>
            </a:extLst>
          </p:cNvPr>
          <p:cNvSpPr>
            <a:spLocks noGrp="1"/>
          </p:cNvSpPr>
          <p:nvPr>
            <p:ph type="sldNum" sz="quarter" idx="12"/>
          </p:nvPr>
        </p:nvSpPr>
        <p:spPr/>
        <p:txBody>
          <a:bodyPr/>
          <a:lstStyle/>
          <a:p>
            <a:fld id="{9D8C2514-A22F-405B-A836-35CBE8402BB0}" type="slidenum">
              <a:rPr lang="en-US" smtClean="0"/>
              <a:t>28</a:t>
            </a:fld>
            <a:endParaRPr lang="en-US"/>
          </a:p>
        </p:txBody>
      </p:sp>
    </p:spTree>
    <p:extLst>
      <p:ext uri="{BB962C8B-B14F-4D97-AF65-F5344CB8AC3E}">
        <p14:creationId xmlns:p14="http://schemas.microsoft.com/office/powerpoint/2010/main" val="2623028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77B412-7AB2-6799-BE7E-4DF4BE6B3C2C}"/>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5841CA49-515B-6D76-8687-6589E25D65E4}"/>
              </a:ext>
            </a:extLst>
          </p:cNvPr>
          <p:cNvSpPr>
            <a:spLocks noGrp="1"/>
          </p:cNvSpPr>
          <p:nvPr>
            <p:ph idx="1"/>
          </p:nvPr>
        </p:nvSpPr>
        <p:spPr/>
        <p:txBody>
          <a:bodyPr>
            <a:normAutofit/>
          </a:bodyPr>
          <a:lstStyle/>
          <a:p>
            <a:pPr marL="0" indent="0">
              <a:buNone/>
            </a:pPr>
            <a:r>
              <a:rPr lang="en-US" sz="1400" dirty="0"/>
              <a:t>[1] Center for Behavioral Health Statistics and Quality. (2024). </a:t>
            </a:r>
            <a:r>
              <a:rPr lang="en-US" sz="1400" i="1" dirty="0"/>
              <a:t>2023 National Survey on Drug Use and Health (NSDUH), </a:t>
            </a:r>
            <a:r>
              <a:rPr lang="en-US" sz="1400" dirty="0"/>
              <a:t>Substance 	Abuse and Mental Health Services 	Administration. Rockville, MD</a:t>
            </a:r>
          </a:p>
          <a:p>
            <a:pPr marL="0" indent="0">
              <a:buNone/>
            </a:pPr>
            <a:endParaRPr lang="en-US" sz="1400" dirty="0"/>
          </a:p>
          <a:p>
            <a:pPr marL="0" indent="0">
              <a:buNone/>
            </a:pPr>
            <a:r>
              <a:rPr lang="en-US" sz="1400" dirty="0"/>
              <a:t>[2] Center for Behavioral Health Statistics and Quality. (2024). </a:t>
            </a:r>
            <a:r>
              <a:rPr lang="en-US" sz="1400" i="1" dirty="0"/>
              <a:t>2023 National Survey on Drug Use and Health Public Use File Codebook, 	</a:t>
            </a:r>
            <a:r>
              <a:rPr lang="en-US" sz="1400" dirty="0"/>
              <a:t>Substance Abuse and Mental Health Services Administration. Rockville, MD</a:t>
            </a:r>
          </a:p>
          <a:p>
            <a:pPr marL="0" indent="0">
              <a:buNone/>
            </a:pPr>
            <a:endParaRPr lang="en-US" sz="1400" dirty="0"/>
          </a:p>
          <a:p>
            <a:pPr marL="0" indent="0">
              <a:buNone/>
            </a:pPr>
            <a:r>
              <a:rPr lang="en-US" sz="1400" dirty="0"/>
              <a:t>[3] </a:t>
            </a:r>
            <a:r>
              <a:rPr lang="en-US" sz="1400" dirty="0" err="1"/>
              <a:t>Mendible</a:t>
            </a:r>
            <a:r>
              <a:rPr lang="en-US" sz="1400" dirty="0"/>
              <a:t>, Ariana. (2025). </a:t>
            </a:r>
            <a:r>
              <a:rPr lang="en-US" sz="1400" i="1" dirty="0"/>
              <a:t>5322 </a:t>
            </a:r>
            <a:r>
              <a:rPr lang="en-US" sz="1400" dirty="0"/>
              <a:t>[source code]</a:t>
            </a:r>
            <a:r>
              <a:rPr lang="en-US" sz="1400" i="1" dirty="0"/>
              <a:t>. </a:t>
            </a:r>
            <a:r>
              <a:rPr lang="en-US" sz="1400" dirty="0"/>
              <a:t>GitHub. </a:t>
            </a:r>
            <a:r>
              <a:rPr lang="en-US" sz="1400" dirty="0">
                <a:hlinkClick r:id="rId2"/>
              </a:rPr>
              <a:t>https://github.com/mendible/5322</a:t>
            </a:r>
            <a:endParaRPr lang="en-US" sz="1400" dirty="0"/>
          </a:p>
          <a:p>
            <a:pPr marL="0" indent="0">
              <a:buNone/>
            </a:pPr>
            <a:endParaRPr lang="en-US" sz="1400" dirty="0"/>
          </a:p>
          <a:p>
            <a:pPr marL="0" indent="0">
              <a:buNone/>
            </a:pPr>
            <a:r>
              <a:rPr lang="en-US" sz="1400" dirty="0"/>
              <a:t>[4]  R Core Team (2025). </a:t>
            </a:r>
            <a:r>
              <a:rPr lang="en-US" sz="1400" i="1" dirty="0"/>
              <a:t>R: A language and Environment for Statistical Computing</a:t>
            </a:r>
            <a:r>
              <a:rPr lang="en-US" sz="1400" dirty="0"/>
              <a:t>. R Foundation for Statistical Computing, Vienna, 	Austria. https://www.R-project.org</a:t>
            </a:r>
          </a:p>
          <a:p>
            <a:pPr marL="0" indent="0">
              <a:buNone/>
            </a:pPr>
            <a:endParaRPr lang="en-US" sz="1400" dirty="0"/>
          </a:p>
          <a:p>
            <a:pPr marL="0" indent="0">
              <a:buNone/>
            </a:pPr>
            <a:r>
              <a:rPr lang="en-US" sz="1400" dirty="0"/>
              <a:t>[5] </a:t>
            </a:r>
            <a:r>
              <a:rPr lang="en-US" sz="1400" b="0" i="0" dirty="0">
                <a:solidFill>
                  <a:srgbClr val="000000"/>
                </a:solidFill>
                <a:effectLst/>
              </a:rPr>
              <a:t>Wickham H, Averick M, Bryan J, Chang W, McGowan LD, François R, Grolemund G, Hayes A, Henry L, Hester J, Kuhn M, Pedersen TL, 	Miller E, Bache SM, Müller K, Ooms J, Robinson D, Seidel DP, Spinu V, Takahashi K, Vaughan D, Wilke C, Woo K, Yutani H 	(2019). “Welcome to the </a:t>
            </a:r>
            <a:r>
              <a:rPr lang="en-US" sz="1400" b="0" i="0" dirty="0" err="1">
                <a:solidFill>
                  <a:srgbClr val="000000"/>
                </a:solidFill>
                <a:effectLst/>
              </a:rPr>
              <a:t>tidyverse</a:t>
            </a:r>
            <a:r>
              <a:rPr lang="en-US" sz="1400" b="0" i="0" dirty="0">
                <a:solidFill>
                  <a:srgbClr val="000000"/>
                </a:solidFill>
                <a:effectLst/>
              </a:rPr>
              <a:t>.” </a:t>
            </a:r>
            <a:r>
              <a:rPr lang="en-US" sz="1400" b="0" i="1" dirty="0">
                <a:solidFill>
                  <a:srgbClr val="000000"/>
                </a:solidFill>
                <a:effectLst/>
              </a:rPr>
              <a:t>Journal of Open Source Software</a:t>
            </a:r>
            <a:r>
              <a:rPr lang="en-US" sz="1400" b="0" i="0" dirty="0">
                <a:solidFill>
                  <a:srgbClr val="000000"/>
                </a:solidFill>
                <a:effectLst/>
              </a:rPr>
              <a:t>, </a:t>
            </a:r>
            <a:r>
              <a:rPr lang="en-US" sz="1400" b="1" i="0" dirty="0">
                <a:solidFill>
                  <a:srgbClr val="000000"/>
                </a:solidFill>
                <a:effectLst/>
              </a:rPr>
              <a:t>4</a:t>
            </a:r>
            <a:r>
              <a:rPr lang="en-US" sz="1400" b="0" i="0" dirty="0">
                <a:solidFill>
                  <a:srgbClr val="000000"/>
                </a:solidFill>
                <a:effectLst/>
              </a:rPr>
              <a:t>(43), 1686. </a:t>
            </a:r>
            <a:r>
              <a:rPr lang="en-US" sz="1400" b="0" i="0" dirty="0">
                <a:solidFill>
                  <a:srgbClr val="0000FF"/>
                </a:solidFill>
                <a:effectLst/>
                <a:hlinkClick r:id="rId3"/>
              </a:rPr>
              <a:t>doi:10.21105/joss.01686</a:t>
            </a:r>
            <a:r>
              <a:rPr lang="en-US" sz="1400" b="0" i="0" dirty="0">
                <a:solidFill>
                  <a:srgbClr val="000000"/>
                </a:solidFill>
                <a:effectLst/>
              </a:rPr>
              <a:t>.</a:t>
            </a:r>
            <a:endParaRPr lang="en-US" sz="1400" dirty="0"/>
          </a:p>
        </p:txBody>
      </p:sp>
      <p:sp>
        <p:nvSpPr>
          <p:cNvPr id="4" name="Slide Number Placeholder 3">
            <a:extLst>
              <a:ext uri="{FF2B5EF4-FFF2-40B4-BE49-F238E27FC236}">
                <a16:creationId xmlns:a16="http://schemas.microsoft.com/office/drawing/2014/main" id="{50F8E528-660C-6B6E-DE6A-323DC1493046}"/>
              </a:ext>
            </a:extLst>
          </p:cNvPr>
          <p:cNvSpPr>
            <a:spLocks noGrp="1"/>
          </p:cNvSpPr>
          <p:nvPr>
            <p:ph type="sldNum" sz="quarter" idx="12"/>
          </p:nvPr>
        </p:nvSpPr>
        <p:spPr/>
        <p:txBody>
          <a:bodyPr/>
          <a:lstStyle/>
          <a:p>
            <a:fld id="{9D8C2514-A22F-405B-A836-35CBE8402BB0}" type="slidenum">
              <a:rPr lang="en-US" smtClean="0"/>
              <a:t>29</a:t>
            </a:fld>
            <a:endParaRPr lang="en-US"/>
          </a:p>
        </p:txBody>
      </p:sp>
    </p:spTree>
    <p:extLst>
      <p:ext uri="{BB962C8B-B14F-4D97-AF65-F5344CB8AC3E}">
        <p14:creationId xmlns:p14="http://schemas.microsoft.com/office/powerpoint/2010/main" val="2806826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33E0D-D2E6-E196-677A-8E957C4F1FFD}"/>
              </a:ext>
            </a:extLst>
          </p:cNvPr>
          <p:cNvSpPr>
            <a:spLocks noGrp="1"/>
          </p:cNvSpPr>
          <p:nvPr>
            <p:ph type="title"/>
          </p:nvPr>
        </p:nvSpPr>
        <p:spPr/>
        <p:txBody>
          <a:bodyPr/>
          <a:lstStyle/>
          <a:p>
            <a:r>
              <a:rPr lang="en-US" dirty="0"/>
              <a:t>Trees</a:t>
            </a:r>
          </a:p>
        </p:txBody>
      </p:sp>
      <p:sp>
        <p:nvSpPr>
          <p:cNvPr id="3" name="Text Placeholder 2">
            <a:extLst>
              <a:ext uri="{FF2B5EF4-FFF2-40B4-BE49-F238E27FC236}">
                <a16:creationId xmlns:a16="http://schemas.microsoft.com/office/drawing/2014/main" id="{9A675BF2-AC3F-2ACE-057E-785F682C43FB}"/>
              </a:ext>
            </a:extLst>
          </p:cNvPr>
          <p:cNvSpPr>
            <a:spLocks noGrp="1"/>
          </p:cNvSpPr>
          <p:nvPr>
            <p:ph type="body" idx="1"/>
          </p:nvPr>
        </p:nvSpPr>
        <p:spPr/>
        <p:txBody>
          <a:bodyPr/>
          <a:lstStyle/>
          <a:p>
            <a:r>
              <a:rPr lang="en-US" dirty="0"/>
              <a:t>Regression</a:t>
            </a:r>
          </a:p>
        </p:txBody>
      </p:sp>
      <p:sp>
        <p:nvSpPr>
          <p:cNvPr id="4" name="Content Placeholder 3">
            <a:extLst>
              <a:ext uri="{FF2B5EF4-FFF2-40B4-BE49-F238E27FC236}">
                <a16:creationId xmlns:a16="http://schemas.microsoft.com/office/drawing/2014/main" id="{3F5321B4-FC2F-0080-C747-CEE54967CB4D}"/>
              </a:ext>
            </a:extLst>
          </p:cNvPr>
          <p:cNvSpPr>
            <a:spLocks noGrp="1"/>
          </p:cNvSpPr>
          <p:nvPr>
            <p:ph sz="half" idx="2"/>
          </p:nvPr>
        </p:nvSpPr>
        <p:spPr/>
        <p:txBody>
          <a:bodyPr/>
          <a:lstStyle/>
          <a:p>
            <a:r>
              <a:rPr lang="en-US" dirty="0"/>
              <a:t>Split based on RSS (recursive binary splitting)</a:t>
            </a:r>
          </a:p>
          <a:p>
            <a:r>
              <a:rPr lang="en-US" dirty="0"/>
              <a:t>Predict based on mean</a:t>
            </a:r>
          </a:p>
          <a:p>
            <a:r>
              <a:rPr lang="en-US" dirty="0"/>
              <a:t>Early splits more important</a:t>
            </a:r>
          </a:p>
          <a:p>
            <a:r>
              <a:rPr lang="en-US" dirty="0"/>
              <a:t>Greedy approach can lead to high variance</a:t>
            </a:r>
          </a:p>
        </p:txBody>
      </p:sp>
      <p:sp>
        <p:nvSpPr>
          <p:cNvPr id="5" name="Text Placeholder 4">
            <a:extLst>
              <a:ext uri="{FF2B5EF4-FFF2-40B4-BE49-F238E27FC236}">
                <a16:creationId xmlns:a16="http://schemas.microsoft.com/office/drawing/2014/main" id="{23BFB40B-D8BF-8684-A674-BC9D0F259087}"/>
              </a:ext>
            </a:extLst>
          </p:cNvPr>
          <p:cNvSpPr>
            <a:spLocks noGrp="1"/>
          </p:cNvSpPr>
          <p:nvPr>
            <p:ph type="body" sz="quarter" idx="3"/>
          </p:nvPr>
        </p:nvSpPr>
        <p:spPr/>
        <p:txBody>
          <a:bodyPr/>
          <a:lstStyle/>
          <a:p>
            <a:r>
              <a:rPr lang="en-US" dirty="0"/>
              <a:t>Classification</a:t>
            </a:r>
          </a:p>
        </p:txBody>
      </p:sp>
      <p:sp>
        <p:nvSpPr>
          <p:cNvPr id="6" name="Content Placeholder 5">
            <a:extLst>
              <a:ext uri="{FF2B5EF4-FFF2-40B4-BE49-F238E27FC236}">
                <a16:creationId xmlns:a16="http://schemas.microsoft.com/office/drawing/2014/main" id="{212C754D-1E67-CAEC-9C38-D824F00D2A22}"/>
              </a:ext>
            </a:extLst>
          </p:cNvPr>
          <p:cNvSpPr>
            <a:spLocks noGrp="1"/>
          </p:cNvSpPr>
          <p:nvPr>
            <p:ph sz="quarter" idx="4"/>
          </p:nvPr>
        </p:nvSpPr>
        <p:spPr/>
        <p:txBody>
          <a:bodyPr/>
          <a:lstStyle/>
          <a:p>
            <a:r>
              <a:rPr lang="en-US" dirty="0"/>
              <a:t>Split based on node purity</a:t>
            </a:r>
          </a:p>
          <a:p>
            <a:pPr lvl="1"/>
            <a:r>
              <a:rPr lang="en-US" dirty="0"/>
              <a:t>Gini,</a:t>
            </a:r>
          </a:p>
          <a:p>
            <a:pPr lvl="1"/>
            <a:r>
              <a:rPr lang="en-US" dirty="0"/>
              <a:t>Entropy,</a:t>
            </a:r>
          </a:p>
          <a:p>
            <a:pPr lvl="1"/>
            <a:r>
              <a:rPr lang="en-US" dirty="0"/>
              <a:t>Deviance</a:t>
            </a:r>
          </a:p>
          <a:p>
            <a:r>
              <a:rPr lang="en-US" dirty="0"/>
              <a:t>Predict based on mode</a:t>
            </a:r>
          </a:p>
        </p:txBody>
      </p:sp>
      <p:sp>
        <p:nvSpPr>
          <p:cNvPr id="7" name="Slide Number Placeholder 6">
            <a:extLst>
              <a:ext uri="{FF2B5EF4-FFF2-40B4-BE49-F238E27FC236}">
                <a16:creationId xmlns:a16="http://schemas.microsoft.com/office/drawing/2014/main" id="{36029C96-0DE7-0B56-63C9-00B21C22B8AA}"/>
              </a:ext>
            </a:extLst>
          </p:cNvPr>
          <p:cNvSpPr>
            <a:spLocks noGrp="1"/>
          </p:cNvSpPr>
          <p:nvPr>
            <p:ph type="sldNum" sz="quarter" idx="12"/>
          </p:nvPr>
        </p:nvSpPr>
        <p:spPr/>
        <p:txBody>
          <a:bodyPr/>
          <a:lstStyle/>
          <a:p>
            <a:fld id="{9D8C2514-A22F-405B-A836-35CBE8402BB0}" type="slidenum">
              <a:rPr lang="en-US" smtClean="0"/>
              <a:t>3</a:t>
            </a:fld>
            <a:endParaRPr lang="en-US"/>
          </a:p>
        </p:txBody>
      </p:sp>
    </p:spTree>
    <p:extLst>
      <p:ext uri="{BB962C8B-B14F-4D97-AF65-F5344CB8AC3E}">
        <p14:creationId xmlns:p14="http://schemas.microsoft.com/office/powerpoint/2010/main" val="17872210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7F1082-874A-1A12-6CB0-945A30FBD09D}"/>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C4598B00-9859-CE16-5BB2-5E60DE3DB87D}"/>
              </a:ext>
            </a:extLst>
          </p:cNvPr>
          <p:cNvSpPr>
            <a:spLocks noGrp="1"/>
          </p:cNvSpPr>
          <p:nvPr>
            <p:ph idx="1"/>
          </p:nvPr>
        </p:nvSpPr>
        <p:spPr/>
        <p:txBody>
          <a:bodyPr>
            <a:normAutofit/>
          </a:bodyPr>
          <a:lstStyle/>
          <a:p>
            <a:pPr marL="0" indent="0">
              <a:buNone/>
            </a:pPr>
            <a:r>
              <a:rPr lang="en-US" sz="1400" dirty="0"/>
              <a:t>[6] Ripley, B.D. (2023). </a:t>
            </a:r>
            <a:r>
              <a:rPr lang="en-US" sz="1400" i="1" dirty="0"/>
              <a:t>Tree: Classification and Regression Trees. </a:t>
            </a:r>
            <a:r>
              <a:rPr lang="en-US" sz="1400" dirty="0"/>
              <a:t>R package version 1.0-43.</a:t>
            </a:r>
          </a:p>
          <a:p>
            <a:pPr marL="0" indent="0">
              <a:buNone/>
            </a:pPr>
            <a:r>
              <a:rPr lang="en-US" sz="1400" dirty="0"/>
              <a:t>	https://CRAN.R-project.org/package=tree</a:t>
            </a:r>
          </a:p>
          <a:p>
            <a:pPr marL="0" indent="0">
              <a:buNone/>
            </a:pPr>
            <a:endParaRPr lang="en-US" sz="1400" dirty="0"/>
          </a:p>
          <a:p>
            <a:pPr marL="0" indent="0">
              <a:buNone/>
            </a:pPr>
            <a:r>
              <a:rPr lang="en-US" sz="1400" dirty="0"/>
              <a:t>[7] </a:t>
            </a:r>
            <a:r>
              <a:rPr lang="en-US" sz="1400" b="0" i="0" dirty="0">
                <a:effectLst/>
                <a:latin typeface="Aptos" panose="020B0004020202020204" pitchFamily="34" charset="0"/>
              </a:rPr>
              <a:t>Liaw A, Wiener M (2002). “Classification and Regression by </a:t>
            </a:r>
            <a:r>
              <a:rPr lang="en-US" sz="1400" b="0" i="0" dirty="0" err="1">
                <a:effectLst/>
                <a:latin typeface="Aptos" panose="020B0004020202020204" pitchFamily="34" charset="0"/>
              </a:rPr>
              <a:t>randomForest</a:t>
            </a:r>
            <a:r>
              <a:rPr lang="en-US" sz="1400" b="0" i="0" dirty="0">
                <a:effectLst/>
                <a:latin typeface="Aptos" panose="020B0004020202020204" pitchFamily="34" charset="0"/>
              </a:rPr>
              <a:t>.” </a:t>
            </a:r>
            <a:r>
              <a:rPr lang="en-US" sz="1400" b="0" i="1" dirty="0">
                <a:effectLst/>
                <a:latin typeface="Aptos" panose="020B0004020202020204" pitchFamily="34" charset="0"/>
              </a:rPr>
              <a:t>R News</a:t>
            </a:r>
            <a:r>
              <a:rPr lang="en-US" sz="1400" b="0" i="0" dirty="0">
                <a:effectLst/>
                <a:latin typeface="Aptos" panose="020B0004020202020204" pitchFamily="34" charset="0"/>
              </a:rPr>
              <a:t>, </a:t>
            </a:r>
            <a:r>
              <a:rPr lang="en-US" sz="1400" b="1" i="0" dirty="0">
                <a:effectLst/>
                <a:latin typeface="Aptos" panose="020B0004020202020204" pitchFamily="34" charset="0"/>
              </a:rPr>
              <a:t>2</a:t>
            </a:r>
            <a:r>
              <a:rPr lang="en-US" sz="1400" b="0" i="0" dirty="0">
                <a:effectLst/>
                <a:latin typeface="Aptos" panose="020B0004020202020204" pitchFamily="34" charset="0"/>
              </a:rPr>
              <a:t>(3), 18-22.</a:t>
            </a:r>
          </a:p>
          <a:p>
            <a:pPr marL="0" indent="0">
              <a:buNone/>
            </a:pPr>
            <a:r>
              <a:rPr lang="en-US" sz="1400" dirty="0">
                <a:latin typeface="Aptos" panose="020B0004020202020204" pitchFamily="34" charset="0"/>
              </a:rPr>
              <a:t>	</a:t>
            </a:r>
            <a:r>
              <a:rPr lang="en-US" sz="1400" b="0" i="0" dirty="0">
                <a:effectLst/>
                <a:latin typeface="Aptos" panose="020B0004020202020204" pitchFamily="34" charset="0"/>
              </a:rPr>
              <a:t>https://CRAN.R-project.org/doc/Rnews/.</a:t>
            </a:r>
          </a:p>
          <a:p>
            <a:pPr marL="0" indent="0">
              <a:buNone/>
            </a:pPr>
            <a:endParaRPr lang="en-US" sz="1400" dirty="0">
              <a:latin typeface="Aptos" panose="020B0004020202020204" pitchFamily="34" charset="0"/>
            </a:endParaRPr>
          </a:p>
          <a:p>
            <a:pPr marL="0" indent="0">
              <a:buNone/>
            </a:pPr>
            <a:r>
              <a:rPr lang="en-US" sz="1400" dirty="0">
                <a:latin typeface="Aptos" panose="020B0004020202020204" pitchFamily="34" charset="0"/>
              </a:rPr>
              <a:t>[8] Ridgeway, G., Greenwell, B., Boehmke, B., GBM Developers. (2024). </a:t>
            </a:r>
            <a:r>
              <a:rPr lang="en-US" sz="1400" i="1" dirty="0" err="1">
                <a:effectLst/>
              </a:rPr>
              <a:t>gbm</a:t>
            </a:r>
            <a:r>
              <a:rPr lang="en-US" sz="1400" i="1" dirty="0">
                <a:effectLst/>
              </a:rPr>
              <a:t>: Generalized Boosted Regression Models. </a:t>
            </a:r>
            <a:r>
              <a:rPr lang="en-US" sz="1400" dirty="0">
                <a:effectLst/>
              </a:rPr>
              <a:t>R package 	version 2.2.2. </a:t>
            </a:r>
            <a:r>
              <a:rPr lang="en-US" sz="1400" dirty="0">
                <a:effectLst/>
                <a:hlinkClick r:id="rId2"/>
              </a:rPr>
              <a:t>https://CRAN.R-project.org/package=gbm</a:t>
            </a:r>
            <a:endParaRPr lang="en-US" sz="1400" dirty="0">
              <a:effectLst/>
            </a:endParaRPr>
          </a:p>
          <a:p>
            <a:pPr marL="0" indent="0">
              <a:buNone/>
            </a:pPr>
            <a:endParaRPr lang="en-US" sz="1400" i="1" dirty="0"/>
          </a:p>
          <a:p>
            <a:pPr marL="0" indent="0">
              <a:buNone/>
            </a:pPr>
            <a:r>
              <a:rPr lang="en-US" sz="1400" dirty="0"/>
              <a:t>[9]  James, G. , Witten,  D., Hastie, T., </a:t>
            </a:r>
            <a:r>
              <a:rPr lang="en-US" sz="1400" dirty="0" err="1"/>
              <a:t>Tibshirani</a:t>
            </a:r>
            <a:r>
              <a:rPr lang="en-US" sz="1400" dirty="0"/>
              <a:t>, R. (2023). </a:t>
            </a:r>
            <a:r>
              <a:rPr lang="en-US" sz="1400" i="1" dirty="0"/>
              <a:t>An Introduction to Statistical Learning with Applications in R. </a:t>
            </a:r>
            <a:r>
              <a:rPr lang="en-US" sz="1400" dirty="0"/>
              <a:t>Springer 	https://www.statlearning.com</a:t>
            </a:r>
            <a:endParaRPr lang="en-US" sz="1400" dirty="0">
              <a:effectLst/>
            </a:endParaRPr>
          </a:p>
        </p:txBody>
      </p:sp>
      <p:sp>
        <p:nvSpPr>
          <p:cNvPr id="4" name="Slide Number Placeholder 3">
            <a:extLst>
              <a:ext uri="{FF2B5EF4-FFF2-40B4-BE49-F238E27FC236}">
                <a16:creationId xmlns:a16="http://schemas.microsoft.com/office/drawing/2014/main" id="{FEFA2B74-A5F0-7D94-FB6E-30B21991134A}"/>
              </a:ext>
            </a:extLst>
          </p:cNvPr>
          <p:cNvSpPr>
            <a:spLocks noGrp="1"/>
          </p:cNvSpPr>
          <p:nvPr>
            <p:ph type="sldNum" sz="quarter" idx="12"/>
          </p:nvPr>
        </p:nvSpPr>
        <p:spPr/>
        <p:txBody>
          <a:bodyPr/>
          <a:lstStyle/>
          <a:p>
            <a:fld id="{9D8C2514-A22F-405B-A836-35CBE8402BB0}" type="slidenum">
              <a:rPr lang="en-US" smtClean="0"/>
              <a:t>30</a:t>
            </a:fld>
            <a:endParaRPr lang="en-US"/>
          </a:p>
        </p:txBody>
      </p:sp>
    </p:spTree>
    <p:extLst>
      <p:ext uri="{BB962C8B-B14F-4D97-AF65-F5344CB8AC3E}">
        <p14:creationId xmlns:p14="http://schemas.microsoft.com/office/powerpoint/2010/main" val="515517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56984-919F-0272-F9F1-3850493406D0}"/>
              </a:ext>
            </a:extLst>
          </p:cNvPr>
          <p:cNvSpPr>
            <a:spLocks noGrp="1"/>
          </p:cNvSpPr>
          <p:nvPr>
            <p:ph type="title"/>
          </p:nvPr>
        </p:nvSpPr>
        <p:spPr/>
        <p:txBody>
          <a:bodyPr/>
          <a:lstStyle/>
          <a:p>
            <a:r>
              <a:rPr lang="en-US" dirty="0"/>
              <a:t>Pruning</a:t>
            </a:r>
          </a:p>
        </p:txBody>
      </p:sp>
      <p:sp>
        <p:nvSpPr>
          <p:cNvPr id="3" name="Content Placeholder 2">
            <a:extLst>
              <a:ext uri="{FF2B5EF4-FFF2-40B4-BE49-F238E27FC236}">
                <a16:creationId xmlns:a16="http://schemas.microsoft.com/office/drawing/2014/main" id="{FFA07291-1FAE-9823-DDF1-527618ED1BF7}"/>
              </a:ext>
            </a:extLst>
          </p:cNvPr>
          <p:cNvSpPr>
            <a:spLocks noGrp="1"/>
          </p:cNvSpPr>
          <p:nvPr>
            <p:ph idx="1"/>
          </p:nvPr>
        </p:nvSpPr>
        <p:spPr/>
        <p:txBody>
          <a:bodyPr/>
          <a:lstStyle/>
          <a:p>
            <a:pPr marL="0" indent="0">
              <a:buNone/>
            </a:pPr>
            <a:r>
              <a:rPr lang="en-US" dirty="0"/>
              <a:t>May decrease complexity and variance of the model since pruned trees are more likely to be similar.</a:t>
            </a:r>
          </a:p>
          <a:p>
            <a:endParaRPr lang="en-US" dirty="0"/>
          </a:p>
          <a:p>
            <a:pPr marL="0" indent="0">
              <a:buNone/>
            </a:pPr>
            <a:r>
              <a:rPr lang="en-US" b="1" dirty="0"/>
              <a:t>Cost Complexity Pruning:</a:t>
            </a:r>
          </a:p>
          <a:p>
            <a:r>
              <a:rPr lang="en-US" dirty="0"/>
              <a:t>Too costly to check every subtree</a:t>
            </a:r>
          </a:p>
          <a:p>
            <a:r>
              <a:rPr lang="en-US" dirty="0"/>
              <a:t>Cost function penalizes depth</a:t>
            </a:r>
          </a:p>
          <a:p>
            <a:r>
              <a:rPr lang="en-US" dirty="0"/>
              <a:t>Create an index of penalties and find the best tree for each penalty, then choose the penalty based on CV error</a:t>
            </a:r>
          </a:p>
        </p:txBody>
      </p:sp>
      <p:sp>
        <p:nvSpPr>
          <p:cNvPr id="4" name="Slide Number Placeholder 3">
            <a:extLst>
              <a:ext uri="{FF2B5EF4-FFF2-40B4-BE49-F238E27FC236}">
                <a16:creationId xmlns:a16="http://schemas.microsoft.com/office/drawing/2014/main" id="{2FBE3F1F-DCC7-701F-183F-5A64A3C21C8D}"/>
              </a:ext>
            </a:extLst>
          </p:cNvPr>
          <p:cNvSpPr>
            <a:spLocks noGrp="1"/>
          </p:cNvSpPr>
          <p:nvPr>
            <p:ph type="sldNum" sz="quarter" idx="12"/>
          </p:nvPr>
        </p:nvSpPr>
        <p:spPr/>
        <p:txBody>
          <a:bodyPr/>
          <a:lstStyle/>
          <a:p>
            <a:fld id="{9D8C2514-A22F-405B-A836-35CBE8402BB0}" type="slidenum">
              <a:rPr lang="en-US" smtClean="0"/>
              <a:t>4</a:t>
            </a:fld>
            <a:endParaRPr lang="en-US"/>
          </a:p>
        </p:txBody>
      </p:sp>
    </p:spTree>
    <p:extLst>
      <p:ext uri="{BB962C8B-B14F-4D97-AF65-F5344CB8AC3E}">
        <p14:creationId xmlns:p14="http://schemas.microsoft.com/office/powerpoint/2010/main" val="2591027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718A9A-65B8-B12E-7D2B-5BE49464287C}"/>
              </a:ext>
            </a:extLst>
          </p:cNvPr>
          <p:cNvSpPr>
            <a:spLocks noGrp="1"/>
          </p:cNvSpPr>
          <p:nvPr>
            <p:ph type="title"/>
          </p:nvPr>
        </p:nvSpPr>
        <p:spPr/>
        <p:txBody>
          <a:bodyPr/>
          <a:lstStyle/>
          <a:p>
            <a:r>
              <a:rPr lang="en-US" dirty="0"/>
              <a:t>Bagging</a:t>
            </a:r>
          </a:p>
        </p:txBody>
      </p:sp>
      <p:sp>
        <p:nvSpPr>
          <p:cNvPr id="3" name="Content Placeholder 2">
            <a:extLst>
              <a:ext uri="{FF2B5EF4-FFF2-40B4-BE49-F238E27FC236}">
                <a16:creationId xmlns:a16="http://schemas.microsoft.com/office/drawing/2014/main" id="{A75114D6-E8E3-786C-EA7F-92B9A844DC89}"/>
              </a:ext>
            </a:extLst>
          </p:cNvPr>
          <p:cNvSpPr>
            <a:spLocks noGrp="1"/>
          </p:cNvSpPr>
          <p:nvPr>
            <p:ph idx="1"/>
          </p:nvPr>
        </p:nvSpPr>
        <p:spPr/>
        <p:txBody>
          <a:bodyPr/>
          <a:lstStyle/>
          <a:p>
            <a:pPr marL="0" indent="0">
              <a:buNone/>
            </a:pPr>
            <a:r>
              <a:rPr lang="en-US" b="1" dirty="0"/>
              <a:t>Reduces variance through resampling and averaging</a:t>
            </a:r>
          </a:p>
          <a:p>
            <a:r>
              <a:rPr lang="en-US" dirty="0"/>
              <a:t>No overfit on the number of trees but there are diminishing returns</a:t>
            </a:r>
          </a:p>
          <a:p>
            <a:pPr marL="0" indent="0">
              <a:buNone/>
            </a:pPr>
            <a:r>
              <a:rPr lang="en-US" b="1" dirty="0"/>
              <a:t>Out-Of-Bag Error (OOB Error):</a:t>
            </a:r>
          </a:p>
          <a:p>
            <a:r>
              <a:rPr lang="en-US" dirty="0"/>
              <a:t>Like CV error, estimates the test error</a:t>
            </a:r>
          </a:p>
          <a:p>
            <a:r>
              <a:rPr lang="en-US" dirty="0"/>
              <a:t>Mean of errors for each tree on predicting the values not included in the bag</a:t>
            </a:r>
          </a:p>
          <a:p>
            <a:r>
              <a:rPr lang="en-US" dirty="0"/>
              <a:t>OOB metric depends on response type and context</a:t>
            </a:r>
          </a:p>
        </p:txBody>
      </p:sp>
      <p:sp>
        <p:nvSpPr>
          <p:cNvPr id="4" name="Slide Number Placeholder 3">
            <a:extLst>
              <a:ext uri="{FF2B5EF4-FFF2-40B4-BE49-F238E27FC236}">
                <a16:creationId xmlns:a16="http://schemas.microsoft.com/office/drawing/2014/main" id="{96CB9838-047B-1701-1BCF-773633370A62}"/>
              </a:ext>
            </a:extLst>
          </p:cNvPr>
          <p:cNvSpPr>
            <a:spLocks noGrp="1"/>
          </p:cNvSpPr>
          <p:nvPr>
            <p:ph type="sldNum" sz="quarter" idx="12"/>
          </p:nvPr>
        </p:nvSpPr>
        <p:spPr/>
        <p:txBody>
          <a:bodyPr/>
          <a:lstStyle/>
          <a:p>
            <a:fld id="{9D8C2514-A22F-405B-A836-35CBE8402BB0}" type="slidenum">
              <a:rPr lang="en-US" smtClean="0"/>
              <a:t>5</a:t>
            </a:fld>
            <a:endParaRPr lang="en-US"/>
          </a:p>
        </p:txBody>
      </p:sp>
    </p:spTree>
    <p:extLst>
      <p:ext uri="{BB962C8B-B14F-4D97-AF65-F5344CB8AC3E}">
        <p14:creationId xmlns:p14="http://schemas.microsoft.com/office/powerpoint/2010/main" val="3155357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C91D0-BEF3-391B-5E00-6C9BB1FCA46A}"/>
              </a:ext>
            </a:extLst>
          </p:cNvPr>
          <p:cNvSpPr>
            <a:spLocks noGrp="1"/>
          </p:cNvSpPr>
          <p:nvPr>
            <p:ph type="title"/>
          </p:nvPr>
        </p:nvSpPr>
        <p:spPr/>
        <p:txBody>
          <a:bodyPr/>
          <a:lstStyle/>
          <a:p>
            <a:r>
              <a:rPr lang="en-US" dirty="0"/>
              <a:t>Random Forest</a:t>
            </a:r>
          </a:p>
        </p:txBody>
      </p:sp>
      <p:sp>
        <p:nvSpPr>
          <p:cNvPr id="3" name="Content Placeholder 2">
            <a:extLst>
              <a:ext uri="{FF2B5EF4-FFF2-40B4-BE49-F238E27FC236}">
                <a16:creationId xmlns:a16="http://schemas.microsoft.com/office/drawing/2014/main" id="{CDABD939-4FC7-CFB8-E6AB-10D5922BED79}"/>
              </a:ext>
            </a:extLst>
          </p:cNvPr>
          <p:cNvSpPr>
            <a:spLocks noGrp="1"/>
          </p:cNvSpPr>
          <p:nvPr>
            <p:ph idx="1"/>
          </p:nvPr>
        </p:nvSpPr>
        <p:spPr/>
        <p:txBody>
          <a:bodyPr/>
          <a:lstStyle/>
          <a:p>
            <a:pPr marL="0" indent="0">
              <a:buNone/>
            </a:pPr>
            <a:r>
              <a:rPr lang="en-US" b="1" dirty="0"/>
              <a:t>Start with bagging but limit the features that a tree may use:</a:t>
            </a:r>
          </a:p>
          <a:p>
            <a:r>
              <a:rPr lang="en-US" dirty="0"/>
              <a:t>Decorrelation results in greater variance reduction</a:t>
            </a:r>
          </a:p>
          <a:p>
            <a:r>
              <a:rPr lang="en-US" dirty="0"/>
              <a:t>Cannot overfit the number of trees</a:t>
            </a:r>
          </a:p>
          <a:p>
            <a:r>
              <a:rPr lang="en-US" dirty="0"/>
              <a:t>Must tune </a:t>
            </a:r>
            <a:r>
              <a:rPr lang="en-US" dirty="0" err="1"/>
              <a:t>Mtry</a:t>
            </a:r>
            <a:r>
              <a:rPr lang="en-US" dirty="0"/>
              <a:t>, the number of features considered in a tree</a:t>
            </a:r>
          </a:p>
          <a:p>
            <a:pPr lvl="1"/>
            <a:r>
              <a:rPr lang="en-US" dirty="0"/>
              <a:t>Lower values will result in lower complexity and variance</a:t>
            </a:r>
          </a:p>
          <a:p>
            <a:pPr lvl="1"/>
            <a:r>
              <a:rPr lang="en-US" dirty="0"/>
              <a:t>Too low might miss important interactions</a:t>
            </a:r>
          </a:p>
          <a:p>
            <a:pPr lvl="1"/>
            <a:r>
              <a:rPr lang="en-US" dirty="0"/>
              <a:t>Tune based on OOB metric</a:t>
            </a:r>
          </a:p>
          <a:p>
            <a:pPr marL="0" indent="0">
              <a:buNone/>
            </a:pPr>
            <a:endParaRPr lang="en-US" dirty="0"/>
          </a:p>
        </p:txBody>
      </p:sp>
      <p:sp>
        <p:nvSpPr>
          <p:cNvPr id="4" name="Slide Number Placeholder 3">
            <a:extLst>
              <a:ext uri="{FF2B5EF4-FFF2-40B4-BE49-F238E27FC236}">
                <a16:creationId xmlns:a16="http://schemas.microsoft.com/office/drawing/2014/main" id="{8A16C0E4-DC12-A5D5-8C2A-A94571194376}"/>
              </a:ext>
            </a:extLst>
          </p:cNvPr>
          <p:cNvSpPr>
            <a:spLocks noGrp="1"/>
          </p:cNvSpPr>
          <p:nvPr>
            <p:ph type="sldNum" sz="quarter" idx="12"/>
          </p:nvPr>
        </p:nvSpPr>
        <p:spPr/>
        <p:txBody>
          <a:bodyPr/>
          <a:lstStyle/>
          <a:p>
            <a:fld id="{9D8C2514-A22F-405B-A836-35CBE8402BB0}" type="slidenum">
              <a:rPr lang="en-US" smtClean="0"/>
              <a:t>6</a:t>
            </a:fld>
            <a:endParaRPr lang="en-US"/>
          </a:p>
        </p:txBody>
      </p:sp>
    </p:spTree>
    <p:extLst>
      <p:ext uri="{BB962C8B-B14F-4D97-AF65-F5344CB8AC3E}">
        <p14:creationId xmlns:p14="http://schemas.microsoft.com/office/powerpoint/2010/main" val="33658724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6A77B-CDB4-0C08-7BFF-D8E504EA8050}"/>
              </a:ext>
            </a:extLst>
          </p:cNvPr>
          <p:cNvSpPr>
            <a:spLocks noGrp="1"/>
          </p:cNvSpPr>
          <p:nvPr>
            <p:ph type="title"/>
          </p:nvPr>
        </p:nvSpPr>
        <p:spPr/>
        <p:txBody>
          <a:bodyPr/>
          <a:lstStyle/>
          <a:p>
            <a:r>
              <a:rPr lang="en-US" dirty="0"/>
              <a:t>Boosting for Tree Ensembles</a:t>
            </a:r>
          </a:p>
        </p:txBody>
      </p:sp>
      <p:sp>
        <p:nvSpPr>
          <p:cNvPr id="3" name="Content Placeholder 2">
            <a:extLst>
              <a:ext uri="{FF2B5EF4-FFF2-40B4-BE49-F238E27FC236}">
                <a16:creationId xmlns:a16="http://schemas.microsoft.com/office/drawing/2014/main" id="{4B0757F5-BCC0-A1B8-676E-637D5D40DEDA}"/>
              </a:ext>
            </a:extLst>
          </p:cNvPr>
          <p:cNvSpPr>
            <a:spLocks noGrp="1"/>
          </p:cNvSpPr>
          <p:nvPr>
            <p:ph idx="1"/>
          </p:nvPr>
        </p:nvSpPr>
        <p:spPr>
          <a:xfrm>
            <a:off x="838200" y="1463040"/>
            <a:ext cx="10515600" cy="4713923"/>
          </a:xfrm>
        </p:spPr>
        <p:txBody>
          <a:bodyPr>
            <a:normAutofit/>
          </a:bodyPr>
          <a:lstStyle/>
          <a:p>
            <a:pPr marL="0" indent="0">
              <a:buNone/>
            </a:pPr>
            <a:r>
              <a:rPr lang="en-US" b="1" dirty="0"/>
              <a:t>Idea: learn slowly and carefully</a:t>
            </a:r>
          </a:p>
          <a:p>
            <a:r>
              <a:rPr lang="en-US" dirty="0"/>
              <a:t>Trees learn from previous trees incrementally by fitting residuals</a:t>
            </a:r>
          </a:p>
          <a:p>
            <a:pPr marL="0" indent="0">
              <a:buNone/>
            </a:pPr>
            <a:r>
              <a:rPr lang="en-US" b="1" dirty="0"/>
              <a:t>Tuning:</a:t>
            </a:r>
          </a:p>
          <a:p>
            <a:r>
              <a:rPr lang="en-US" dirty="0"/>
              <a:t>Number of Trees (B): too many may overfit slowly</a:t>
            </a:r>
          </a:p>
          <a:p>
            <a:r>
              <a:rPr lang="en-US" dirty="0"/>
              <a:t>Learning rate (λ):</a:t>
            </a:r>
          </a:p>
          <a:p>
            <a:pPr lvl="1"/>
            <a:r>
              <a:rPr lang="en-US" dirty="0"/>
              <a:t>Weight contributions of trees to ensemble</a:t>
            </a:r>
          </a:p>
          <a:p>
            <a:pPr lvl="1"/>
            <a:r>
              <a:rPr lang="en-US" dirty="0"/>
              <a:t>Prevents large learning steps that may increase variance</a:t>
            </a:r>
          </a:p>
          <a:p>
            <a:pPr lvl="1"/>
            <a:r>
              <a:rPr lang="en-US" dirty="0"/>
              <a:t>Too small may result inefficient learning steps and more trees needed</a:t>
            </a:r>
          </a:p>
          <a:p>
            <a:r>
              <a:rPr lang="en-US" dirty="0"/>
              <a:t>Interaction Depth (D):</a:t>
            </a:r>
          </a:p>
          <a:p>
            <a:pPr lvl="1"/>
            <a:r>
              <a:rPr lang="en-US" dirty="0"/>
              <a:t>Limits the number of features and interactions allowed in a tree</a:t>
            </a:r>
          </a:p>
          <a:p>
            <a:pPr lvl="1"/>
            <a:endParaRPr lang="en-US" dirty="0"/>
          </a:p>
        </p:txBody>
      </p:sp>
      <p:sp>
        <p:nvSpPr>
          <p:cNvPr id="4" name="Slide Number Placeholder 3">
            <a:extLst>
              <a:ext uri="{FF2B5EF4-FFF2-40B4-BE49-F238E27FC236}">
                <a16:creationId xmlns:a16="http://schemas.microsoft.com/office/drawing/2014/main" id="{D9A04F7A-62F9-23FF-F5FA-0B50D3337524}"/>
              </a:ext>
            </a:extLst>
          </p:cNvPr>
          <p:cNvSpPr>
            <a:spLocks noGrp="1"/>
          </p:cNvSpPr>
          <p:nvPr>
            <p:ph type="sldNum" sz="quarter" idx="12"/>
          </p:nvPr>
        </p:nvSpPr>
        <p:spPr/>
        <p:txBody>
          <a:bodyPr/>
          <a:lstStyle/>
          <a:p>
            <a:fld id="{9D8C2514-A22F-405B-A836-35CBE8402BB0}" type="slidenum">
              <a:rPr lang="en-US" smtClean="0"/>
              <a:t>7</a:t>
            </a:fld>
            <a:endParaRPr lang="en-US"/>
          </a:p>
        </p:txBody>
      </p:sp>
    </p:spTree>
    <p:extLst>
      <p:ext uri="{BB962C8B-B14F-4D97-AF65-F5344CB8AC3E}">
        <p14:creationId xmlns:p14="http://schemas.microsoft.com/office/powerpoint/2010/main" val="293619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B28EE-C0C9-409D-756D-8D0650C32BF5}"/>
              </a:ext>
            </a:extLst>
          </p:cNvPr>
          <p:cNvSpPr>
            <a:spLocks noGrp="1"/>
          </p:cNvSpPr>
          <p:nvPr>
            <p:ph type="title"/>
          </p:nvPr>
        </p:nvSpPr>
        <p:spPr/>
        <p:txBody>
          <a:bodyPr/>
          <a:lstStyle/>
          <a:p>
            <a:r>
              <a:rPr lang="en-US" dirty="0"/>
              <a:t>Methods: Missing Data</a:t>
            </a:r>
          </a:p>
        </p:txBody>
      </p:sp>
      <p:sp>
        <p:nvSpPr>
          <p:cNvPr id="3" name="Content Placeholder 2">
            <a:extLst>
              <a:ext uri="{FF2B5EF4-FFF2-40B4-BE49-F238E27FC236}">
                <a16:creationId xmlns:a16="http://schemas.microsoft.com/office/drawing/2014/main" id="{90B06A9C-5AF2-2899-66D1-96222F6A8E32}"/>
              </a:ext>
            </a:extLst>
          </p:cNvPr>
          <p:cNvSpPr>
            <a:spLocks noGrp="1"/>
          </p:cNvSpPr>
          <p:nvPr>
            <p:ph idx="1"/>
          </p:nvPr>
        </p:nvSpPr>
        <p:spPr/>
        <p:txBody>
          <a:bodyPr/>
          <a:lstStyle/>
          <a:p>
            <a:pPr marL="0" indent="0">
              <a:buNone/>
            </a:pPr>
            <a:r>
              <a:rPr lang="en-US" b="1" dirty="0"/>
              <a:t>Demographic Data:</a:t>
            </a:r>
          </a:p>
          <a:p>
            <a:r>
              <a:rPr lang="en-US" dirty="0"/>
              <a:t>Codes that did not represent legitimate question skips marked NA</a:t>
            </a:r>
          </a:p>
          <a:p>
            <a:pPr marL="0" indent="0">
              <a:buNone/>
            </a:pPr>
            <a:r>
              <a:rPr lang="en-US" b="1" dirty="0"/>
              <a:t>Substance Use Data:</a:t>
            </a:r>
            <a:endParaRPr lang="en-US" sz="2400" b="1" dirty="0"/>
          </a:p>
          <a:p>
            <a:r>
              <a:rPr lang="en-US" sz="2800" dirty="0"/>
              <a:t>Histograms and Frequency Charts show little difference in cleaned data</a:t>
            </a:r>
          </a:p>
          <a:p>
            <a:endParaRPr lang="en-US" dirty="0"/>
          </a:p>
          <a:p>
            <a:pPr marL="0" indent="0">
              <a:buNone/>
            </a:pPr>
            <a:r>
              <a:rPr lang="en-US" sz="2800" b="1" dirty="0"/>
              <a:t>After marking missing data, rows with missing data omitted</a:t>
            </a:r>
          </a:p>
        </p:txBody>
      </p:sp>
      <p:sp>
        <p:nvSpPr>
          <p:cNvPr id="4" name="Slide Number Placeholder 3">
            <a:extLst>
              <a:ext uri="{FF2B5EF4-FFF2-40B4-BE49-F238E27FC236}">
                <a16:creationId xmlns:a16="http://schemas.microsoft.com/office/drawing/2014/main" id="{8AB51F9B-6E90-A482-EFC4-280F2D4768A3}"/>
              </a:ext>
            </a:extLst>
          </p:cNvPr>
          <p:cNvSpPr>
            <a:spLocks noGrp="1"/>
          </p:cNvSpPr>
          <p:nvPr>
            <p:ph type="sldNum" sz="quarter" idx="12"/>
          </p:nvPr>
        </p:nvSpPr>
        <p:spPr/>
        <p:txBody>
          <a:bodyPr/>
          <a:lstStyle/>
          <a:p>
            <a:fld id="{9D8C2514-A22F-405B-A836-35CBE8402BB0}" type="slidenum">
              <a:rPr lang="en-US" smtClean="0"/>
              <a:t>8</a:t>
            </a:fld>
            <a:endParaRPr lang="en-US"/>
          </a:p>
        </p:txBody>
      </p:sp>
    </p:spTree>
    <p:extLst>
      <p:ext uri="{BB962C8B-B14F-4D97-AF65-F5344CB8AC3E}">
        <p14:creationId xmlns:p14="http://schemas.microsoft.com/office/powerpoint/2010/main" val="1363374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540C6-5D45-7186-CE9A-9D5A5DF6C839}"/>
              </a:ext>
            </a:extLst>
          </p:cNvPr>
          <p:cNvSpPr>
            <a:spLocks noGrp="1"/>
          </p:cNvSpPr>
          <p:nvPr>
            <p:ph type="title"/>
          </p:nvPr>
        </p:nvSpPr>
        <p:spPr/>
        <p:txBody>
          <a:bodyPr/>
          <a:lstStyle/>
          <a:p>
            <a:r>
              <a:rPr lang="en-US" dirty="0"/>
              <a:t>Methods: Data Transformations</a:t>
            </a:r>
          </a:p>
        </p:txBody>
      </p:sp>
      <p:sp>
        <p:nvSpPr>
          <p:cNvPr id="3" name="Content Placeholder 2">
            <a:extLst>
              <a:ext uri="{FF2B5EF4-FFF2-40B4-BE49-F238E27FC236}">
                <a16:creationId xmlns:a16="http://schemas.microsoft.com/office/drawing/2014/main" id="{C009175D-AD7E-11CB-32B7-759B8E1095AD}"/>
              </a:ext>
            </a:extLst>
          </p:cNvPr>
          <p:cNvSpPr>
            <a:spLocks noGrp="1"/>
          </p:cNvSpPr>
          <p:nvPr>
            <p:ph idx="1"/>
          </p:nvPr>
        </p:nvSpPr>
        <p:spPr/>
        <p:txBody>
          <a:bodyPr/>
          <a:lstStyle/>
          <a:p>
            <a:pPr marL="0" indent="0">
              <a:buNone/>
            </a:pPr>
            <a:r>
              <a:rPr lang="en-US" b="1" dirty="0"/>
              <a:t>Codes changed to zero to allow numeric or ordinal comparison</a:t>
            </a:r>
          </a:p>
          <a:p>
            <a:pPr marL="0" indent="0">
              <a:buNone/>
            </a:pPr>
            <a:r>
              <a:rPr lang="en-US" b="1" dirty="0"/>
              <a:t>(except age of first use features):</a:t>
            </a:r>
          </a:p>
          <a:p>
            <a:pPr lvl="1"/>
            <a:r>
              <a:rPr lang="en-US" dirty="0"/>
              <a:t>91, 93, 991, 993,</a:t>
            </a:r>
          </a:p>
          <a:p>
            <a:pPr lvl="1"/>
            <a:r>
              <a:rPr lang="en-US" dirty="0"/>
              <a:t>5, 6</a:t>
            </a:r>
          </a:p>
          <a:p>
            <a:pPr marL="0" indent="0">
              <a:buNone/>
            </a:pPr>
            <a:r>
              <a:rPr lang="en-US" b="1" dirty="0"/>
              <a:t>Skipped School </a:t>
            </a:r>
            <a:r>
              <a:rPr lang="en-US" b="1" dirty="0">
                <a:sym typeface="Wingdings" panose="05000000000000000000" pitchFamily="2" charset="2"/>
              </a:rPr>
              <a:t> Binary </a:t>
            </a:r>
          </a:p>
          <a:p>
            <a:pPr marL="0" indent="0">
              <a:buNone/>
            </a:pPr>
            <a:r>
              <a:rPr lang="en-US" b="1" dirty="0"/>
              <a:t>Current or upcoming grade </a:t>
            </a:r>
            <a:r>
              <a:rPr lang="en-US" b="1" dirty="0">
                <a:sym typeface="Wingdings" panose="05000000000000000000" pitchFamily="2" charset="2"/>
              </a:rPr>
              <a:t> Categorical</a:t>
            </a:r>
          </a:p>
          <a:p>
            <a:pPr marL="0" indent="0">
              <a:buNone/>
            </a:pPr>
            <a:r>
              <a:rPr lang="en-US" b="1" dirty="0">
                <a:sym typeface="Wingdings" panose="05000000000000000000" pitchFamily="2" charset="2"/>
              </a:rPr>
              <a:t>Days of Marijuana Use  log(Days of use + 0.001)</a:t>
            </a:r>
          </a:p>
          <a:p>
            <a:pPr marL="0" indent="0">
              <a:buNone/>
            </a:pPr>
            <a:r>
              <a:rPr lang="en-US" b="1" dirty="0">
                <a:sym typeface="Wingdings" panose="05000000000000000000" pitchFamily="2" charset="2"/>
              </a:rPr>
              <a:t>ALCYDAYS  reduced levels to none, seldom, and often</a:t>
            </a:r>
            <a:endParaRPr lang="en-US" b="1" dirty="0"/>
          </a:p>
        </p:txBody>
      </p:sp>
      <p:sp>
        <p:nvSpPr>
          <p:cNvPr id="4" name="Slide Number Placeholder 3">
            <a:extLst>
              <a:ext uri="{FF2B5EF4-FFF2-40B4-BE49-F238E27FC236}">
                <a16:creationId xmlns:a16="http://schemas.microsoft.com/office/drawing/2014/main" id="{D6532ECB-B812-0B08-D428-BCE85208283A}"/>
              </a:ext>
            </a:extLst>
          </p:cNvPr>
          <p:cNvSpPr>
            <a:spLocks noGrp="1"/>
          </p:cNvSpPr>
          <p:nvPr>
            <p:ph type="sldNum" sz="quarter" idx="12"/>
          </p:nvPr>
        </p:nvSpPr>
        <p:spPr/>
        <p:txBody>
          <a:bodyPr/>
          <a:lstStyle/>
          <a:p>
            <a:fld id="{9D8C2514-A22F-405B-A836-35CBE8402BB0}" type="slidenum">
              <a:rPr lang="en-US" smtClean="0"/>
              <a:t>9</a:t>
            </a:fld>
            <a:endParaRPr lang="en-US"/>
          </a:p>
        </p:txBody>
      </p:sp>
    </p:spTree>
    <p:extLst>
      <p:ext uri="{BB962C8B-B14F-4D97-AF65-F5344CB8AC3E}">
        <p14:creationId xmlns:p14="http://schemas.microsoft.com/office/powerpoint/2010/main" val="30674821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3795</TotalTime>
  <Words>1826</Words>
  <Application>Microsoft Office PowerPoint</Application>
  <PresentationFormat>Widescreen</PresentationFormat>
  <Paragraphs>339</Paragraphs>
  <Slides>30</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Aptos</vt:lpstr>
      <vt:lpstr>Aptos Display</vt:lpstr>
      <vt:lpstr>Aptos Narrow</vt:lpstr>
      <vt:lpstr>Arial</vt:lpstr>
      <vt:lpstr>Wingdings</vt:lpstr>
      <vt:lpstr>Office Theme</vt:lpstr>
      <vt:lpstr>Predicting Substance Usage</vt:lpstr>
      <vt:lpstr>Overview: Data</vt:lpstr>
      <vt:lpstr>Trees</vt:lpstr>
      <vt:lpstr>Pruning</vt:lpstr>
      <vt:lpstr>Bagging</vt:lpstr>
      <vt:lpstr>Random Forest</vt:lpstr>
      <vt:lpstr>Boosting for Tree Ensembles</vt:lpstr>
      <vt:lpstr>Methods: Missing Data</vt:lpstr>
      <vt:lpstr>Methods: Data Transformations</vt:lpstr>
      <vt:lpstr>Methods: Models</vt:lpstr>
      <vt:lpstr>Methods: Tuning</vt:lpstr>
      <vt:lpstr>Methods: Model Evaluation Details</vt:lpstr>
      <vt:lpstr>Problem 1: Can NSDUH data predict whether a youth has ever used tobacco products?</vt:lpstr>
      <vt:lpstr>Results: Random Forest Tuning</vt:lpstr>
      <vt:lpstr>Results: Metrics</vt:lpstr>
      <vt:lpstr>Results: Feature Importance</vt:lpstr>
      <vt:lpstr>PowerPoint Presentation</vt:lpstr>
      <vt:lpstr>Problem 2: Can NSDUH data predict whether a youth has had alcohol never, seldom, or more often over the past year?</vt:lpstr>
      <vt:lpstr>Results: Random Forest Tuning</vt:lpstr>
      <vt:lpstr>Results: Metrics</vt:lpstr>
      <vt:lpstr>Results: Feature Importance</vt:lpstr>
      <vt:lpstr>Problem 3: Can NSDUH data predict the number of days a youth used marijuana in the past year?</vt:lpstr>
      <vt:lpstr>Results: Boosted Ensemble Tuning</vt:lpstr>
      <vt:lpstr>Results: Metrics</vt:lpstr>
      <vt:lpstr>Results: Feature Importance</vt:lpstr>
      <vt:lpstr>PowerPoint Presentation</vt:lpstr>
      <vt:lpstr>Further Discussion: Choosing the Response</vt:lpstr>
      <vt:lpstr>Further Discussion: Variable Importance</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Elling Payne</dc:creator>
  <cp:lastModifiedBy>Elling Payne</cp:lastModifiedBy>
  <cp:revision>11</cp:revision>
  <dcterms:created xsi:type="dcterms:W3CDTF">2025-04-15T16:26:28Z</dcterms:created>
  <dcterms:modified xsi:type="dcterms:W3CDTF">2025-04-24T19:49:10Z</dcterms:modified>
</cp:coreProperties>
</file>