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7" r:id="rId3"/>
    <p:sldId id="268" r:id="rId4"/>
    <p:sldId id="262" r:id="rId5"/>
    <p:sldId id="266" r:id="rId6"/>
    <p:sldId id="259" r:id="rId7"/>
    <p:sldId id="257" r:id="rId8"/>
    <p:sldId id="271" r:id="rId9"/>
    <p:sldId id="260" r:id="rId10"/>
    <p:sldId id="258" r:id="rId11"/>
    <p:sldId id="261" r:id="rId12"/>
    <p:sldId id="264" r:id="rId13"/>
    <p:sldId id="265" r:id="rId14"/>
    <p:sldId id="270" r:id="rId15"/>
    <p:sldId id="272" r:id="rId16"/>
    <p:sldId id="273" r:id="rId17"/>
    <p:sldId id="263"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651" autoAdjust="0"/>
  </p:normalViewPr>
  <p:slideViewPr>
    <p:cSldViewPr snapToGrid="0">
      <p:cViewPr>
        <p:scale>
          <a:sx n="83" d="100"/>
          <a:sy n="83" d="100"/>
        </p:scale>
        <p:origin x="40" y="-13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B8246-14D1-4EC4-9748-7B297321E8AD}" type="datetimeFigureOut">
              <a:rPr lang="en-US" smtClean="0"/>
              <a:t>4/15/2025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1C3FB-C978-4485-84AE-65BFDAFC8523}" type="slidenum">
              <a:rPr lang="en-US" smtClean="0"/>
              <a:t>‹#›</a:t>
            </a:fld>
            <a:endParaRPr lang="en-US"/>
          </a:p>
        </p:txBody>
      </p:sp>
    </p:spTree>
    <p:extLst>
      <p:ext uri="{BB962C8B-B14F-4D97-AF65-F5344CB8AC3E}">
        <p14:creationId xmlns:p14="http://schemas.microsoft.com/office/powerpoint/2010/main" val="279775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1C3FB-C978-4485-84AE-65BFDAFC8523}" type="slidenum">
              <a:rPr lang="en-US" smtClean="0"/>
              <a:t>2</a:t>
            </a:fld>
            <a:endParaRPr lang="en-US"/>
          </a:p>
        </p:txBody>
      </p:sp>
    </p:spTree>
    <p:extLst>
      <p:ext uri="{BB962C8B-B14F-4D97-AF65-F5344CB8AC3E}">
        <p14:creationId xmlns:p14="http://schemas.microsoft.com/office/powerpoint/2010/main" val="25662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1C3FB-C978-4485-84AE-65BFDAFC8523}" type="slidenum">
              <a:rPr lang="en-US" smtClean="0"/>
              <a:t>3</a:t>
            </a:fld>
            <a:endParaRPr lang="en-US"/>
          </a:p>
        </p:txBody>
      </p:sp>
    </p:spTree>
    <p:extLst>
      <p:ext uri="{BB962C8B-B14F-4D97-AF65-F5344CB8AC3E}">
        <p14:creationId xmlns:p14="http://schemas.microsoft.com/office/powerpoint/2010/main" val="2927113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data was largely cleaned by Professor </a:t>
            </a:r>
            <a:r>
              <a:rPr lang="en-US" dirty="0" err="1"/>
              <a:t>Mendible</a:t>
            </a:r>
            <a:r>
              <a:rPr lang="en-US" dirty="0"/>
              <a:t>, there was were still some missing data as well as some codes that were not very useful. Within the demographic data,</a:t>
            </a:r>
          </a:p>
          <a:p>
            <a:r>
              <a:rPr lang="en-US" dirty="0"/>
              <a:t>KS P-</a:t>
            </a:r>
            <a:r>
              <a:rPr lang="en-US" dirty="0" err="1"/>
              <a:t>vals</a:t>
            </a:r>
            <a:r>
              <a:rPr lang="en-US" dirty="0"/>
              <a:t>: </a:t>
            </a:r>
          </a:p>
        </p:txBody>
      </p:sp>
      <p:sp>
        <p:nvSpPr>
          <p:cNvPr id="4" name="Slide Number Placeholder 3"/>
          <p:cNvSpPr>
            <a:spLocks noGrp="1"/>
          </p:cNvSpPr>
          <p:nvPr>
            <p:ph type="sldNum" sz="quarter" idx="5"/>
          </p:nvPr>
        </p:nvSpPr>
        <p:spPr/>
        <p:txBody>
          <a:bodyPr/>
          <a:lstStyle/>
          <a:p>
            <a:fld id="{4061C3FB-C978-4485-84AE-65BFDAFC8523}" type="slidenum">
              <a:rPr lang="en-US" smtClean="0"/>
              <a:t>4</a:t>
            </a:fld>
            <a:endParaRPr lang="en-US"/>
          </a:p>
        </p:txBody>
      </p:sp>
    </p:spTree>
    <p:extLst>
      <p:ext uri="{BB962C8B-B14F-4D97-AF65-F5344CB8AC3E}">
        <p14:creationId xmlns:p14="http://schemas.microsoft.com/office/powerpoint/2010/main" val="2197325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Rate Is very high for the tobacco users in both models. It is slightly better with smaller ensemble sizes but then overall error, and error for nonusers suffers. This may be worth the tradeoff if it is not just luck, given that it is likely more important to detect the smokers accurately.</a:t>
            </a:r>
          </a:p>
        </p:txBody>
      </p:sp>
      <p:sp>
        <p:nvSpPr>
          <p:cNvPr id="4" name="Slide Number Placeholder 3"/>
          <p:cNvSpPr>
            <a:spLocks noGrp="1"/>
          </p:cNvSpPr>
          <p:nvPr>
            <p:ph type="sldNum" sz="quarter" idx="5"/>
          </p:nvPr>
        </p:nvSpPr>
        <p:spPr/>
        <p:txBody>
          <a:bodyPr/>
          <a:lstStyle/>
          <a:p>
            <a:fld id="{4061C3FB-C978-4485-84AE-65BFDAFC8523}" type="slidenum">
              <a:rPr lang="en-US" smtClean="0"/>
              <a:t>8</a:t>
            </a:fld>
            <a:endParaRPr lang="en-US"/>
          </a:p>
        </p:txBody>
      </p:sp>
    </p:spTree>
    <p:extLst>
      <p:ext uri="{BB962C8B-B14F-4D97-AF65-F5344CB8AC3E}">
        <p14:creationId xmlns:p14="http://schemas.microsoft.com/office/powerpoint/2010/main" val="238649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Odd Things:</a:t>
            </a:r>
          </a:p>
          <a:p>
            <a:r>
              <a:rPr lang="en-US" dirty="0"/>
              <a:t>- A youth who has sold drugs is predicted to have higher usage if they did not skip school than if they did. This is likely a fluke, but a possible explanation could be that someone who both sells drugs and stays in school may have greater resources at home that help them both stay in school and afford more marijuana. This would require further exploration. It is also interesting in light of the fact that the later slit on the youth’s feelings about school suggests that negative feeling about school might generally be correlated with higher usage. Drug dealers may be outliers, with could be affecting the results.</a:t>
            </a:r>
          </a:p>
        </p:txBody>
      </p:sp>
      <p:sp>
        <p:nvSpPr>
          <p:cNvPr id="4" name="Slide Number Placeholder 3"/>
          <p:cNvSpPr>
            <a:spLocks noGrp="1"/>
          </p:cNvSpPr>
          <p:nvPr>
            <p:ph type="sldNum" sz="quarter" idx="5"/>
          </p:nvPr>
        </p:nvSpPr>
        <p:spPr/>
        <p:txBody>
          <a:bodyPr/>
          <a:lstStyle/>
          <a:p>
            <a:fld id="{4061C3FB-C978-4485-84AE-65BFDAFC8523}" type="slidenum">
              <a:rPr lang="en-US" smtClean="0"/>
              <a:t>13</a:t>
            </a:fld>
            <a:endParaRPr lang="en-US"/>
          </a:p>
        </p:txBody>
      </p:sp>
    </p:spTree>
    <p:extLst>
      <p:ext uri="{BB962C8B-B14F-4D97-AF65-F5344CB8AC3E}">
        <p14:creationId xmlns:p14="http://schemas.microsoft.com/office/powerpoint/2010/main" val="98922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4452C-F0C8-8FC2-387D-AD9FEB964E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40B936-3870-F29D-B1AF-108A723FA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130186-048E-3DA2-2DBB-EC7FCAE72462}"/>
              </a:ext>
            </a:extLst>
          </p:cNvPr>
          <p:cNvSpPr>
            <a:spLocks noGrp="1"/>
          </p:cNvSpPr>
          <p:nvPr>
            <p:ph type="dt" sz="half" idx="10"/>
          </p:nvPr>
        </p:nvSpPr>
        <p:spPr/>
        <p:txBody>
          <a:bodyPr/>
          <a:lstStyle/>
          <a:p>
            <a:fld id="{76971FB4-B219-42B8-B07E-6D4004848E74}" type="datetime1">
              <a:rPr lang="en-US" smtClean="0"/>
              <a:t>4/15/2025</a:t>
            </a:fld>
            <a:endParaRPr lang="en-US"/>
          </a:p>
        </p:txBody>
      </p:sp>
      <p:sp>
        <p:nvSpPr>
          <p:cNvPr id="5" name="Footer Placeholder 4">
            <a:extLst>
              <a:ext uri="{FF2B5EF4-FFF2-40B4-BE49-F238E27FC236}">
                <a16:creationId xmlns:a16="http://schemas.microsoft.com/office/drawing/2014/main" id="{2CB9A1C6-91DA-85F2-D29D-72EE37B26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A33B3-EA0D-A487-BD6C-FC25818FFC3A}"/>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96270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EDC2-2513-23C1-279C-E8D09C960A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D1B431-CD1A-EF83-915B-45C0C87919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C6AF0-78AC-9C65-20A6-22E390C88C0F}"/>
              </a:ext>
            </a:extLst>
          </p:cNvPr>
          <p:cNvSpPr>
            <a:spLocks noGrp="1"/>
          </p:cNvSpPr>
          <p:nvPr>
            <p:ph type="dt" sz="half" idx="10"/>
          </p:nvPr>
        </p:nvSpPr>
        <p:spPr/>
        <p:txBody>
          <a:bodyPr/>
          <a:lstStyle/>
          <a:p>
            <a:fld id="{7DDEF2C7-BC7F-4B13-816E-84A98D787B10}" type="datetime1">
              <a:rPr lang="en-US" smtClean="0"/>
              <a:t>4/15/2025</a:t>
            </a:fld>
            <a:endParaRPr lang="en-US"/>
          </a:p>
        </p:txBody>
      </p:sp>
      <p:sp>
        <p:nvSpPr>
          <p:cNvPr id="5" name="Footer Placeholder 4">
            <a:extLst>
              <a:ext uri="{FF2B5EF4-FFF2-40B4-BE49-F238E27FC236}">
                <a16:creationId xmlns:a16="http://schemas.microsoft.com/office/drawing/2014/main" id="{F7579BE4-ECA0-DCF4-B4E7-D7AA70781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DD34D-EED9-BA3B-0522-6C99E25605D9}"/>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238012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369C2-81DC-ADB6-3C04-0CB2C977EA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A639EB-A7EA-8D6B-76A5-620D55E4A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77673-6875-0470-4700-975302A42C7C}"/>
              </a:ext>
            </a:extLst>
          </p:cNvPr>
          <p:cNvSpPr>
            <a:spLocks noGrp="1"/>
          </p:cNvSpPr>
          <p:nvPr>
            <p:ph type="dt" sz="half" idx="10"/>
          </p:nvPr>
        </p:nvSpPr>
        <p:spPr/>
        <p:txBody>
          <a:bodyPr/>
          <a:lstStyle/>
          <a:p>
            <a:fld id="{C8A2DC5C-8F3F-4D5A-9105-C3E0795BBA1F}" type="datetime1">
              <a:rPr lang="en-US" smtClean="0"/>
              <a:t>4/15/2025</a:t>
            </a:fld>
            <a:endParaRPr lang="en-US"/>
          </a:p>
        </p:txBody>
      </p:sp>
      <p:sp>
        <p:nvSpPr>
          <p:cNvPr id="5" name="Footer Placeholder 4">
            <a:extLst>
              <a:ext uri="{FF2B5EF4-FFF2-40B4-BE49-F238E27FC236}">
                <a16:creationId xmlns:a16="http://schemas.microsoft.com/office/drawing/2014/main" id="{23D710F8-2ACA-E957-03C7-137EE45B8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5C6E5-42AE-32C7-1677-DA786F18BB89}"/>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264383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002C9-ADF7-DA07-2FA1-C522E1BDA2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007FDD-059F-ABE8-9D26-66992629A1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7D188-9BEA-B245-71CF-0CB8CC54C6CA}"/>
              </a:ext>
            </a:extLst>
          </p:cNvPr>
          <p:cNvSpPr>
            <a:spLocks noGrp="1"/>
          </p:cNvSpPr>
          <p:nvPr>
            <p:ph type="dt" sz="half" idx="10"/>
          </p:nvPr>
        </p:nvSpPr>
        <p:spPr/>
        <p:txBody>
          <a:bodyPr/>
          <a:lstStyle/>
          <a:p>
            <a:fld id="{054A1A63-76DF-4187-B4B2-52F51CB20CF4}" type="datetime1">
              <a:rPr lang="en-US" smtClean="0"/>
              <a:t>4/15/2025</a:t>
            </a:fld>
            <a:endParaRPr lang="en-US"/>
          </a:p>
        </p:txBody>
      </p:sp>
      <p:sp>
        <p:nvSpPr>
          <p:cNvPr id="5" name="Footer Placeholder 4">
            <a:extLst>
              <a:ext uri="{FF2B5EF4-FFF2-40B4-BE49-F238E27FC236}">
                <a16:creationId xmlns:a16="http://schemas.microsoft.com/office/drawing/2014/main" id="{5036BD72-FE84-8148-FB8B-A01E0275A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384F2-F969-EEB2-9A60-967150A5EE13}"/>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2066407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A065-A756-B864-24F3-9717C1F04F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CA0C95-1B44-90F7-293A-00E7A68344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F89E2A-A981-DB8D-520A-267A71A7F739}"/>
              </a:ext>
            </a:extLst>
          </p:cNvPr>
          <p:cNvSpPr>
            <a:spLocks noGrp="1"/>
          </p:cNvSpPr>
          <p:nvPr>
            <p:ph type="dt" sz="half" idx="10"/>
          </p:nvPr>
        </p:nvSpPr>
        <p:spPr/>
        <p:txBody>
          <a:bodyPr/>
          <a:lstStyle/>
          <a:p>
            <a:fld id="{E17CA13B-BFEC-49A3-B6BF-B9CCB72FE860}" type="datetime1">
              <a:rPr lang="en-US" smtClean="0"/>
              <a:t>4/15/2025</a:t>
            </a:fld>
            <a:endParaRPr lang="en-US"/>
          </a:p>
        </p:txBody>
      </p:sp>
      <p:sp>
        <p:nvSpPr>
          <p:cNvPr id="5" name="Footer Placeholder 4">
            <a:extLst>
              <a:ext uri="{FF2B5EF4-FFF2-40B4-BE49-F238E27FC236}">
                <a16:creationId xmlns:a16="http://schemas.microsoft.com/office/drawing/2014/main" id="{E6FA5755-3D62-9C8F-91A7-75C592417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19471-71CE-92F5-7566-78AAB3A2E635}"/>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319189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B702-9351-2F6B-5009-EDBFA53CC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D6D79C-5FAC-9B55-7B11-81F118DD3F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7634BC-AD5D-F356-825E-100E80E368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C2B5AE-7298-6645-C4F4-8B0465C7AA80}"/>
              </a:ext>
            </a:extLst>
          </p:cNvPr>
          <p:cNvSpPr>
            <a:spLocks noGrp="1"/>
          </p:cNvSpPr>
          <p:nvPr>
            <p:ph type="dt" sz="half" idx="10"/>
          </p:nvPr>
        </p:nvSpPr>
        <p:spPr/>
        <p:txBody>
          <a:bodyPr/>
          <a:lstStyle/>
          <a:p>
            <a:fld id="{08682FCC-63AC-4FA6-99C3-0512D182691C}" type="datetime1">
              <a:rPr lang="en-US" smtClean="0"/>
              <a:t>4/15/2025</a:t>
            </a:fld>
            <a:endParaRPr lang="en-US"/>
          </a:p>
        </p:txBody>
      </p:sp>
      <p:sp>
        <p:nvSpPr>
          <p:cNvPr id="6" name="Footer Placeholder 5">
            <a:extLst>
              <a:ext uri="{FF2B5EF4-FFF2-40B4-BE49-F238E27FC236}">
                <a16:creationId xmlns:a16="http://schemas.microsoft.com/office/drawing/2014/main" id="{96DF759D-D8F1-750F-57BD-DD0096BA6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78D3E-71C7-323B-CB55-B9E338414BE6}"/>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134776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6151-B22A-91B2-CB62-DA41AD8998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8BCB17-5BFF-0E68-303E-1100EF8095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B2C381-DAF5-5C4B-EC08-154330CDC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DEC8B4-51E3-C620-9A3E-769B5FDF5F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715AA4-336A-401F-E930-696B5D4654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775591-F45D-45D3-5FF7-8EDB56011220}"/>
              </a:ext>
            </a:extLst>
          </p:cNvPr>
          <p:cNvSpPr>
            <a:spLocks noGrp="1"/>
          </p:cNvSpPr>
          <p:nvPr>
            <p:ph type="dt" sz="half" idx="10"/>
          </p:nvPr>
        </p:nvSpPr>
        <p:spPr/>
        <p:txBody>
          <a:bodyPr/>
          <a:lstStyle/>
          <a:p>
            <a:fld id="{E062A337-A5E5-4CD4-ACC1-9BEEAEA03B4F}" type="datetime1">
              <a:rPr lang="en-US" smtClean="0"/>
              <a:t>4/15/2025</a:t>
            </a:fld>
            <a:endParaRPr lang="en-US"/>
          </a:p>
        </p:txBody>
      </p:sp>
      <p:sp>
        <p:nvSpPr>
          <p:cNvPr id="8" name="Footer Placeholder 7">
            <a:extLst>
              <a:ext uri="{FF2B5EF4-FFF2-40B4-BE49-F238E27FC236}">
                <a16:creationId xmlns:a16="http://schemas.microsoft.com/office/drawing/2014/main" id="{E5286238-BEEF-3324-5EEA-103F71ED27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CBF63D-5BB7-0440-7C99-9D93E834F044}"/>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54210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AD6C-DA32-CD4A-3267-EB5187B7E4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5A2956-2334-8B3F-83F9-0309AA916314}"/>
              </a:ext>
            </a:extLst>
          </p:cNvPr>
          <p:cNvSpPr>
            <a:spLocks noGrp="1"/>
          </p:cNvSpPr>
          <p:nvPr>
            <p:ph type="dt" sz="half" idx="10"/>
          </p:nvPr>
        </p:nvSpPr>
        <p:spPr/>
        <p:txBody>
          <a:bodyPr/>
          <a:lstStyle/>
          <a:p>
            <a:fld id="{509AE42A-37F1-4517-A7F9-82F259364422}" type="datetime1">
              <a:rPr lang="en-US" smtClean="0"/>
              <a:t>4/15/2025</a:t>
            </a:fld>
            <a:endParaRPr lang="en-US"/>
          </a:p>
        </p:txBody>
      </p:sp>
      <p:sp>
        <p:nvSpPr>
          <p:cNvPr id="4" name="Footer Placeholder 3">
            <a:extLst>
              <a:ext uri="{FF2B5EF4-FFF2-40B4-BE49-F238E27FC236}">
                <a16:creationId xmlns:a16="http://schemas.microsoft.com/office/drawing/2014/main" id="{155029F8-DA70-0FA0-A94D-DA327DEF93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820F74-6FAC-72C9-4204-493F7911974B}"/>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244846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69B91-66D8-AF29-4D8E-B002433A60B8}"/>
              </a:ext>
            </a:extLst>
          </p:cNvPr>
          <p:cNvSpPr>
            <a:spLocks noGrp="1"/>
          </p:cNvSpPr>
          <p:nvPr>
            <p:ph type="dt" sz="half" idx="10"/>
          </p:nvPr>
        </p:nvSpPr>
        <p:spPr/>
        <p:txBody>
          <a:bodyPr/>
          <a:lstStyle/>
          <a:p>
            <a:fld id="{B35AA71D-ECA1-4A88-B771-81F285F22237}" type="datetime1">
              <a:rPr lang="en-US" smtClean="0"/>
              <a:t>4/15/2025</a:t>
            </a:fld>
            <a:endParaRPr lang="en-US"/>
          </a:p>
        </p:txBody>
      </p:sp>
      <p:sp>
        <p:nvSpPr>
          <p:cNvPr id="3" name="Footer Placeholder 2">
            <a:extLst>
              <a:ext uri="{FF2B5EF4-FFF2-40B4-BE49-F238E27FC236}">
                <a16:creationId xmlns:a16="http://schemas.microsoft.com/office/drawing/2014/main" id="{750BF057-4A73-BE2D-CD77-52D5D51B7E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6687E-51EA-AAC0-26AF-FA410DA319F8}"/>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194386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D2CA-3825-53D4-C11B-E392A2B61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8D9643-2CE2-847D-865F-6FB61CFA4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045B0D-3839-96A0-1C9D-A5A35998B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CF78D-3281-9514-C367-93541541B010}"/>
              </a:ext>
            </a:extLst>
          </p:cNvPr>
          <p:cNvSpPr>
            <a:spLocks noGrp="1"/>
          </p:cNvSpPr>
          <p:nvPr>
            <p:ph type="dt" sz="half" idx="10"/>
          </p:nvPr>
        </p:nvSpPr>
        <p:spPr/>
        <p:txBody>
          <a:bodyPr/>
          <a:lstStyle/>
          <a:p>
            <a:fld id="{0C273B92-4044-4BD4-9E25-F6D6179A68B8}" type="datetime1">
              <a:rPr lang="en-US" smtClean="0"/>
              <a:t>4/15/2025</a:t>
            </a:fld>
            <a:endParaRPr lang="en-US"/>
          </a:p>
        </p:txBody>
      </p:sp>
      <p:sp>
        <p:nvSpPr>
          <p:cNvPr id="6" name="Footer Placeholder 5">
            <a:extLst>
              <a:ext uri="{FF2B5EF4-FFF2-40B4-BE49-F238E27FC236}">
                <a16:creationId xmlns:a16="http://schemas.microsoft.com/office/drawing/2014/main" id="{35B16FB8-EC1D-DCCC-B3A3-3DC2FD75C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9BD71F-A9FF-B536-8FFF-2A964A53D846}"/>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333515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6629-8BD5-10F1-7EC2-4D224E6F51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D1B144-4074-D9FB-5780-319881D758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EE3C41-3265-9B1D-AA95-7AC3468D9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41B2B-63EE-62F9-1C72-16B8723646FE}"/>
              </a:ext>
            </a:extLst>
          </p:cNvPr>
          <p:cNvSpPr>
            <a:spLocks noGrp="1"/>
          </p:cNvSpPr>
          <p:nvPr>
            <p:ph type="dt" sz="half" idx="10"/>
          </p:nvPr>
        </p:nvSpPr>
        <p:spPr/>
        <p:txBody>
          <a:bodyPr/>
          <a:lstStyle/>
          <a:p>
            <a:fld id="{E500C335-774C-4420-A15E-76721390F933}" type="datetime1">
              <a:rPr lang="en-US" smtClean="0"/>
              <a:t>4/15/2025</a:t>
            </a:fld>
            <a:endParaRPr lang="en-US"/>
          </a:p>
        </p:txBody>
      </p:sp>
      <p:sp>
        <p:nvSpPr>
          <p:cNvPr id="6" name="Footer Placeholder 5">
            <a:extLst>
              <a:ext uri="{FF2B5EF4-FFF2-40B4-BE49-F238E27FC236}">
                <a16:creationId xmlns:a16="http://schemas.microsoft.com/office/drawing/2014/main" id="{F6C2FC46-50AE-D521-8C47-149B81704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EDD3F4-350E-D37D-5A60-522E3D22C3E7}"/>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8764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541F46-C777-14B4-3E68-D5EED355B9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C3215B-D799-35E8-1521-BF8965A780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8FF2D6-E7F2-1A50-4898-D7E0436D9E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F4525-E395-4719-9FF3-DB911BF8273B}" type="datetime1">
              <a:rPr lang="en-US" smtClean="0"/>
              <a:t>4/15/2025</a:t>
            </a:fld>
            <a:endParaRPr lang="en-US"/>
          </a:p>
        </p:txBody>
      </p:sp>
      <p:sp>
        <p:nvSpPr>
          <p:cNvPr id="5" name="Footer Placeholder 4">
            <a:extLst>
              <a:ext uri="{FF2B5EF4-FFF2-40B4-BE49-F238E27FC236}">
                <a16:creationId xmlns:a16="http://schemas.microsoft.com/office/drawing/2014/main" id="{B4551285-74D6-CA84-8741-3A4649D339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AD18A1-3FFC-AC09-2AB9-54D19CC04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8C2514-A22F-405B-A836-35CBE8402BB0}" type="slidenum">
              <a:rPr lang="en-US" smtClean="0"/>
              <a:t>‹#›</a:t>
            </a:fld>
            <a:endParaRPr lang="en-US"/>
          </a:p>
        </p:txBody>
      </p:sp>
    </p:spTree>
    <p:extLst>
      <p:ext uri="{BB962C8B-B14F-4D97-AF65-F5344CB8AC3E}">
        <p14:creationId xmlns:p14="http://schemas.microsoft.com/office/powerpoint/2010/main" val="1516755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21105/joss.01686" TargetMode="External"/><Relationship Id="rId2" Type="http://schemas.openxmlformats.org/officeDocument/2006/relationships/hyperlink" Target="https://github.com/mendible/532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AA42EAE-5309-782E-F67B-6CF59B3662C2}"/>
              </a:ext>
            </a:extLst>
          </p:cNvPr>
          <p:cNvSpPr/>
          <p:nvPr/>
        </p:nvSpPr>
        <p:spPr>
          <a:xfrm>
            <a:off x="510540" y="505914"/>
            <a:ext cx="11170920" cy="5846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840F2-68A7-2306-821B-1EBE76085222}"/>
              </a:ext>
            </a:extLst>
          </p:cNvPr>
          <p:cNvSpPr>
            <a:spLocks noGrp="1"/>
          </p:cNvSpPr>
          <p:nvPr>
            <p:ph type="ctrTitle"/>
          </p:nvPr>
        </p:nvSpPr>
        <p:spPr>
          <a:xfrm>
            <a:off x="1524000" y="505914"/>
            <a:ext cx="9144000" cy="2387600"/>
          </a:xfrm>
        </p:spPr>
        <p:txBody>
          <a:bodyPr>
            <a:normAutofit/>
          </a:bodyPr>
          <a:lstStyle/>
          <a:p>
            <a:r>
              <a:rPr lang="en-US" dirty="0">
                <a:solidFill>
                  <a:schemeClr val="bg1"/>
                </a:solidFill>
              </a:rPr>
              <a:t>Predicting Substance Usage</a:t>
            </a:r>
          </a:p>
        </p:txBody>
      </p:sp>
      <p:sp>
        <p:nvSpPr>
          <p:cNvPr id="3" name="Subtitle 2">
            <a:extLst>
              <a:ext uri="{FF2B5EF4-FFF2-40B4-BE49-F238E27FC236}">
                <a16:creationId xmlns:a16="http://schemas.microsoft.com/office/drawing/2014/main" id="{2D2E0BF0-B217-CE3B-A8EA-6E1C85A681EA}"/>
              </a:ext>
            </a:extLst>
          </p:cNvPr>
          <p:cNvSpPr>
            <a:spLocks noGrp="1"/>
          </p:cNvSpPr>
          <p:nvPr>
            <p:ph type="subTitle" idx="1"/>
          </p:nvPr>
        </p:nvSpPr>
        <p:spPr>
          <a:xfrm>
            <a:off x="1524000" y="2893514"/>
            <a:ext cx="9144000" cy="1655762"/>
          </a:xfrm>
        </p:spPr>
        <p:txBody>
          <a:bodyPr/>
          <a:lstStyle/>
          <a:p>
            <a:r>
              <a:rPr lang="en-US" dirty="0">
                <a:solidFill>
                  <a:schemeClr val="bg1"/>
                </a:solidFill>
              </a:rPr>
              <a:t>Studying youth data from the </a:t>
            </a:r>
          </a:p>
          <a:p>
            <a:r>
              <a:rPr lang="en-US" dirty="0">
                <a:solidFill>
                  <a:schemeClr val="bg1"/>
                </a:solidFill>
              </a:rPr>
              <a:t>National Survey on Drug Use and Health (NSDUH)</a:t>
            </a:r>
          </a:p>
          <a:p>
            <a:r>
              <a:rPr lang="en-US" dirty="0">
                <a:solidFill>
                  <a:schemeClr val="bg1"/>
                </a:solidFill>
              </a:rPr>
              <a:t>2023 [1]</a:t>
            </a:r>
          </a:p>
        </p:txBody>
      </p:sp>
      <p:sp>
        <p:nvSpPr>
          <p:cNvPr id="4" name="Slide Number Placeholder 3">
            <a:extLst>
              <a:ext uri="{FF2B5EF4-FFF2-40B4-BE49-F238E27FC236}">
                <a16:creationId xmlns:a16="http://schemas.microsoft.com/office/drawing/2014/main" id="{8753A965-7367-F4E6-0B00-3E1863E80836}"/>
              </a:ext>
            </a:extLst>
          </p:cNvPr>
          <p:cNvSpPr>
            <a:spLocks noGrp="1"/>
          </p:cNvSpPr>
          <p:nvPr>
            <p:ph type="sldNum" sz="quarter" idx="12"/>
          </p:nvPr>
        </p:nvSpPr>
        <p:spPr/>
        <p:txBody>
          <a:bodyPr/>
          <a:lstStyle/>
          <a:p>
            <a:fld id="{9D8C2514-A22F-405B-A836-35CBE8402BB0}" type="slidenum">
              <a:rPr lang="en-US" smtClean="0"/>
              <a:t>1</a:t>
            </a:fld>
            <a:endParaRPr lang="en-US"/>
          </a:p>
        </p:txBody>
      </p:sp>
    </p:spTree>
    <p:extLst>
      <p:ext uri="{BB962C8B-B14F-4D97-AF65-F5344CB8AC3E}">
        <p14:creationId xmlns:p14="http://schemas.microsoft.com/office/powerpoint/2010/main" val="346451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F8D9-BE18-DCA6-6E2A-EFDEBFCC201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21A0F53-1E77-D83B-D896-E5802303FC36}"/>
              </a:ext>
            </a:extLst>
          </p:cNvPr>
          <p:cNvSpPr>
            <a:spLocks noGrp="1"/>
          </p:cNvSpPr>
          <p:nvPr>
            <p:ph idx="1"/>
          </p:nvPr>
        </p:nvSpPr>
        <p:spPr/>
        <p:txBody>
          <a:bodyPr/>
          <a:lstStyle/>
          <a:p>
            <a:pPr marL="0" indent="0">
              <a:buNone/>
            </a:pPr>
            <a:r>
              <a:rPr lang="en-US" dirty="0"/>
              <a:t>Tree:</a:t>
            </a:r>
          </a:p>
          <a:p>
            <a:pPr lvl="1"/>
            <a:r>
              <a:rPr lang="en-US" dirty="0"/>
              <a:t>Error Rate: 0.081</a:t>
            </a:r>
          </a:p>
          <a:p>
            <a:pPr lvl="1"/>
            <a:r>
              <a:rPr lang="en-US" dirty="0"/>
              <a:t>Both pruned and full tree assign all never-smoker status</a:t>
            </a:r>
          </a:p>
          <a:p>
            <a:pPr marL="0" indent="0">
              <a:buNone/>
            </a:pPr>
            <a:r>
              <a:rPr lang="en-US" dirty="0"/>
              <a:t>Random Forest:</a:t>
            </a:r>
          </a:p>
          <a:p>
            <a:pPr lvl="1"/>
            <a:r>
              <a:rPr lang="en-US" dirty="0"/>
              <a:t>Error Rate: 0.068</a:t>
            </a:r>
          </a:p>
          <a:p>
            <a:pPr lvl="1"/>
            <a:r>
              <a:rPr lang="en-US" dirty="0"/>
              <a:t>M-features retained chosen as 6, but varies</a:t>
            </a:r>
          </a:p>
          <a:p>
            <a:pPr lvl="1"/>
            <a:r>
              <a:rPr lang="en-US" dirty="0"/>
              <a:t>Similarly, as ensemble size increases, smoker error gets close to 1</a:t>
            </a:r>
          </a:p>
          <a:p>
            <a:pPr lvl="1"/>
            <a:endParaRPr lang="en-US" dirty="0"/>
          </a:p>
          <a:p>
            <a:pPr marL="457200" lvl="1" indent="0">
              <a:buNone/>
            </a:pPr>
            <a:r>
              <a:rPr lang="en-US" dirty="0"/>
              <a:t>* Use of </a:t>
            </a:r>
            <a:r>
              <a:rPr lang="en-US" dirty="0" err="1"/>
              <a:t>gbm</a:t>
            </a:r>
            <a:r>
              <a:rPr lang="en-US" dirty="0"/>
              <a:t> in R not appropriate as no multinomial version exists</a:t>
            </a:r>
          </a:p>
        </p:txBody>
      </p:sp>
      <p:sp>
        <p:nvSpPr>
          <p:cNvPr id="4" name="Slide Number Placeholder 3">
            <a:extLst>
              <a:ext uri="{FF2B5EF4-FFF2-40B4-BE49-F238E27FC236}">
                <a16:creationId xmlns:a16="http://schemas.microsoft.com/office/drawing/2014/main" id="{3C7BF9CB-471D-90DC-24D9-B88DD3943143}"/>
              </a:ext>
            </a:extLst>
          </p:cNvPr>
          <p:cNvSpPr>
            <a:spLocks noGrp="1"/>
          </p:cNvSpPr>
          <p:nvPr>
            <p:ph type="sldNum" sz="quarter" idx="12"/>
          </p:nvPr>
        </p:nvSpPr>
        <p:spPr/>
        <p:txBody>
          <a:bodyPr/>
          <a:lstStyle/>
          <a:p>
            <a:fld id="{9D8C2514-A22F-405B-A836-35CBE8402BB0}" type="slidenum">
              <a:rPr lang="en-US" smtClean="0"/>
              <a:t>10</a:t>
            </a:fld>
            <a:endParaRPr lang="en-US"/>
          </a:p>
        </p:txBody>
      </p:sp>
    </p:spTree>
    <p:extLst>
      <p:ext uri="{BB962C8B-B14F-4D97-AF65-F5344CB8AC3E}">
        <p14:creationId xmlns:p14="http://schemas.microsoft.com/office/powerpoint/2010/main" val="3284341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690A61D-B924-103F-A283-AA816F2D0446}"/>
              </a:ext>
            </a:extLst>
          </p:cNvPr>
          <p:cNvSpPr/>
          <p:nvPr/>
        </p:nvSpPr>
        <p:spPr>
          <a:xfrm>
            <a:off x="510540" y="505914"/>
            <a:ext cx="11170920" cy="5846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9E577B-35AA-638D-9EE8-584096E7452D}"/>
              </a:ext>
            </a:extLst>
          </p:cNvPr>
          <p:cNvSpPr>
            <a:spLocks noGrp="1"/>
          </p:cNvSpPr>
          <p:nvPr>
            <p:ph type="title"/>
          </p:nvPr>
        </p:nvSpPr>
        <p:spPr/>
        <p:txBody>
          <a:bodyPr/>
          <a:lstStyle/>
          <a:p>
            <a:pPr algn="ctr"/>
            <a:r>
              <a:rPr lang="en-US" dirty="0">
                <a:solidFill>
                  <a:schemeClr val="bg1"/>
                </a:solidFill>
              </a:rPr>
              <a:t>Can NSDUH data predict the number of days a youth used marijuana in the past year?</a:t>
            </a:r>
          </a:p>
        </p:txBody>
      </p:sp>
      <p:sp>
        <p:nvSpPr>
          <p:cNvPr id="4" name="Slide Number Placeholder 3">
            <a:extLst>
              <a:ext uri="{FF2B5EF4-FFF2-40B4-BE49-F238E27FC236}">
                <a16:creationId xmlns:a16="http://schemas.microsoft.com/office/drawing/2014/main" id="{10FADF62-83CF-4637-9A4E-4EB4DA004EA9}"/>
              </a:ext>
            </a:extLst>
          </p:cNvPr>
          <p:cNvSpPr>
            <a:spLocks noGrp="1"/>
          </p:cNvSpPr>
          <p:nvPr>
            <p:ph type="sldNum" sz="quarter" idx="12"/>
          </p:nvPr>
        </p:nvSpPr>
        <p:spPr/>
        <p:txBody>
          <a:bodyPr/>
          <a:lstStyle/>
          <a:p>
            <a:fld id="{9D8C2514-A22F-405B-A836-35CBE8402BB0}" type="slidenum">
              <a:rPr lang="en-US" smtClean="0"/>
              <a:t>11</a:t>
            </a:fld>
            <a:endParaRPr lang="en-US"/>
          </a:p>
        </p:txBody>
      </p:sp>
    </p:spTree>
    <p:extLst>
      <p:ext uri="{BB962C8B-B14F-4D97-AF65-F5344CB8AC3E}">
        <p14:creationId xmlns:p14="http://schemas.microsoft.com/office/powerpoint/2010/main" val="3591387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DC6-7BEB-D42F-B405-E64A865EAADA}"/>
              </a:ext>
            </a:extLst>
          </p:cNvPr>
          <p:cNvSpPr>
            <a:spLocks noGrp="1"/>
          </p:cNvSpPr>
          <p:nvPr>
            <p:ph type="title"/>
          </p:nvPr>
        </p:nvSpPr>
        <p:spPr/>
        <p:txBody>
          <a:bodyPr/>
          <a:lstStyle/>
          <a:p>
            <a:r>
              <a:rPr lang="en-US" dirty="0"/>
              <a:t>Model Results</a:t>
            </a:r>
          </a:p>
        </p:txBody>
      </p:sp>
      <p:sp>
        <p:nvSpPr>
          <p:cNvPr id="3" name="Content Placeholder 2">
            <a:extLst>
              <a:ext uri="{FF2B5EF4-FFF2-40B4-BE49-F238E27FC236}">
                <a16:creationId xmlns:a16="http://schemas.microsoft.com/office/drawing/2014/main" id="{C2FCD82A-549F-E4FB-24EF-B83AA8705733}"/>
              </a:ext>
            </a:extLst>
          </p:cNvPr>
          <p:cNvSpPr>
            <a:spLocks noGrp="1"/>
          </p:cNvSpPr>
          <p:nvPr>
            <p:ph idx="1"/>
          </p:nvPr>
        </p:nvSpPr>
        <p:spPr/>
        <p:txBody>
          <a:bodyPr/>
          <a:lstStyle/>
          <a:p>
            <a:pPr marL="0" indent="0">
              <a:buNone/>
            </a:pPr>
            <a:r>
              <a:rPr lang="en-US" dirty="0"/>
              <a:t>Tree:</a:t>
            </a:r>
          </a:p>
          <a:p>
            <a:pPr lvl="1"/>
            <a:r>
              <a:rPr lang="en-US" dirty="0"/>
              <a:t>MSE: 2101.54</a:t>
            </a:r>
          </a:p>
          <a:p>
            <a:pPr lvl="1"/>
            <a:r>
              <a:rPr lang="en-US" dirty="0"/>
              <a:t>Much more interesting full and pruned decision tree</a:t>
            </a:r>
          </a:p>
          <a:p>
            <a:pPr marL="0" indent="0">
              <a:buNone/>
            </a:pPr>
            <a:r>
              <a:rPr lang="en-US" dirty="0"/>
              <a:t>Boosted Tree Ensemble:</a:t>
            </a:r>
          </a:p>
          <a:p>
            <a:pPr lvl="1"/>
            <a:r>
              <a:rPr lang="en-US" dirty="0"/>
              <a:t>MSE: 1991.95, </a:t>
            </a:r>
            <a:r>
              <a:rPr lang="en-US" dirty="0" err="1"/>
              <a:t>CV.Error</a:t>
            </a:r>
            <a:r>
              <a:rPr lang="en-US" dirty="0"/>
              <a:t>: 1944.25, Train MSE: 1759.4</a:t>
            </a:r>
          </a:p>
          <a:p>
            <a:pPr lvl="1"/>
            <a:r>
              <a:rPr lang="en-US" dirty="0"/>
              <a:t>Chosen Parameters:</a:t>
            </a:r>
          </a:p>
          <a:p>
            <a:pPr lvl="2"/>
            <a:r>
              <a:rPr lang="en-US" dirty="0"/>
              <a:t>Ensemble Size: 100</a:t>
            </a:r>
          </a:p>
          <a:p>
            <a:pPr lvl="2"/>
            <a:r>
              <a:rPr lang="en-US" dirty="0"/>
              <a:t>Depth: 3</a:t>
            </a:r>
          </a:p>
          <a:p>
            <a:pPr lvl="2"/>
            <a:r>
              <a:rPr lang="en-US" dirty="0"/>
              <a:t>Shrinkage: 0.05</a:t>
            </a:r>
          </a:p>
        </p:txBody>
      </p:sp>
      <p:sp>
        <p:nvSpPr>
          <p:cNvPr id="4" name="Slide Number Placeholder 3">
            <a:extLst>
              <a:ext uri="{FF2B5EF4-FFF2-40B4-BE49-F238E27FC236}">
                <a16:creationId xmlns:a16="http://schemas.microsoft.com/office/drawing/2014/main" id="{69D97446-A625-8EA5-1673-EB2AE498B0FC}"/>
              </a:ext>
            </a:extLst>
          </p:cNvPr>
          <p:cNvSpPr>
            <a:spLocks noGrp="1"/>
          </p:cNvSpPr>
          <p:nvPr>
            <p:ph type="sldNum" sz="quarter" idx="12"/>
          </p:nvPr>
        </p:nvSpPr>
        <p:spPr/>
        <p:txBody>
          <a:bodyPr/>
          <a:lstStyle/>
          <a:p>
            <a:fld id="{9D8C2514-A22F-405B-A836-35CBE8402BB0}" type="slidenum">
              <a:rPr lang="en-US" smtClean="0"/>
              <a:t>12</a:t>
            </a:fld>
            <a:endParaRPr lang="en-US"/>
          </a:p>
        </p:txBody>
      </p:sp>
    </p:spTree>
    <p:extLst>
      <p:ext uri="{BB962C8B-B14F-4D97-AF65-F5344CB8AC3E}">
        <p14:creationId xmlns:p14="http://schemas.microsoft.com/office/powerpoint/2010/main" val="3508792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A1B2192-2D40-A68F-7470-EED1940D6993}"/>
              </a:ext>
            </a:extLst>
          </p:cNvPr>
          <p:cNvSpPr>
            <a:spLocks noGrp="1"/>
          </p:cNvSpPr>
          <p:nvPr>
            <p:ph type="sldNum" sz="quarter" idx="12"/>
          </p:nvPr>
        </p:nvSpPr>
        <p:spPr/>
        <p:txBody>
          <a:bodyPr/>
          <a:lstStyle/>
          <a:p>
            <a:fld id="{9D8C2514-A22F-405B-A836-35CBE8402BB0}" type="slidenum">
              <a:rPr lang="en-US" smtClean="0"/>
              <a:t>13</a:t>
            </a:fld>
            <a:endParaRPr lang="en-US"/>
          </a:p>
        </p:txBody>
      </p:sp>
      <p:sp>
        <p:nvSpPr>
          <p:cNvPr id="11" name="Rectangle: Rounded Corners 10">
            <a:extLst>
              <a:ext uri="{FF2B5EF4-FFF2-40B4-BE49-F238E27FC236}">
                <a16:creationId xmlns:a16="http://schemas.microsoft.com/office/drawing/2014/main" id="{9970255F-699C-108C-28FB-6126561AC009}"/>
              </a:ext>
            </a:extLst>
          </p:cNvPr>
          <p:cNvSpPr/>
          <p:nvPr/>
        </p:nvSpPr>
        <p:spPr>
          <a:xfrm>
            <a:off x="212119" y="1134062"/>
            <a:ext cx="5153601" cy="46783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diagram of a company&#10;&#10;AI-generated content may be incorrect.">
            <a:extLst>
              <a:ext uri="{FF2B5EF4-FFF2-40B4-BE49-F238E27FC236}">
                <a16:creationId xmlns:a16="http://schemas.microsoft.com/office/drawing/2014/main" id="{9B5A332F-E535-806C-0FE9-C6238F60F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4040" y="224976"/>
            <a:ext cx="5913120" cy="6496499"/>
          </a:xfrm>
          <a:prstGeom prst="rect">
            <a:avLst/>
          </a:prstGeom>
        </p:spPr>
      </p:pic>
      <p:sp>
        <p:nvSpPr>
          <p:cNvPr id="10" name="TextBox 9">
            <a:extLst>
              <a:ext uri="{FF2B5EF4-FFF2-40B4-BE49-F238E27FC236}">
                <a16:creationId xmlns:a16="http://schemas.microsoft.com/office/drawing/2014/main" id="{CFC2BB90-B863-AB7C-9C55-86F2188066F1}"/>
              </a:ext>
            </a:extLst>
          </p:cNvPr>
          <p:cNvSpPr txBox="1"/>
          <p:nvPr/>
        </p:nvSpPr>
        <p:spPr>
          <a:xfrm>
            <a:off x="365759" y="1997839"/>
            <a:ext cx="4846320" cy="2862322"/>
          </a:xfrm>
          <a:prstGeom prst="rect">
            <a:avLst/>
          </a:prstGeom>
          <a:noFill/>
        </p:spPr>
        <p:txBody>
          <a:bodyPr wrap="square" rtlCol="0">
            <a:spAutoFit/>
          </a:bodyPr>
          <a:lstStyle/>
          <a:p>
            <a:r>
              <a:rPr lang="en-US" dirty="0">
                <a:solidFill>
                  <a:schemeClr val="bg1"/>
                </a:solidFill>
              </a:rPr>
              <a:t>A youth:</a:t>
            </a:r>
          </a:p>
          <a:p>
            <a:r>
              <a:rPr lang="en-US" dirty="0">
                <a:solidFill>
                  <a:schemeClr val="bg1"/>
                </a:solidFill>
              </a:rPr>
              <a:t>	=&gt; Whose peers do no feel strongly 	about monthly marijuana use </a:t>
            </a:r>
          </a:p>
          <a:p>
            <a:r>
              <a:rPr lang="en-US" dirty="0">
                <a:solidFill>
                  <a:schemeClr val="bg1"/>
                </a:solidFill>
              </a:rPr>
              <a:t>	=&gt; Who has not sold drugs</a:t>
            </a:r>
          </a:p>
          <a:p>
            <a:r>
              <a:rPr lang="en-US" dirty="0">
                <a:solidFill>
                  <a:schemeClr val="bg1"/>
                </a:solidFill>
              </a:rPr>
              <a:t>	=&gt; Whose peers  often use marijuana</a:t>
            </a:r>
          </a:p>
          <a:p>
            <a:r>
              <a:rPr lang="en-US" dirty="0">
                <a:solidFill>
                  <a:schemeClr val="bg1"/>
                </a:solidFill>
              </a:rPr>
              <a:t>	=&gt; Whose parents are not strongly 	against marijuana use</a:t>
            </a:r>
          </a:p>
          <a:p>
            <a:r>
              <a:rPr lang="en-US" dirty="0">
                <a:solidFill>
                  <a:schemeClr val="bg1"/>
                </a:solidFill>
              </a:rPr>
              <a:t>	=&gt; Who feels poorly about school</a:t>
            </a:r>
          </a:p>
          <a:p>
            <a:r>
              <a:rPr lang="en-US" dirty="0">
                <a:solidFill>
                  <a:schemeClr val="bg1"/>
                </a:solidFill>
              </a:rPr>
              <a:t>	=&gt; And who has stolen before</a:t>
            </a:r>
          </a:p>
          <a:p>
            <a:r>
              <a:rPr lang="en-US" dirty="0">
                <a:solidFill>
                  <a:schemeClr val="bg1"/>
                </a:solidFill>
              </a:rPr>
              <a:t>	=&gt; Predicted use is very high, 176/365</a:t>
            </a:r>
          </a:p>
        </p:txBody>
      </p:sp>
    </p:spTree>
    <p:extLst>
      <p:ext uri="{BB962C8B-B14F-4D97-AF65-F5344CB8AC3E}">
        <p14:creationId xmlns:p14="http://schemas.microsoft.com/office/powerpoint/2010/main" val="2194403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887E-CCCC-57A9-0E18-C86915242681}"/>
              </a:ext>
            </a:extLst>
          </p:cNvPr>
          <p:cNvSpPr>
            <a:spLocks noGrp="1"/>
          </p:cNvSpPr>
          <p:nvPr>
            <p:ph type="title"/>
          </p:nvPr>
        </p:nvSpPr>
        <p:spPr/>
        <p:txBody>
          <a:bodyPr/>
          <a:lstStyle/>
          <a:p>
            <a:r>
              <a:rPr lang="en-US" dirty="0"/>
              <a:t>What Features are Important?</a:t>
            </a:r>
          </a:p>
        </p:txBody>
      </p:sp>
      <p:sp>
        <p:nvSpPr>
          <p:cNvPr id="4" name="Slide Number Placeholder 3">
            <a:extLst>
              <a:ext uri="{FF2B5EF4-FFF2-40B4-BE49-F238E27FC236}">
                <a16:creationId xmlns:a16="http://schemas.microsoft.com/office/drawing/2014/main" id="{932EB70A-C366-D087-AE0F-E612328913E2}"/>
              </a:ext>
            </a:extLst>
          </p:cNvPr>
          <p:cNvSpPr>
            <a:spLocks noGrp="1"/>
          </p:cNvSpPr>
          <p:nvPr>
            <p:ph type="sldNum" sz="quarter" idx="12"/>
          </p:nvPr>
        </p:nvSpPr>
        <p:spPr/>
        <p:txBody>
          <a:bodyPr/>
          <a:lstStyle/>
          <a:p>
            <a:fld id="{9D8C2514-A22F-405B-A836-35CBE8402BB0}" type="slidenum">
              <a:rPr lang="en-US" smtClean="0"/>
              <a:t>14</a:t>
            </a:fld>
            <a:endParaRPr lang="en-US"/>
          </a:p>
        </p:txBody>
      </p:sp>
      <p:sp>
        <p:nvSpPr>
          <p:cNvPr id="7" name="Content Placeholder 6">
            <a:extLst>
              <a:ext uri="{FF2B5EF4-FFF2-40B4-BE49-F238E27FC236}">
                <a16:creationId xmlns:a16="http://schemas.microsoft.com/office/drawing/2014/main" id="{C28205F7-4BCC-F954-A52B-BA962BD7EF94}"/>
              </a:ext>
            </a:extLst>
          </p:cNvPr>
          <p:cNvSpPr>
            <a:spLocks noGrp="1"/>
          </p:cNvSpPr>
          <p:nvPr>
            <p:ph idx="1"/>
          </p:nvPr>
        </p:nvSpPr>
        <p:spPr/>
        <p:txBody>
          <a:bodyPr>
            <a:normAutofit lnSpcReduction="10000"/>
          </a:bodyPr>
          <a:lstStyle/>
          <a:p>
            <a:pPr marL="0" indent="0">
              <a:buNone/>
            </a:pPr>
            <a:r>
              <a:rPr lang="en-US" dirty="0"/>
              <a:t>With the exception of the boosting model in problem 3, a number of features maintain relative importance between the other models: grade, race, health level, income level, perception of peers  and ones own opinion on marijuana, the sale of drugs, skipping school, poverty status, county population level, the ubiquity of marijuana use, history of theft, and census area population level</a:t>
            </a:r>
          </a:p>
          <a:p>
            <a:pPr marL="0" indent="0">
              <a:buNone/>
            </a:pPr>
            <a:endParaRPr lang="en-US" dirty="0"/>
          </a:p>
          <a:p>
            <a:pPr marL="0" indent="0">
              <a:buNone/>
            </a:pPr>
            <a:r>
              <a:rPr lang="en-US" dirty="0"/>
              <a:t>For the boosting model: Some of the same features were important, but in a different order.</a:t>
            </a:r>
          </a:p>
          <a:p>
            <a:pPr lvl="1"/>
            <a:r>
              <a:rPr lang="en-US" dirty="0"/>
              <a:t>History of selling drugs, opinion of peers, and ubiquity of use , most important</a:t>
            </a:r>
          </a:p>
        </p:txBody>
      </p:sp>
    </p:spTree>
    <p:extLst>
      <p:ext uri="{BB962C8B-B14F-4D97-AF65-F5344CB8AC3E}">
        <p14:creationId xmlns:p14="http://schemas.microsoft.com/office/powerpoint/2010/main" val="1813324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A233-E3C0-1AA8-BAD0-F53735E7BCD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1FC748F-5A21-B7B7-73CB-871C74E932C9}"/>
              </a:ext>
            </a:extLst>
          </p:cNvPr>
          <p:cNvSpPr>
            <a:spLocks noGrp="1"/>
          </p:cNvSpPr>
          <p:nvPr>
            <p:ph idx="1"/>
          </p:nvPr>
        </p:nvSpPr>
        <p:spPr/>
        <p:txBody>
          <a:bodyPr/>
          <a:lstStyle/>
          <a:p>
            <a:pPr marL="0" indent="0">
              <a:buNone/>
            </a:pPr>
            <a:r>
              <a:rPr lang="en-US" dirty="0"/>
              <a:t>	The models had some success, with ensemble methods obtaining fairly low test error each of the problems.  However, the bagging and random forest methods tended to have very high error for users in problem one and seldom users in problem 2.  To a degree, error was also high for the heavy users in problem 2. These are just the sort of youth we want to detect, limiting the usefulness of the models. Still some interesting factors were identified. Social pressures appear to have a major impact or relationship worth looking into. It’s also worth exploring difference in urban and rural areas, and in economic groups.</a:t>
            </a:r>
          </a:p>
        </p:txBody>
      </p:sp>
      <p:sp>
        <p:nvSpPr>
          <p:cNvPr id="4" name="Slide Number Placeholder 3">
            <a:extLst>
              <a:ext uri="{FF2B5EF4-FFF2-40B4-BE49-F238E27FC236}">
                <a16:creationId xmlns:a16="http://schemas.microsoft.com/office/drawing/2014/main" id="{A4A748F4-CA31-680A-190A-C858BFF38EAF}"/>
              </a:ext>
            </a:extLst>
          </p:cNvPr>
          <p:cNvSpPr>
            <a:spLocks noGrp="1"/>
          </p:cNvSpPr>
          <p:nvPr>
            <p:ph type="sldNum" sz="quarter" idx="12"/>
          </p:nvPr>
        </p:nvSpPr>
        <p:spPr/>
        <p:txBody>
          <a:bodyPr/>
          <a:lstStyle/>
          <a:p>
            <a:fld id="{9D8C2514-A22F-405B-A836-35CBE8402BB0}" type="slidenum">
              <a:rPr lang="en-US" smtClean="0"/>
              <a:t>15</a:t>
            </a:fld>
            <a:endParaRPr lang="en-US"/>
          </a:p>
        </p:txBody>
      </p:sp>
    </p:spTree>
    <p:extLst>
      <p:ext uri="{BB962C8B-B14F-4D97-AF65-F5344CB8AC3E}">
        <p14:creationId xmlns:p14="http://schemas.microsoft.com/office/powerpoint/2010/main" val="637713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DA4B-CE28-9032-754D-00467681E8F2}"/>
              </a:ext>
            </a:extLst>
          </p:cNvPr>
          <p:cNvSpPr>
            <a:spLocks noGrp="1"/>
          </p:cNvSpPr>
          <p:nvPr>
            <p:ph type="title"/>
          </p:nvPr>
        </p:nvSpPr>
        <p:spPr/>
        <p:txBody>
          <a:bodyPr/>
          <a:lstStyle/>
          <a:p>
            <a:r>
              <a:rPr lang="en-US" dirty="0"/>
              <a:t>Limitations and Future Exploration</a:t>
            </a:r>
          </a:p>
        </p:txBody>
      </p:sp>
      <p:sp>
        <p:nvSpPr>
          <p:cNvPr id="3" name="Content Placeholder 2">
            <a:extLst>
              <a:ext uri="{FF2B5EF4-FFF2-40B4-BE49-F238E27FC236}">
                <a16:creationId xmlns:a16="http://schemas.microsoft.com/office/drawing/2014/main" id="{7CF390EA-F394-AD9A-5AF4-034E19240202}"/>
              </a:ext>
            </a:extLst>
          </p:cNvPr>
          <p:cNvSpPr>
            <a:spLocks noGrp="1"/>
          </p:cNvSpPr>
          <p:nvPr>
            <p:ph idx="1"/>
          </p:nvPr>
        </p:nvSpPr>
        <p:spPr/>
        <p:txBody>
          <a:bodyPr/>
          <a:lstStyle/>
          <a:p>
            <a:r>
              <a:rPr lang="en-US" dirty="0"/>
              <a:t>Models may benefit from over and </a:t>
            </a:r>
            <a:r>
              <a:rPr lang="en-US" dirty="0" err="1"/>
              <a:t>undersampling</a:t>
            </a:r>
            <a:r>
              <a:rPr lang="en-US" dirty="0"/>
              <a:t> skewed data</a:t>
            </a:r>
          </a:p>
          <a:p>
            <a:r>
              <a:rPr lang="en-US" dirty="0"/>
              <a:t>More data about the feelings of students towards various social issues might be interesting: perhaps data from social media could be used to gain further insights to tune the models</a:t>
            </a:r>
          </a:p>
          <a:p>
            <a:r>
              <a:rPr lang="en-US" dirty="0"/>
              <a:t>More rigorous testing is required to ensure proper treatment of missing data codes, since ALCYDAYS was used as a target</a:t>
            </a:r>
          </a:p>
        </p:txBody>
      </p:sp>
      <p:sp>
        <p:nvSpPr>
          <p:cNvPr id="4" name="Slide Number Placeholder 3">
            <a:extLst>
              <a:ext uri="{FF2B5EF4-FFF2-40B4-BE49-F238E27FC236}">
                <a16:creationId xmlns:a16="http://schemas.microsoft.com/office/drawing/2014/main" id="{E3054EFB-AC44-4276-8A61-0DE4A64B0968}"/>
              </a:ext>
            </a:extLst>
          </p:cNvPr>
          <p:cNvSpPr>
            <a:spLocks noGrp="1"/>
          </p:cNvSpPr>
          <p:nvPr>
            <p:ph type="sldNum" sz="quarter" idx="12"/>
          </p:nvPr>
        </p:nvSpPr>
        <p:spPr/>
        <p:txBody>
          <a:bodyPr/>
          <a:lstStyle/>
          <a:p>
            <a:fld id="{9D8C2514-A22F-405B-A836-35CBE8402BB0}" type="slidenum">
              <a:rPr lang="en-US" smtClean="0"/>
              <a:t>16</a:t>
            </a:fld>
            <a:endParaRPr lang="en-US"/>
          </a:p>
        </p:txBody>
      </p:sp>
    </p:spTree>
    <p:extLst>
      <p:ext uri="{BB962C8B-B14F-4D97-AF65-F5344CB8AC3E}">
        <p14:creationId xmlns:p14="http://schemas.microsoft.com/office/powerpoint/2010/main" val="719714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B412-7AB2-6799-BE7E-4DF4BE6B3C2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841CA49-515B-6D76-8687-6589E25D65E4}"/>
              </a:ext>
            </a:extLst>
          </p:cNvPr>
          <p:cNvSpPr>
            <a:spLocks noGrp="1"/>
          </p:cNvSpPr>
          <p:nvPr>
            <p:ph idx="1"/>
          </p:nvPr>
        </p:nvSpPr>
        <p:spPr/>
        <p:txBody>
          <a:bodyPr>
            <a:normAutofit/>
          </a:bodyPr>
          <a:lstStyle/>
          <a:p>
            <a:pPr marL="0" indent="0">
              <a:buNone/>
            </a:pPr>
            <a:r>
              <a:rPr lang="en-US" sz="1400" dirty="0"/>
              <a:t>[1] Center for Behavioral Health Statistics and Quality. (2024). </a:t>
            </a:r>
            <a:r>
              <a:rPr lang="en-US" sz="1400" i="1" dirty="0"/>
              <a:t>2023 National Survey on Drug Use and Health (NSDUH), </a:t>
            </a:r>
            <a:r>
              <a:rPr lang="en-US" sz="1400" dirty="0"/>
              <a:t>Substance 	Abuse and Mental Health Services 	Administration. Rockville, MD</a:t>
            </a:r>
          </a:p>
          <a:p>
            <a:pPr marL="0" indent="0">
              <a:buNone/>
            </a:pPr>
            <a:endParaRPr lang="en-US" sz="1400" dirty="0"/>
          </a:p>
          <a:p>
            <a:pPr marL="0" indent="0">
              <a:buNone/>
            </a:pPr>
            <a:r>
              <a:rPr lang="en-US" sz="1400" dirty="0"/>
              <a:t>[2] Center for Behavioral Health Statistics and Quality. (2024). </a:t>
            </a:r>
            <a:r>
              <a:rPr lang="en-US" sz="1400" i="1" dirty="0"/>
              <a:t>2023 National Survey on Drug Use and Health Public Use File Codebook, 	</a:t>
            </a:r>
            <a:r>
              <a:rPr lang="en-US" sz="1400" dirty="0"/>
              <a:t>Substance Abuse and Mental Health Services Administration. Rockville, MD</a:t>
            </a:r>
          </a:p>
          <a:p>
            <a:pPr marL="0" indent="0">
              <a:buNone/>
            </a:pPr>
            <a:endParaRPr lang="en-US" sz="1400" dirty="0"/>
          </a:p>
          <a:p>
            <a:pPr marL="0" indent="0">
              <a:buNone/>
            </a:pPr>
            <a:r>
              <a:rPr lang="en-US" sz="1400" dirty="0"/>
              <a:t>[3] </a:t>
            </a:r>
            <a:r>
              <a:rPr lang="en-US" sz="1400" dirty="0" err="1"/>
              <a:t>Mendible</a:t>
            </a:r>
            <a:r>
              <a:rPr lang="en-US" sz="1400" dirty="0"/>
              <a:t>, Ariana. (2025). </a:t>
            </a:r>
            <a:r>
              <a:rPr lang="en-US" sz="1400" i="1" dirty="0"/>
              <a:t>5322 </a:t>
            </a:r>
            <a:r>
              <a:rPr lang="en-US" sz="1400" dirty="0"/>
              <a:t>[source code]</a:t>
            </a:r>
            <a:r>
              <a:rPr lang="en-US" sz="1400" i="1" dirty="0"/>
              <a:t>. </a:t>
            </a:r>
            <a:r>
              <a:rPr lang="en-US" sz="1400" dirty="0"/>
              <a:t>GitHub. </a:t>
            </a:r>
            <a:r>
              <a:rPr lang="en-US" sz="1400" dirty="0">
                <a:hlinkClick r:id="rId2"/>
              </a:rPr>
              <a:t>https://github.com/mendible/5322</a:t>
            </a:r>
            <a:endParaRPr lang="en-US" sz="1400" dirty="0"/>
          </a:p>
          <a:p>
            <a:pPr marL="0" indent="0">
              <a:buNone/>
            </a:pPr>
            <a:endParaRPr lang="en-US" sz="1400" dirty="0"/>
          </a:p>
          <a:p>
            <a:pPr marL="0" indent="0">
              <a:buNone/>
            </a:pPr>
            <a:r>
              <a:rPr lang="en-US" sz="1400" dirty="0"/>
              <a:t>[4]  R Core Team (2025). </a:t>
            </a:r>
            <a:r>
              <a:rPr lang="en-US" sz="1400" i="1" dirty="0"/>
              <a:t>R: A language and Environment for Statistical Computing</a:t>
            </a:r>
            <a:r>
              <a:rPr lang="en-US" sz="1400" dirty="0"/>
              <a:t>. R Foundation for Statistical Computing, Vienna, 	Austria. https://www.R-project.org</a:t>
            </a:r>
          </a:p>
          <a:p>
            <a:pPr marL="0" indent="0">
              <a:buNone/>
            </a:pPr>
            <a:endParaRPr lang="en-US" sz="1400" dirty="0"/>
          </a:p>
          <a:p>
            <a:pPr marL="0" indent="0">
              <a:buNone/>
            </a:pPr>
            <a:r>
              <a:rPr lang="en-US" sz="1400" dirty="0"/>
              <a:t>[5] </a:t>
            </a:r>
            <a:r>
              <a:rPr lang="en-US" sz="1400" b="0" i="0" dirty="0">
                <a:solidFill>
                  <a:srgbClr val="000000"/>
                </a:solidFill>
                <a:effectLst/>
              </a:rPr>
              <a:t>Wickham H, Averick M, Bryan J, Chang W, McGowan LD, François R, Grolemund G, Hayes A, Henry L, Hester J, Kuhn M, Pedersen TL, 	Miller E, Bache SM, Müller K, Ooms J, Robinson D, Seidel DP, Spinu V, Takahashi K, Vaughan D, Wilke C, Woo K, Yutani H 	(2019). “Welcome to the </a:t>
            </a:r>
            <a:r>
              <a:rPr lang="en-US" sz="1400" b="0" i="0" dirty="0" err="1">
                <a:solidFill>
                  <a:srgbClr val="000000"/>
                </a:solidFill>
                <a:effectLst/>
              </a:rPr>
              <a:t>tidyverse</a:t>
            </a:r>
            <a:r>
              <a:rPr lang="en-US" sz="1400" b="0" i="0" dirty="0">
                <a:solidFill>
                  <a:srgbClr val="000000"/>
                </a:solidFill>
                <a:effectLst/>
              </a:rPr>
              <a:t>.” </a:t>
            </a:r>
            <a:r>
              <a:rPr lang="en-US" sz="1400" b="0" i="1" dirty="0">
                <a:solidFill>
                  <a:srgbClr val="000000"/>
                </a:solidFill>
                <a:effectLst/>
              </a:rPr>
              <a:t>Journal of Open Source Software</a:t>
            </a:r>
            <a:r>
              <a:rPr lang="en-US" sz="1400" b="0" i="0" dirty="0">
                <a:solidFill>
                  <a:srgbClr val="000000"/>
                </a:solidFill>
                <a:effectLst/>
              </a:rPr>
              <a:t>, </a:t>
            </a:r>
            <a:r>
              <a:rPr lang="en-US" sz="1400" b="1" i="0" dirty="0">
                <a:solidFill>
                  <a:srgbClr val="000000"/>
                </a:solidFill>
                <a:effectLst/>
              </a:rPr>
              <a:t>4</a:t>
            </a:r>
            <a:r>
              <a:rPr lang="en-US" sz="1400" b="0" i="0" dirty="0">
                <a:solidFill>
                  <a:srgbClr val="000000"/>
                </a:solidFill>
                <a:effectLst/>
              </a:rPr>
              <a:t>(43), 1686. </a:t>
            </a:r>
            <a:r>
              <a:rPr lang="en-US" sz="1400" b="0" i="0" dirty="0">
                <a:solidFill>
                  <a:srgbClr val="0000FF"/>
                </a:solidFill>
                <a:effectLst/>
                <a:hlinkClick r:id="rId3"/>
              </a:rPr>
              <a:t>doi:10.21105/joss.01686</a:t>
            </a:r>
            <a:r>
              <a:rPr lang="en-US" sz="1400" b="0" i="0" dirty="0">
                <a:solidFill>
                  <a:srgbClr val="000000"/>
                </a:solidFill>
                <a:effectLst/>
              </a:rPr>
              <a:t>.</a:t>
            </a:r>
            <a:endParaRPr lang="en-US" sz="1400" dirty="0"/>
          </a:p>
        </p:txBody>
      </p:sp>
      <p:sp>
        <p:nvSpPr>
          <p:cNvPr id="4" name="Slide Number Placeholder 3">
            <a:extLst>
              <a:ext uri="{FF2B5EF4-FFF2-40B4-BE49-F238E27FC236}">
                <a16:creationId xmlns:a16="http://schemas.microsoft.com/office/drawing/2014/main" id="{50F8E528-660C-6B6E-DE6A-323DC1493046}"/>
              </a:ext>
            </a:extLst>
          </p:cNvPr>
          <p:cNvSpPr>
            <a:spLocks noGrp="1"/>
          </p:cNvSpPr>
          <p:nvPr>
            <p:ph type="sldNum" sz="quarter" idx="12"/>
          </p:nvPr>
        </p:nvSpPr>
        <p:spPr/>
        <p:txBody>
          <a:bodyPr/>
          <a:lstStyle/>
          <a:p>
            <a:fld id="{9D8C2514-A22F-405B-A836-35CBE8402BB0}" type="slidenum">
              <a:rPr lang="en-US" smtClean="0"/>
              <a:t>17</a:t>
            </a:fld>
            <a:endParaRPr lang="en-US"/>
          </a:p>
        </p:txBody>
      </p:sp>
    </p:spTree>
    <p:extLst>
      <p:ext uri="{BB962C8B-B14F-4D97-AF65-F5344CB8AC3E}">
        <p14:creationId xmlns:p14="http://schemas.microsoft.com/office/powerpoint/2010/main" val="280682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1082-874A-1A12-6CB0-945A30FBD09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4598B00-9859-CE16-5BB2-5E60DE3DB87D}"/>
              </a:ext>
            </a:extLst>
          </p:cNvPr>
          <p:cNvSpPr>
            <a:spLocks noGrp="1"/>
          </p:cNvSpPr>
          <p:nvPr>
            <p:ph idx="1"/>
          </p:nvPr>
        </p:nvSpPr>
        <p:spPr/>
        <p:txBody>
          <a:bodyPr>
            <a:normAutofit/>
          </a:bodyPr>
          <a:lstStyle/>
          <a:p>
            <a:pPr marL="0" indent="0">
              <a:buNone/>
            </a:pPr>
            <a:r>
              <a:rPr lang="en-US" sz="1400" dirty="0"/>
              <a:t>[6] Ripley, B.D. (2023). </a:t>
            </a:r>
            <a:r>
              <a:rPr lang="en-US" sz="1400" i="1" dirty="0"/>
              <a:t>Tree: Classification and Regression Trees. </a:t>
            </a:r>
            <a:r>
              <a:rPr lang="en-US" sz="1400" dirty="0"/>
              <a:t>R package version 1.0-43.</a:t>
            </a:r>
          </a:p>
          <a:p>
            <a:pPr marL="0" indent="0">
              <a:buNone/>
            </a:pPr>
            <a:r>
              <a:rPr lang="en-US" sz="1400" dirty="0"/>
              <a:t>	https://CRAN.R-project.org/package=tree</a:t>
            </a:r>
          </a:p>
          <a:p>
            <a:pPr marL="0" indent="0">
              <a:buNone/>
            </a:pPr>
            <a:endParaRPr lang="en-US" sz="1400" dirty="0"/>
          </a:p>
          <a:p>
            <a:pPr marL="0" indent="0">
              <a:buNone/>
            </a:pPr>
            <a:r>
              <a:rPr lang="en-US" sz="1400" dirty="0"/>
              <a:t>[7] </a:t>
            </a:r>
            <a:r>
              <a:rPr lang="en-US" sz="1400" b="0" i="0" dirty="0">
                <a:effectLst/>
                <a:latin typeface="Aptos" panose="020B0004020202020204" pitchFamily="34" charset="0"/>
              </a:rPr>
              <a:t>Liaw A, Wiener M (2002). “Classification and Regression by </a:t>
            </a:r>
            <a:r>
              <a:rPr lang="en-US" sz="1400" b="0" i="0" dirty="0" err="1">
                <a:effectLst/>
                <a:latin typeface="Aptos" panose="020B0004020202020204" pitchFamily="34" charset="0"/>
              </a:rPr>
              <a:t>randomForest</a:t>
            </a:r>
            <a:r>
              <a:rPr lang="en-US" sz="1400" b="0" i="0" dirty="0">
                <a:effectLst/>
                <a:latin typeface="Aptos" panose="020B0004020202020204" pitchFamily="34" charset="0"/>
              </a:rPr>
              <a:t>.” </a:t>
            </a:r>
            <a:r>
              <a:rPr lang="en-US" sz="1400" b="0" i="1" dirty="0">
                <a:effectLst/>
                <a:latin typeface="Aptos" panose="020B0004020202020204" pitchFamily="34" charset="0"/>
              </a:rPr>
              <a:t>R News</a:t>
            </a:r>
            <a:r>
              <a:rPr lang="en-US" sz="1400" b="0" i="0" dirty="0">
                <a:effectLst/>
                <a:latin typeface="Aptos" panose="020B0004020202020204" pitchFamily="34" charset="0"/>
              </a:rPr>
              <a:t>, </a:t>
            </a:r>
            <a:r>
              <a:rPr lang="en-US" sz="1400" b="1" i="0" dirty="0">
                <a:effectLst/>
                <a:latin typeface="Aptos" panose="020B0004020202020204" pitchFamily="34" charset="0"/>
              </a:rPr>
              <a:t>2</a:t>
            </a:r>
            <a:r>
              <a:rPr lang="en-US" sz="1400" b="0" i="0" dirty="0">
                <a:effectLst/>
                <a:latin typeface="Aptos" panose="020B0004020202020204" pitchFamily="34" charset="0"/>
              </a:rPr>
              <a:t>(3), 18-22.</a:t>
            </a:r>
          </a:p>
          <a:p>
            <a:pPr marL="0" indent="0">
              <a:buNone/>
            </a:pPr>
            <a:r>
              <a:rPr lang="en-US" sz="1400" dirty="0">
                <a:latin typeface="Aptos" panose="020B0004020202020204" pitchFamily="34" charset="0"/>
              </a:rPr>
              <a:t>	</a:t>
            </a:r>
            <a:r>
              <a:rPr lang="en-US" sz="1400" b="0" i="0" dirty="0">
                <a:effectLst/>
                <a:latin typeface="Aptos" panose="020B0004020202020204" pitchFamily="34" charset="0"/>
              </a:rPr>
              <a:t>https://CRAN.R-project.org/doc/Rnews/.</a:t>
            </a:r>
          </a:p>
          <a:p>
            <a:pPr marL="0" indent="0">
              <a:buNone/>
            </a:pPr>
            <a:endParaRPr lang="en-US" sz="1400" dirty="0">
              <a:latin typeface="Aptos" panose="020B0004020202020204" pitchFamily="34" charset="0"/>
            </a:endParaRPr>
          </a:p>
          <a:p>
            <a:pPr marL="0" indent="0">
              <a:buNone/>
            </a:pPr>
            <a:r>
              <a:rPr lang="en-US" sz="1400" dirty="0">
                <a:latin typeface="Aptos" panose="020B0004020202020204" pitchFamily="34" charset="0"/>
              </a:rPr>
              <a:t>[8] Ridgeway, G., Greenwell, B., Boehmke, B., GBM Developers. (2024). </a:t>
            </a:r>
            <a:r>
              <a:rPr lang="en-US" sz="1400" i="1" dirty="0" err="1">
                <a:effectLst/>
              </a:rPr>
              <a:t>gbm</a:t>
            </a:r>
            <a:r>
              <a:rPr lang="en-US" sz="1400" i="1" dirty="0">
                <a:effectLst/>
              </a:rPr>
              <a:t>: Generalized Boosted Regression Models. </a:t>
            </a:r>
            <a:r>
              <a:rPr lang="en-US" sz="1400" dirty="0">
                <a:effectLst/>
              </a:rPr>
              <a:t>R package 	version 2.2.2. https://CRAN.R-project.org/package=gbm</a:t>
            </a:r>
            <a:endParaRPr lang="en-US" sz="1400" i="1" dirty="0">
              <a:effectLst/>
            </a:endParaRPr>
          </a:p>
        </p:txBody>
      </p:sp>
      <p:sp>
        <p:nvSpPr>
          <p:cNvPr id="4" name="Slide Number Placeholder 3">
            <a:extLst>
              <a:ext uri="{FF2B5EF4-FFF2-40B4-BE49-F238E27FC236}">
                <a16:creationId xmlns:a16="http://schemas.microsoft.com/office/drawing/2014/main" id="{FEFA2B74-A5F0-7D94-FB6E-30B21991134A}"/>
              </a:ext>
            </a:extLst>
          </p:cNvPr>
          <p:cNvSpPr>
            <a:spLocks noGrp="1"/>
          </p:cNvSpPr>
          <p:nvPr>
            <p:ph type="sldNum" sz="quarter" idx="12"/>
          </p:nvPr>
        </p:nvSpPr>
        <p:spPr/>
        <p:txBody>
          <a:bodyPr/>
          <a:lstStyle/>
          <a:p>
            <a:fld id="{9D8C2514-A22F-405B-A836-35CBE8402BB0}" type="slidenum">
              <a:rPr lang="en-US" smtClean="0"/>
              <a:t>18</a:t>
            </a:fld>
            <a:endParaRPr lang="en-US"/>
          </a:p>
        </p:txBody>
      </p:sp>
    </p:spTree>
    <p:extLst>
      <p:ext uri="{BB962C8B-B14F-4D97-AF65-F5344CB8AC3E}">
        <p14:creationId xmlns:p14="http://schemas.microsoft.com/office/powerpoint/2010/main" val="51551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04ADC-FFE2-B9D2-2588-D7B7C71A4583}"/>
              </a:ext>
            </a:extLst>
          </p:cNvPr>
          <p:cNvSpPr>
            <a:spLocks noGrp="1"/>
          </p:cNvSpPr>
          <p:nvPr>
            <p:ph type="title"/>
          </p:nvPr>
        </p:nvSpPr>
        <p:spPr/>
        <p:txBody>
          <a:bodyPr/>
          <a:lstStyle/>
          <a:p>
            <a:r>
              <a:rPr lang="en-US" dirty="0"/>
              <a:t>Overview: Data</a:t>
            </a:r>
          </a:p>
        </p:txBody>
      </p:sp>
      <p:sp>
        <p:nvSpPr>
          <p:cNvPr id="3" name="Content Placeholder 2">
            <a:extLst>
              <a:ext uri="{FF2B5EF4-FFF2-40B4-BE49-F238E27FC236}">
                <a16:creationId xmlns:a16="http://schemas.microsoft.com/office/drawing/2014/main" id="{FD4CE263-1A0F-D30C-EFA7-0E57CA7BA561}"/>
              </a:ext>
            </a:extLst>
          </p:cNvPr>
          <p:cNvSpPr>
            <a:spLocks noGrp="1"/>
          </p:cNvSpPr>
          <p:nvPr>
            <p:ph idx="1"/>
          </p:nvPr>
        </p:nvSpPr>
        <p:spPr/>
        <p:txBody>
          <a:bodyPr>
            <a:normAutofit lnSpcReduction="10000"/>
          </a:bodyPr>
          <a:lstStyle/>
          <a:p>
            <a:r>
              <a:rPr lang="en-US" dirty="0"/>
              <a:t>A little more than 10,000 records</a:t>
            </a:r>
          </a:p>
          <a:p>
            <a:r>
              <a:rPr lang="en-US" dirty="0"/>
              <a:t>Mostly categorical data with more or less meaningful codes [2]</a:t>
            </a:r>
          </a:p>
          <a:p>
            <a:r>
              <a:rPr lang="en-US" dirty="0"/>
              <a:t>Youth responses to NSDUH 2023, filtered [3]</a:t>
            </a:r>
          </a:p>
          <a:p>
            <a:r>
              <a:rPr lang="en-US" dirty="0"/>
              <a:t>Gives insight into social, demographic, and behavioral factors that may be related to drug use</a:t>
            </a:r>
          </a:p>
          <a:p>
            <a:r>
              <a:rPr lang="en-US" dirty="0"/>
              <a:t>As marijuana products are easily available and smokeless tobacco products make it easier in some ways for child usage to go undetected:</a:t>
            </a:r>
          </a:p>
          <a:p>
            <a:pPr lvl="1">
              <a:buFont typeface="Wingdings" panose="05000000000000000000" pitchFamily="2" charset="2"/>
              <a:buChar char="Ø"/>
            </a:pPr>
            <a:r>
              <a:rPr lang="en-US" dirty="0"/>
              <a:t>Can other data be used to identify youths who may be at higher risk to inform usage of limited outreach and health resources?</a:t>
            </a:r>
          </a:p>
        </p:txBody>
      </p:sp>
      <p:sp>
        <p:nvSpPr>
          <p:cNvPr id="4" name="Slide Number Placeholder 3">
            <a:extLst>
              <a:ext uri="{FF2B5EF4-FFF2-40B4-BE49-F238E27FC236}">
                <a16:creationId xmlns:a16="http://schemas.microsoft.com/office/drawing/2014/main" id="{115177FA-4BC1-55BF-02A6-60EAA5EB2C4E}"/>
              </a:ext>
            </a:extLst>
          </p:cNvPr>
          <p:cNvSpPr>
            <a:spLocks noGrp="1"/>
          </p:cNvSpPr>
          <p:nvPr>
            <p:ph type="sldNum" sz="quarter" idx="12"/>
          </p:nvPr>
        </p:nvSpPr>
        <p:spPr/>
        <p:txBody>
          <a:bodyPr/>
          <a:lstStyle/>
          <a:p>
            <a:fld id="{9D8C2514-A22F-405B-A836-35CBE8402BB0}" type="slidenum">
              <a:rPr lang="en-US" smtClean="0"/>
              <a:t>2</a:t>
            </a:fld>
            <a:endParaRPr lang="en-US"/>
          </a:p>
        </p:txBody>
      </p:sp>
    </p:spTree>
    <p:extLst>
      <p:ext uri="{BB962C8B-B14F-4D97-AF65-F5344CB8AC3E}">
        <p14:creationId xmlns:p14="http://schemas.microsoft.com/office/powerpoint/2010/main" val="1989139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9067-1350-A3DB-8C53-2D220DB5749E}"/>
              </a:ext>
            </a:extLst>
          </p:cNvPr>
          <p:cNvSpPr>
            <a:spLocks noGrp="1"/>
          </p:cNvSpPr>
          <p:nvPr>
            <p:ph type="title"/>
          </p:nvPr>
        </p:nvSpPr>
        <p:spPr/>
        <p:txBody>
          <a:bodyPr/>
          <a:lstStyle/>
          <a:p>
            <a:r>
              <a:rPr lang="en-US" dirty="0"/>
              <a:t>Overview: Methods </a:t>
            </a:r>
          </a:p>
        </p:txBody>
      </p:sp>
      <p:sp>
        <p:nvSpPr>
          <p:cNvPr id="3" name="Content Placeholder 2">
            <a:extLst>
              <a:ext uri="{FF2B5EF4-FFF2-40B4-BE49-F238E27FC236}">
                <a16:creationId xmlns:a16="http://schemas.microsoft.com/office/drawing/2014/main" id="{C1CD2459-38FD-EAA5-6E9D-DB096D5C4C2E}"/>
              </a:ext>
            </a:extLst>
          </p:cNvPr>
          <p:cNvSpPr>
            <a:spLocks noGrp="1"/>
          </p:cNvSpPr>
          <p:nvPr>
            <p:ph idx="1"/>
          </p:nvPr>
        </p:nvSpPr>
        <p:spPr/>
        <p:txBody>
          <a:bodyPr>
            <a:normAutofit fontScale="92500" lnSpcReduction="10000"/>
          </a:bodyPr>
          <a:lstStyle/>
          <a:p>
            <a:r>
              <a:rPr lang="en-US" b="1" dirty="0"/>
              <a:t>Simple trees </a:t>
            </a:r>
            <a:r>
              <a:rPr lang="en-US" dirty="0"/>
              <a:t>for comparison and interpretability</a:t>
            </a:r>
          </a:p>
          <a:p>
            <a:r>
              <a:rPr lang="en-US" b="1" dirty="0"/>
              <a:t>Bagging</a:t>
            </a:r>
            <a:r>
              <a:rPr lang="en-US" dirty="0"/>
              <a:t> improves the result by reducing variance (resampling)</a:t>
            </a:r>
          </a:p>
          <a:p>
            <a:pPr lvl="1"/>
            <a:r>
              <a:rPr lang="en-US" b="1" dirty="0"/>
              <a:t>Random Forest </a:t>
            </a:r>
            <a:r>
              <a:rPr lang="en-US" dirty="0"/>
              <a:t> takes it one step further</a:t>
            </a:r>
          </a:p>
          <a:p>
            <a:pPr lvl="2"/>
            <a:r>
              <a:rPr lang="en-US" dirty="0"/>
              <a:t>Randomly limiting the features considered limits outsized effects during training</a:t>
            </a:r>
          </a:p>
          <a:p>
            <a:pPr lvl="2"/>
            <a:r>
              <a:rPr lang="en-US" dirty="0"/>
              <a:t>Penalizing complexity through number consider =&gt; more general</a:t>
            </a:r>
          </a:p>
          <a:p>
            <a:r>
              <a:rPr lang="en-US" b="1" dirty="0"/>
              <a:t>Boosted Tree Ensemble:</a:t>
            </a:r>
            <a:r>
              <a:rPr lang="en-US" dirty="0"/>
              <a:t> </a:t>
            </a:r>
          </a:p>
          <a:p>
            <a:pPr lvl="1"/>
            <a:r>
              <a:rPr lang="en-US" dirty="0"/>
              <a:t>Also penalizes complexity through learning rate, interaction depth, and ensemble size</a:t>
            </a:r>
          </a:p>
          <a:p>
            <a:pPr lvl="1"/>
            <a:r>
              <a:rPr lang="en-US" dirty="0"/>
              <a:t>Adds idea that trees should focus on the relationships missed by previous trees, training on the residuals and weighting by contribution</a:t>
            </a:r>
          </a:p>
          <a:p>
            <a:pPr lvl="1"/>
            <a:r>
              <a:rPr lang="en-US" dirty="0"/>
              <a:t>Powerful, but prone to over-fitting in ensemble size</a:t>
            </a:r>
          </a:p>
          <a:p>
            <a:r>
              <a:rPr lang="en-US" b="1" dirty="0"/>
              <a:t>Tools:</a:t>
            </a:r>
            <a:r>
              <a:rPr lang="en-US" dirty="0"/>
              <a:t> R [4], </a:t>
            </a:r>
            <a:r>
              <a:rPr lang="en-US" dirty="0" err="1"/>
              <a:t>tidyverse</a:t>
            </a:r>
            <a:r>
              <a:rPr lang="en-US" dirty="0"/>
              <a:t> [5], tree [6], </a:t>
            </a:r>
            <a:r>
              <a:rPr lang="en-US" dirty="0" err="1"/>
              <a:t>randomForest</a:t>
            </a:r>
            <a:r>
              <a:rPr lang="en-US" dirty="0"/>
              <a:t> [7], </a:t>
            </a:r>
            <a:r>
              <a:rPr lang="en-US" dirty="0" err="1"/>
              <a:t>gbm</a:t>
            </a:r>
            <a:r>
              <a:rPr lang="en-US" dirty="0"/>
              <a:t> [8] </a:t>
            </a:r>
          </a:p>
        </p:txBody>
      </p:sp>
      <p:sp>
        <p:nvSpPr>
          <p:cNvPr id="4" name="Slide Number Placeholder 3">
            <a:extLst>
              <a:ext uri="{FF2B5EF4-FFF2-40B4-BE49-F238E27FC236}">
                <a16:creationId xmlns:a16="http://schemas.microsoft.com/office/drawing/2014/main" id="{3928BE14-F98C-71D9-7D09-553BC9F553EB}"/>
              </a:ext>
            </a:extLst>
          </p:cNvPr>
          <p:cNvSpPr>
            <a:spLocks noGrp="1"/>
          </p:cNvSpPr>
          <p:nvPr>
            <p:ph type="sldNum" sz="quarter" idx="12"/>
          </p:nvPr>
        </p:nvSpPr>
        <p:spPr/>
        <p:txBody>
          <a:bodyPr/>
          <a:lstStyle/>
          <a:p>
            <a:fld id="{9D8C2514-A22F-405B-A836-35CBE8402BB0}" type="slidenum">
              <a:rPr lang="en-US" smtClean="0"/>
              <a:t>3</a:t>
            </a:fld>
            <a:endParaRPr lang="en-US"/>
          </a:p>
        </p:txBody>
      </p:sp>
    </p:spTree>
    <p:extLst>
      <p:ext uri="{BB962C8B-B14F-4D97-AF65-F5344CB8AC3E}">
        <p14:creationId xmlns:p14="http://schemas.microsoft.com/office/powerpoint/2010/main" val="187488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B28EE-C0C9-409D-756D-8D0650C32BF5}"/>
              </a:ext>
            </a:extLst>
          </p:cNvPr>
          <p:cNvSpPr>
            <a:spLocks noGrp="1"/>
          </p:cNvSpPr>
          <p:nvPr>
            <p:ph type="title"/>
          </p:nvPr>
        </p:nvSpPr>
        <p:spPr/>
        <p:txBody>
          <a:bodyPr/>
          <a:lstStyle/>
          <a:p>
            <a:r>
              <a:rPr lang="en-US" dirty="0"/>
              <a:t>Missing Data</a:t>
            </a:r>
          </a:p>
        </p:txBody>
      </p:sp>
      <p:sp>
        <p:nvSpPr>
          <p:cNvPr id="3" name="Content Placeholder 2">
            <a:extLst>
              <a:ext uri="{FF2B5EF4-FFF2-40B4-BE49-F238E27FC236}">
                <a16:creationId xmlns:a16="http://schemas.microsoft.com/office/drawing/2014/main" id="{90B06A9C-5AF2-2899-66D1-96222F6A8E32}"/>
              </a:ext>
            </a:extLst>
          </p:cNvPr>
          <p:cNvSpPr>
            <a:spLocks noGrp="1"/>
          </p:cNvSpPr>
          <p:nvPr>
            <p:ph idx="1"/>
          </p:nvPr>
        </p:nvSpPr>
        <p:spPr/>
        <p:txBody>
          <a:bodyPr/>
          <a:lstStyle/>
          <a:p>
            <a:r>
              <a:rPr lang="en-US" dirty="0"/>
              <a:t>Codes that did not represent legitimate question skips marked NA</a:t>
            </a:r>
          </a:p>
          <a:p>
            <a:r>
              <a:rPr lang="en-US" dirty="0"/>
              <a:t>Initial Chi-Squared and Kolmogorov-Smirnov tests suggest possible differences in IRALCFY, IRALCAGE, and ALCYDAYS after cleaning, but…</a:t>
            </a:r>
          </a:p>
          <a:p>
            <a:pPr lvl="1"/>
            <a:r>
              <a:rPr lang="en-US" dirty="0"/>
              <a:t>Histograms and Frequency Charts show little discernible difference</a:t>
            </a:r>
          </a:p>
          <a:p>
            <a:pPr lvl="1"/>
            <a:r>
              <a:rPr lang="en-US" dirty="0"/>
              <a:t>Kolmogorov-Smirnov can be unreliable for non-interval variables</a:t>
            </a:r>
          </a:p>
        </p:txBody>
      </p:sp>
      <p:sp>
        <p:nvSpPr>
          <p:cNvPr id="4" name="Slide Number Placeholder 3">
            <a:extLst>
              <a:ext uri="{FF2B5EF4-FFF2-40B4-BE49-F238E27FC236}">
                <a16:creationId xmlns:a16="http://schemas.microsoft.com/office/drawing/2014/main" id="{8AB51F9B-6E90-A482-EFC4-280F2D4768A3}"/>
              </a:ext>
            </a:extLst>
          </p:cNvPr>
          <p:cNvSpPr>
            <a:spLocks noGrp="1"/>
          </p:cNvSpPr>
          <p:nvPr>
            <p:ph type="sldNum" sz="quarter" idx="12"/>
          </p:nvPr>
        </p:nvSpPr>
        <p:spPr/>
        <p:txBody>
          <a:bodyPr/>
          <a:lstStyle/>
          <a:p>
            <a:fld id="{9D8C2514-A22F-405B-A836-35CBE8402BB0}" type="slidenum">
              <a:rPr lang="en-US" smtClean="0"/>
              <a:t>4</a:t>
            </a:fld>
            <a:endParaRPr lang="en-US"/>
          </a:p>
        </p:txBody>
      </p:sp>
    </p:spTree>
    <p:extLst>
      <p:ext uri="{BB962C8B-B14F-4D97-AF65-F5344CB8AC3E}">
        <p14:creationId xmlns:p14="http://schemas.microsoft.com/office/powerpoint/2010/main" val="136337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40C6-5D45-7186-CE9A-9D5A5DF6C839}"/>
              </a:ext>
            </a:extLst>
          </p:cNvPr>
          <p:cNvSpPr>
            <a:spLocks noGrp="1"/>
          </p:cNvSpPr>
          <p:nvPr>
            <p:ph type="title"/>
          </p:nvPr>
        </p:nvSpPr>
        <p:spPr/>
        <p:txBody>
          <a:bodyPr/>
          <a:lstStyle/>
          <a:p>
            <a:r>
              <a:rPr lang="en-US" dirty="0"/>
              <a:t>Data Transformations</a:t>
            </a:r>
          </a:p>
        </p:txBody>
      </p:sp>
      <p:sp>
        <p:nvSpPr>
          <p:cNvPr id="3" name="Content Placeholder 2">
            <a:extLst>
              <a:ext uri="{FF2B5EF4-FFF2-40B4-BE49-F238E27FC236}">
                <a16:creationId xmlns:a16="http://schemas.microsoft.com/office/drawing/2014/main" id="{C009175D-AD7E-11CB-32B7-759B8E1095AD}"/>
              </a:ext>
            </a:extLst>
          </p:cNvPr>
          <p:cNvSpPr>
            <a:spLocks noGrp="1"/>
          </p:cNvSpPr>
          <p:nvPr>
            <p:ph idx="1"/>
          </p:nvPr>
        </p:nvSpPr>
        <p:spPr/>
        <p:txBody>
          <a:bodyPr/>
          <a:lstStyle/>
          <a:p>
            <a:r>
              <a:rPr lang="en-US" dirty="0"/>
              <a:t>Substance use codes that mean zero use =&gt; zero</a:t>
            </a:r>
          </a:p>
          <a:p>
            <a:pPr lvl="1"/>
            <a:r>
              <a:rPr lang="en-US" dirty="0"/>
              <a:t>91, 93, 991, 993,</a:t>
            </a:r>
          </a:p>
          <a:p>
            <a:pPr lvl="1"/>
            <a:r>
              <a:rPr lang="en-US" dirty="0"/>
              <a:t>5, 6</a:t>
            </a:r>
          </a:p>
          <a:p>
            <a:r>
              <a:rPr lang="en-US" dirty="0"/>
              <a:t>Demographic codes that are not useful =&gt; NA</a:t>
            </a:r>
          </a:p>
          <a:p>
            <a:pPr lvl="1"/>
            <a:endParaRPr lang="en-US" dirty="0"/>
          </a:p>
          <a:p>
            <a:r>
              <a:rPr lang="en-US" dirty="0"/>
              <a:t>Treating days of school skipped and grade as categorical</a:t>
            </a:r>
          </a:p>
        </p:txBody>
      </p:sp>
      <p:sp>
        <p:nvSpPr>
          <p:cNvPr id="4" name="Slide Number Placeholder 3">
            <a:extLst>
              <a:ext uri="{FF2B5EF4-FFF2-40B4-BE49-F238E27FC236}">
                <a16:creationId xmlns:a16="http://schemas.microsoft.com/office/drawing/2014/main" id="{D6532ECB-B812-0B08-D428-BCE85208283A}"/>
              </a:ext>
            </a:extLst>
          </p:cNvPr>
          <p:cNvSpPr>
            <a:spLocks noGrp="1"/>
          </p:cNvSpPr>
          <p:nvPr>
            <p:ph type="sldNum" sz="quarter" idx="12"/>
          </p:nvPr>
        </p:nvSpPr>
        <p:spPr/>
        <p:txBody>
          <a:bodyPr/>
          <a:lstStyle/>
          <a:p>
            <a:fld id="{9D8C2514-A22F-405B-A836-35CBE8402BB0}" type="slidenum">
              <a:rPr lang="en-US" smtClean="0"/>
              <a:t>5</a:t>
            </a:fld>
            <a:endParaRPr lang="en-US"/>
          </a:p>
        </p:txBody>
      </p:sp>
    </p:spTree>
    <p:extLst>
      <p:ext uri="{BB962C8B-B14F-4D97-AF65-F5344CB8AC3E}">
        <p14:creationId xmlns:p14="http://schemas.microsoft.com/office/powerpoint/2010/main" val="306748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C091E2E-DC18-F37F-BDDF-A178E9E65097}"/>
              </a:ext>
            </a:extLst>
          </p:cNvPr>
          <p:cNvSpPr/>
          <p:nvPr/>
        </p:nvSpPr>
        <p:spPr>
          <a:xfrm>
            <a:off x="504190" y="510178"/>
            <a:ext cx="11170920" cy="5846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CD595-F0E9-5490-DB5D-FA7DDB5D4D3B}"/>
              </a:ext>
            </a:extLst>
          </p:cNvPr>
          <p:cNvSpPr>
            <a:spLocks noGrp="1"/>
          </p:cNvSpPr>
          <p:nvPr>
            <p:ph type="title"/>
          </p:nvPr>
        </p:nvSpPr>
        <p:spPr/>
        <p:txBody>
          <a:bodyPr/>
          <a:lstStyle/>
          <a:p>
            <a:pPr algn="ctr"/>
            <a:r>
              <a:rPr lang="en-US" dirty="0">
                <a:solidFill>
                  <a:schemeClr val="bg1"/>
                </a:solidFill>
              </a:rPr>
              <a:t>Can NSDUH data predict whether a youth has ever used tobacco products?</a:t>
            </a:r>
          </a:p>
        </p:txBody>
      </p:sp>
      <p:sp>
        <p:nvSpPr>
          <p:cNvPr id="3" name="Text Placeholder 2">
            <a:extLst>
              <a:ext uri="{FF2B5EF4-FFF2-40B4-BE49-F238E27FC236}">
                <a16:creationId xmlns:a16="http://schemas.microsoft.com/office/drawing/2014/main" id="{D1F43229-D814-10DF-6655-3BF3EED043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DBD076-7BD8-E598-8FE8-B05C396DA81A}"/>
              </a:ext>
            </a:extLst>
          </p:cNvPr>
          <p:cNvSpPr>
            <a:spLocks noGrp="1"/>
          </p:cNvSpPr>
          <p:nvPr>
            <p:ph type="sldNum" sz="quarter" idx="12"/>
          </p:nvPr>
        </p:nvSpPr>
        <p:spPr/>
        <p:txBody>
          <a:bodyPr/>
          <a:lstStyle/>
          <a:p>
            <a:fld id="{9D8C2514-A22F-405B-A836-35CBE8402BB0}" type="slidenum">
              <a:rPr lang="en-US" smtClean="0"/>
              <a:t>6</a:t>
            </a:fld>
            <a:endParaRPr lang="en-US"/>
          </a:p>
        </p:txBody>
      </p:sp>
    </p:spTree>
    <p:extLst>
      <p:ext uri="{BB962C8B-B14F-4D97-AF65-F5344CB8AC3E}">
        <p14:creationId xmlns:p14="http://schemas.microsoft.com/office/powerpoint/2010/main" val="389940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E451-01ED-5A85-223E-581082B1F8A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6051BBE-60E8-BF44-82B5-F716C2A1CD52}"/>
              </a:ext>
            </a:extLst>
          </p:cNvPr>
          <p:cNvSpPr>
            <a:spLocks noGrp="1"/>
          </p:cNvSpPr>
          <p:nvPr>
            <p:ph idx="1"/>
          </p:nvPr>
        </p:nvSpPr>
        <p:spPr/>
        <p:txBody>
          <a:bodyPr>
            <a:normAutofit/>
          </a:bodyPr>
          <a:lstStyle/>
          <a:p>
            <a:pPr marL="0" indent="0">
              <a:buNone/>
            </a:pPr>
            <a:r>
              <a:rPr lang="en-US" dirty="0"/>
              <a:t>Tree:</a:t>
            </a:r>
          </a:p>
          <a:p>
            <a:pPr lvl="1"/>
            <a:r>
              <a:rPr lang="en-US" dirty="0"/>
              <a:t>Error Rate: 0.112</a:t>
            </a:r>
          </a:p>
          <a:p>
            <a:pPr lvl="1"/>
            <a:r>
              <a:rPr lang="en-US" dirty="0"/>
              <a:t>Pruned Tree assigned all to never-smoker status	</a:t>
            </a:r>
          </a:p>
          <a:p>
            <a:pPr marL="0" indent="0">
              <a:buNone/>
            </a:pPr>
            <a:r>
              <a:rPr lang="en-US" dirty="0"/>
              <a:t>Bagging:</a:t>
            </a:r>
          </a:p>
          <a:p>
            <a:pPr lvl="1"/>
            <a:r>
              <a:rPr lang="en-US" dirty="0"/>
              <a:t>Error Rate: 0.109</a:t>
            </a:r>
          </a:p>
          <a:p>
            <a:pPr lvl="1"/>
            <a:r>
              <a:rPr lang="en-US" dirty="0"/>
              <a:t>Slightly more nuance but error rate for smokers still high</a:t>
            </a:r>
          </a:p>
          <a:p>
            <a:pPr marL="0" indent="0">
              <a:buNone/>
            </a:pPr>
            <a:r>
              <a:rPr lang="en-US" dirty="0"/>
              <a:t>Random Forest:</a:t>
            </a:r>
          </a:p>
          <a:p>
            <a:pPr lvl="1"/>
            <a:r>
              <a:rPr lang="en-US" dirty="0"/>
              <a:t>Error Rate: 0.11</a:t>
            </a:r>
          </a:p>
          <a:p>
            <a:pPr lvl="1"/>
            <a:r>
              <a:rPr lang="en-US" dirty="0"/>
              <a:t>M-features retained chosen as 7, but varies</a:t>
            </a:r>
          </a:p>
          <a:p>
            <a:pPr lvl="1"/>
            <a:r>
              <a:rPr lang="en-US" dirty="0"/>
              <a:t>Still fails to reliably identify smokers</a:t>
            </a:r>
          </a:p>
        </p:txBody>
      </p:sp>
      <p:sp>
        <p:nvSpPr>
          <p:cNvPr id="4" name="Slide Number Placeholder 3">
            <a:extLst>
              <a:ext uri="{FF2B5EF4-FFF2-40B4-BE49-F238E27FC236}">
                <a16:creationId xmlns:a16="http://schemas.microsoft.com/office/drawing/2014/main" id="{0A5DFC82-5EF8-CF15-B98D-CCFD8775127B}"/>
              </a:ext>
            </a:extLst>
          </p:cNvPr>
          <p:cNvSpPr>
            <a:spLocks noGrp="1"/>
          </p:cNvSpPr>
          <p:nvPr>
            <p:ph type="sldNum" sz="quarter" idx="12"/>
          </p:nvPr>
        </p:nvSpPr>
        <p:spPr/>
        <p:txBody>
          <a:bodyPr/>
          <a:lstStyle/>
          <a:p>
            <a:fld id="{9D8C2514-A22F-405B-A836-35CBE8402BB0}" type="slidenum">
              <a:rPr lang="en-US" smtClean="0"/>
              <a:t>7</a:t>
            </a:fld>
            <a:endParaRPr lang="en-US"/>
          </a:p>
        </p:txBody>
      </p:sp>
    </p:spTree>
    <p:extLst>
      <p:ext uri="{BB962C8B-B14F-4D97-AF65-F5344CB8AC3E}">
        <p14:creationId xmlns:p14="http://schemas.microsoft.com/office/powerpoint/2010/main" val="1444927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E6F70F3-9FA5-CF74-B2B7-880818A41314}"/>
              </a:ext>
            </a:extLst>
          </p:cNvPr>
          <p:cNvSpPr/>
          <p:nvPr/>
        </p:nvSpPr>
        <p:spPr>
          <a:xfrm>
            <a:off x="400494" y="136525"/>
            <a:ext cx="11391012" cy="63434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4FE149E-BC15-E9F3-48EC-65EBD3E3A3B3}"/>
              </a:ext>
            </a:extLst>
          </p:cNvPr>
          <p:cNvSpPr>
            <a:spLocks noGrp="1"/>
          </p:cNvSpPr>
          <p:nvPr>
            <p:ph type="sldNum" sz="quarter" idx="12"/>
          </p:nvPr>
        </p:nvSpPr>
        <p:spPr/>
        <p:txBody>
          <a:bodyPr/>
          <a:lstStyle/>
          <a:p>
            <a:fld id="{9D8C2514-A22F-405B-A836-35CBE8402BB0}" type="slidenum">
              <a:rPr lang="en-US" smtClean="0"/>
              <a:t>8</a:t>
            </a:fld>
            <a:endParaRPr lang="en-US"/>
          </a:p>
        </p:txBody>
      </p:sp>
      <p:pic>
        <p:nvPicPr>
          <p:cNvPr id="4" name="Picture 3" descr="A graph of a number of trees&#10;&#10;AI-generated content may be incorrect.">
            <a:extLst>
              <a:ext uri="{FF2B5EF4-FFF2-40B4-BE49-F238E27FC236}">
                <a16:creationId xmlns:a16="http://schemas.microsoft.com/office/drawing/2014/main" id="{9519FDA4-FBC5-9FBE-BF89-D4D49879A2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577" y="1143000"/>
            <a:ext cx="4572000" cy="4572000"/>
          </a:xfrm>
          <a:prstGeom prst="rect">
            <a:avLst/>
          </a:prstGeom>
        </p:spPr>
      </p:pic>
      <p:pic>
        <p:nvPicPr>
          <p:cNvPr id="6" name="Picture 5" descr="A graph of a number of trees&#10;&#10;AI-generated content may be incorrect.">
            <a:extLst>
              <a:ext uri="{FF2B5EF4-FFF2-40B4-BE49-F238E27FC236}">
                <a16:creationId xmlns:a16="http://schemas.microsoft.com/office/drawing/2014/main" id="{5176773D-2AA9-B22D-2E13-62F76AAC74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800" y="1143000"/>
            <a:ext cx="4572000" cy="4572000"/>
          </a:xfrm>
          <a:prstGeom prst="rect">
            <a:avLst/>
          </a:prstGeom>
        </p:spPr>
      </p:pic>
      <p:sp>
        <p:nvSpPr>
          <p:cNvPr id="8" name="TextBox 7">
            <a:extLst>
              <a:ext uri="{FF2B5EF4-FFF2-40B4-BE49-F238E27FC236}">
                <a16:creationId xmlns:a16="http://schemas.microsoft.com/office/drawing/2014/main" id="{E67F6443-3756-FF07-C21A-A55C4859233F}"/>
              </a:ext>
            </a:extLst>
          </p:cNvPr>
          <p:cNvSpPr txBox="1"/>
          <p:nvPr/>
        </p:nvSpPr>
        <p:spPr>
          <a:xfrm>
            <a:off x="832884" y="378012"/>
            <a:ext cx="10862929" cy="646331"/>
          </a:xfrm>
          <a:prstGeom prst="rect">
            <a:avLst/>
          </a:prstGeom>
          <a:noFill/>
        </p:spPr>
        <p:txBody>
          <a:bodyPr wrap="square" rtlCol="0">
            <a:spAutoFit/>
          </a:bodyPr>
          <a:lstStyle/>
          <a:p>
            <a:r>
              <a:rPr lang="en-US" sz="3600" dirty="0">
                <a:solidFill>
                  <a:schemeClr val="bg1"/>
                </a:solidFill>
                <a:latin typeface="+mj-lt"/>
              </a:rPr>
              <a:t>Error vs N-trees for bagging (left) and random forest (right)</a:t>
            </a:r>
          </a:p>
        </p:txBody>
      </p:sp>
    </p:spTree>
    <p:extLst>
      <p:ext uri="{BB962C8B-B14F-4D97-AF65-F5344CB8AC3E}">
        <p14:creationId xmlns:p14="http://schemas.microsoft.com/office/powerpoint/2010/main" val="235085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162FE21-D5FE-2EFA-53E0-11385C393C94}"/>
              </a:ext>
            </a:extLst>
          </p:cNvPr>
          <p:cNvSpPr/>
          <p:nvPr/>
        </p:nvSpPr>
        <p:spPr>
          <a:xfrm>
            <a:off x="510540" y="505914"/>
            <a:ext cx="11170920" cy="5846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9DA5F-ADCA-E876-46D9-B05CCF4CDAFF}"/>
              </a:ext>
            </a:extLst>
          </p:cNvPr>
          <p:cNvSpPr>
            <a:spLocks noGrp="1"/>
          </p:cNvSpPr>
          <p:nvPr>
            <p:ph type="title"/>
          </p:nvPr>
        </p:nvSpPr>
        <p:spPr/>
        <p:txBody>
          <a:bodyPr>
            <a:normAutofit fontScale="90000"/>
          </a:bodyPr>
          <a:lstStyle/>
          <a:p>
            <a:pPr algn="ctr"/>
            <a:r>
              <a:rPr lang="en-US" dirty="0">
                <a:solidFill>
                  <a:schemeClr val="bg1"/>
                </a:solidFill>
              </a:rPr>
              <a:t>Can NSDUH data predict whether a youth has had alcohol never, seldom, or more often over the past year?</a:t>
            </a:r>
          </a:p>
        </p:txBody>
      </p:sp>
      <p:sp>
        <p:nvSpPr>
          <p:cNvPr id="4" name="Slide Number Placeholder 3">
            <a:extLst>
              <a:ext uri="{FF2B5EF4-FFF2-40B4-BE49-F238E27FC236}">
                <a16:creationId xmlns:a16="http://schemas.microsoft.com/office/drawing/2014/main" id="{F420FAFC-D37B-3B73-C04F-1F1F0B8DE53E}"/>
              </a:ext>
            </a:extLst>
          </p:cNvPr>
          <p:cNvSpPr>
            <a:spLocks noGrp="1"/>
          </p:cNvSpPr>
          <p:nvPr>
            <p:ph type="sldNum" sz="quarter" idx="12"/>
          </p:nvPr>
        </p:nvSpPr>
        <p:spPr/>
        <p:txBody>
          <a:bodyPr/>
          <a:lstStyle/>
          <a:p>
            <a:fld id="{9D8C2514-A22F-405B-A836-35CBE8402BB0}" type="slidenum">
              <a:rPr lang="en-US" smtClean="0"/>
              <a:t>9</a:t>
            </a:fld>
            <a:endParaRPr lang="en-US"/>
          </a:p>
        </p:txBody>
      </p:sp>
    </p:spTree>
    <p:extLst>
      <p:ext uri="{BB962C8B-B14F-4D97-AF65-F5344CB8AC3E}">
        <p14:creationId xmlns:p14="http://schemas.microsoft.com/office/powerpoint/2010/main" val="2192496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256</TotalTime>
  <Words>1500</Words>
  <Application>Microsoft Office PowerPoint</Application>
  <PresentationFormat>Widescreen</PresentationFormat>
  <Paragraphs>134</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Wingdings</vt:lpstr>
      <vt:lpstr>Office Theme</vt:lpstr>
      <vt:lpstr>Predicting Substance Usage</vt:lpstr>
      <vt:lpstr>Overview: Data</vt:lpstr>
      <vt:lpstr>Overview: Methods </vt:lpstr>
      <vt:lpstr>Missing Data</vt:lpstr>
      <vt:lpstr>Data Transformations</vt:lpstr>
      <vt:lpstr>Can NSDUH data predict whether a youth has ever used tobacco products?</vt:lpstr>
      <vt:lpstr>Results</vt:lpstr>
      <vt:lpstr>PowerPoint Presentation</vt:lpstr>
      <vt:lpstr>Can NSDUH data predict whether a youth has had alcohol never, seldom, or more often over the past year?</vt:lpstr>
      <vt:lpstr>Results</vt:lpstr>
      <vt:lpstr>Can NSDUH data predict the number of days a youth used marijuana in the past year?</vt:lpstr>
      <vt:lpstr>Model Results</vt:lpstr>
      <vt:lpstr>PowerPoint Presentation</vt:lpstr>
      <vt:lpstr>What Features are Important?</vt:lpstr>
      <vt:lpstr>Conclusion</vt:lpstr>
      <vt:lpstr>Limitations and Future Exploration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Elling Payne</dc:creator>
  <cp:lastModifiedBy>Elling Payne</cp:lastModifiedBy>
  <cp:revision>8</cp:revision>
  <dcterms:created xsi:type="dcterms:W3CDTF">2025-04-15T16:26:28Z</dcterms:created>
  <dcterms:modified xsi:type="dcterms:W3CDTF">2025-04-15T20:43:16Z</dcterms:modified>
</cp:coreProperties>
</file>