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61" r:id="rId6"/>
    <p:sldId id="271" r:id="rId7"/>
    <p:sldId id="272" r:id="rId8"/>
    <p:sldId id="273" r:id="rId9"/>
    <p:sldId id="274" r:id="rId10"/>
    <p:sldId id="275" r:id="rId11"/>
    <p:sldId id="264" r:id="rId12"/>
    <p:sldId id="278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9824" autoAdjust="0"/>
  </p:normalViewPr>
  <p:slideViewPr>
    <p:cSldViewPr>
      <p:cViewPr varScale="1">
        <p:scale>
          <a:sx n="100" d="100"/>
          <a:sy n="100" d="100"/>
        </p:scale>
        <p:origin x="-39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4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0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65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47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6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28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3810000"/>
            <a:ext cx="10515598" cy="1158446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Analyzing America’s War Zone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105400"/>
            <a:ext cx="10515598" cy="6054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/>
                <a:cs typeface="Helvetica"/>
              </a:rPr>
              <a:t>Anna </a:t>
            </a:r>
            <a:r>
              <a:rPr lang="en-US" dirty="0" err="1">
                <a:latin typeface="Helvetica"/>
                <a:cs typeface="Helvetica"/>
              </a:rPr>
              <a:t>Yanchenko</a:t>
            </a:r>
            <a:r>
              <a:rPr lang="en-US" dirty="0">
                <a:latin typeface="Helvetica"/>
                <a:cs typeface="Helvetica"/>
              </a:rPr>
              <a:t>, Lei Qian, Megan Robertson, and Reuben McCreanor</a:t>
            </a:r>
          </a:p>
          <a:p>
            <a:r>
              <a:rPr lang="en-US" dirty="0">
                <a:latin typeface="Helvetica"/>
                <a:cs typeface="Helvetica"/>
              </a:rPr>
              <a:t>STA 644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819400"/>
            <a:ext cx="9601200" cy="1838519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Bayesian Regression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800600"/>
            <a:ext cx="9601200" cy="475488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 spatial analysis of crime data</a:t>
            </a:r>
          </a:p>
        </p:txBody>
      </p:sp>
    </p:spTree>
    <p:extLst>
      <p:ext uri="{BB962C8B-B14F-4D97-AF65-F5344CB8AC3E}">
        <p14:creationId xmlns:p14="http://schemas.microsoft.com/office/powerpoint/2010/main" val="194562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Poisson Likelihood Model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981200"/>
            <a:ext cx="9601200" cy="338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LASSO Regression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40" y="1447800"/>
            <a:ext cx="8344920" cy="42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5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Penalized Spatial Regression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11277600" cy="3660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81200"/>
            <a:ext cx="114935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02" y="1739900"/>
            <a:ext cx="11712408" cy="38227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80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8382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/>
                <a:cs typeface="Helvetica"/>
              </a:rPr>
              <a:t>RMSE Values</a:t>
            </a: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84285"/>
              </p:ext>
            </p:extLst>
          </p:nvPr>
        </p:nvGraphicFramePr>
        <p:xfrm>
          <a:off x="457200" y="1295400"/>
          <a:ext cx="3124200" cy="83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3.65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252.43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2590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/>
                <a:cs typeface="Helvetica"/>
              </a:rPr>
              <a:t>Moran’s I</a:t>
            </a: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55968"/>
              </p:ext>
            </p:extLst>
          </p:nvPr>
        </p:nvGraphicFramePr>
        <p:xfrm>
          <a:off x="533400" y="3048000"/>
          <a:ext cx="3124200" cy="4191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06811"/>
            <a:ext cx="7696200" cy="62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References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City </a:t>
            </a:r>
            <a:r>
              <a:rPr lang="en-US" dirty="0"/>
              <a:t>of Chicago, </a:t>
            </a:r>
            <a:r>
              <a:rPr lang="en-US" dirty="0" smtClean="0"/>
              <a:t>“Affordable </a:t>
            </a:r>
            <a:r>
              <a:rPr lang="en-US" dirty="0"/>
              <a:t>Rental Housing Developments", </a:t>
            </a:r>
            <a:r>
              <a:rPr lang="en-US" dirty="0" smtClean="0"/>
              <a:t>City </a:t>
            </a:r>
            <a:r>
              <a:rPr lang="en-US" dirty="0"/>
              <a:t>of Chicago Open Data </a:t>
            </a:r>
            <a:r>
              <a:rPr lang="en-US" dirty="0" smtClean="0"/>
              <a:t>Project https</a:t>
            </a:r>
            <a:r>
              <a:rPr lang="en-US" dirty="0"/>
              <a:t>://</a:t>
            </a:r>
            <a:r>
              <a:rPr lang="en-US" dirty="0" err="1"/>
              <a:t>data.cityofchicago.org</a:t>
            </a:r>
            <a:r>
              <a:rPr lang="en-US" dirty="0"/>
              <a:t>/Community-Economic-Development/Affordable-Rental-Housing-Developments/s6ha-</a:t>
            </a:r>
            <a:r>
              <a:rPr lang="en-US" dirty="0" smtClean="0"/>
              <a:t>ppgi , </a:t>
            </a:r>
            <a:r>
              <a:rPr lang="en-US" dirty="0"/>
              <a:t>May 2017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City </a:t>
            </a:r>
            <a:r>
              <a:rPr lang="en-US" dirty="0"/>
              <a:t>of Chicago, </a:t>
            </a:r>
            <a:r>
              <a:rPr lang="en-US" dirty="0" smtClean="0"/>
              <a:t>“Average </a:t>
            </a:r>
            <a:r>
              <a:rPr lang="en-US" dirty="0"/>
              <a:t>Gas Usage per Square Foot by Community Area </a:t>
            </a:r>
            <a:r>
              <a:rPr lang="en-US" dirty="0" smtClean="0"/>
              <a:t>2010”City </a:t>
            </a:r>
            <a:r>
              <a:rPr lang="en-US" dirty="0"/>
              <a:t>of Chicago Open Data </a:t>
            </a:r>
            <a:r>
              <a:rPr lang="en-US" dirty="0" smtClean="0"/>
              <a:t>Project, https</a:t>
            </a:r>
            <a:r>
              <a:rPr lang="en-US" dirty="0"/>
              <a:t>://</a:t>
            </a:r>
            <a:r>
              <a:rPr lang="en-US" dirty="0" err="1"/>
              <a:t>data.cityofchicago.org</a:t>
            </a:r>
            <a:r>
              <a:rPr lang="en-US" dirty="0"/>
              <a:t>/Service-Requests/311-Service-Requests-Graffiti-Removal/hec5-</a:t>
            </a:r>
            <a:r>
              <a:rPr lang="en-US" dirty="0" smtClean="0"/>
              <a:t>y4x5, May 2017. </a:t>
            </a:r>
          </a:p>
          <a:p>
            <a:pPr marL="0" indent="0">
              <a:buNone/>
            </a:pPr>
            <a:r>
              <a:rPr lang="en-US" dirty="0" smtClean="0"/>
              <a:t>City of Chicago, “Census Data - Selected socioeconomic indicators in Chicago, 2008 to 2012", City of Chicago Open Data Project, https://</a:t>
            </a:r>
            <a:r>
              <a:rPr lang="en-US" dirty="0" err="1" smtClean="0"/>
              <a:t>data.cityofchicago.org</a:t>
            </a:r>
            <a:r>
              <a:rPr lang="en-US" dirty="0" smtClean="0"/>
              <a:t>/Health-Human-Services/Census-Data-Selected-socioeconomic-indicators-in-C/kn9c-c2s2, May 2017. </a:t>
            </a:r>
          </a:p>
          <a:p>
            <a:pPr marL="0" indent="0">
              <a:buNone/>
            </a:pPr>
            <a:r>
              <a:rPr lang="en-US" dirty="0" smtClean="0"/>
              <a:t>CMAP </a:t>
            </a:r>
            <a:r>
              <a:rPr lang="en-US" dirty="0"/>
              <a:t>Data Hub, </a:t>
            </a:r>
            <a:r>
              <a:rPr lang="en-US" dirty="0" smtClean="0"/>
              <a:t>“2010 </a:t>
            </a:r>
            <a:r>
              <a:rPr lang="en-US" dirty="0"/>
              <a:t>Census Data Summarized to Chicago Community Area", </a:t>
            </a:r>
            <a:r>
              <a:rPr lang="en-US" dirty="0" smtClean="0"/>
              <a:t>Chicago </a:t>
            </a:r>
            <a:r>
              <a:rPr lang="en-US" dirty="0"/>
              <a:t>Metropolitan Agency for </a:t>
            </a:r>
            <a:r>
              <a:rPr lang="en-US" dirty="0" smtClean="0"/>
              <a:t>Planning, https</a:t>
            </a:r>
            <a:r>
              <a:rPr lang="en-US" dirty="0"/>
              <a:t>://</a:t>
            </a:r>
            <a:r>
              <a:rPr lang="en-US" dirty="0" err="1"/>
              <a:t>datahub.cmap.illinois.gov</a:t>
            </a:r>
            <a:r>
              <a:rPr lang="en-US" dirty="0"/>
              <a:t>/dataset/2010-census-data-summarized-to-chicago-community-areas/resource/b30b47bf-bb0d-46b6-853b-47270fb7f626?inner_span=</a:t>
            </a:r>
            <a:r>
              <a:rPr lang="en-US" dirty="0" smtClean="0"/>
              <a:t>True, </a:t>
            </a:r>
            <a:r>
              <a:rPr lang="en-US" dirty="0"/>
              <a:t>May 2017.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Papachristos</a:t>
            </a:r>
            <a:r>
              <a:rPr lang="en-US" dirty="0"/>
              <a:t>, Andrew V., </a:t>
            </a:r>
            <a:r>
              <a:rPr lang="en-US" dirty="0" smtClean="0"/>
              <a:t>``48 </a:t>
            </a:r>
            <a:r>
              <a:rPr lang="en-US" dirty="0"/>
              <a:t>Years of Crime in Chicago: An Analysis of of Serious Crime Trends from 1965-2013",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isps.yale.edu</a:t>
            </a:r>
            <a:r>
              <a:rPr lang="en-US" dirty="0"/>
              <a:t>/sites/default/</a:t>
            </a:r>
            <a:r>
              <a:rPr lang="en-US" dirty="0" smtClean="0"/>
              <a:t>files publication2013</a:t>
            </a:r>
            <a:r>
              <a:rPr lang="en-US" dirty="0"/>
              <a:t>/12/48yearsofcrime_final_ispsworkingpaper023.pdf}, December 2013.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Pearson</a:t>
            </a:r>
            <a:r>
              <a:rPr lang="en-US" dirty="0"/>
              <a:t>, Rick, ``Trump Again Assails Chicago gun violence in speech to Congress", </a:t>
            </a:r>
            <a:r>
              <a:rPr lang="en-US" dirty="0" smtClean="0"/>
              <a:t>Chicago Tribune, http</a:t>
            </a:r>
            <a:r>
              <a:rPr lang="en-US" dirty="0"/>
              <a:t>://</a:t>
            </a:r>
            <a:r>
              <a:rPr lang="en-US" dirty="0" err="1"/>
              <a:t>www.chicagotribune.com</a:t>
            </a:r>
            <a:r>
              <a:rPr lang="en-US" dirty="0"/>
              <a:t>/news/local/politics/ct-donald-trump-congress-speech-chicago-met-20170228-</a:t>
            </a:r>
            <a:r>
              <a:rPr lang="en-US" dirty="0" smtClean="0"/>
              <a:t>story.html, </a:t>
            </a:r>
            <a:r>
              <a:rPr lang="en-US" dirty="0"/>
              <a:t>March 2017.</a:t>
            </a:r>
          </a:p>
        </p:txBody>
      </p:sp>
    </p:spTree>
    <p:extLst>
      <p:ext uri="{BB962C8B-B14F-4D97-AF65-F5344CB8AC3E}">
        <p14:creationId xmlns:p14="http://schemas.microsoft.com/office/powerpoint/2010/main" val="12043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ribwgntv.files.wordpress.com/2017/01/tww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975702" cy="40576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/>
          <p:cNvSpPr txBox="1"/>
          <p:nvPr/>
        </p:nvSpPr>
        <p:spPr>
          <a:xfrm>
            <a:off x="8763000" y="4343400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/>
                <a:cs typeface="Helvetica"/>
              </a:rPr>
              <a:t>4,367 shooting victims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/>
                <a:cs typeface="Helvetica"/>
              </a:rPr>
              <a:t>735 homicides</a:t>
            </a:r>
          </a:p>
        </p:txBody>
      </p:sp>
      <p:pic>
        <p:nvPicPr>
          <p:cNvPr id="3076" name="Picture 4" descr="https://upload.wikimedia.org/wikipedia/en/thumb/e/e7/ChiRaqMoviePoster.png/220px-ChiRaqMoviePo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60763"/>
            <a:ext cx="2552700" cy="37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Is Chicago a War Zone?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06847"/>
            <a:ext cx="11506200" cy="446055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819400"/>
            <a:ext cx="9601200" cy="1838519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ARIMA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800600"/>
            <a:ext cx="9601200" cy="475488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 time series analysis of crime data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43000"/>
            <a:ext cx="6562725" cy="52149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Sides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Chicago – Split by Area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0648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nts_by_p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1219200"/>
            <a:ext cx="6029325" cy="4791075"/>
          </a:xfrm>
          <a:prstGeom prst="rect">
            <a:avLst/>
          </a:prstGeom>
        </p:spPr>
      </p:pic>
      <p:pic>
        <p:nvPicPr>
          <p:cNvPr id="5" name="Picture 4" descr="popul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6029325" cy="47910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Armed Robberies by Area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611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</a:t>
            </a:r>
          </a:p>
        </p:txBody>
      </p:sp>
      <p:pic>
        <p:nvPicPr>
          <p:cNvPr id="2" name="Picture 1" descr="south_AC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3" b="6379"/>
          <a:stretch/>
        </p:blipFill>
        <p:spPr>
          <a:xfrm>
            <a:off x="2362200" y="1219200"/>
            <a:ext cx="7469377" cy="2253290"/>
          </a:xfrm>
          <a:prstGeom prst="rect">
            <a:avLst/>
          </a:prstGeom>
        </p:spPr>
      </p:pic>
      <p:pic>
        <p:nvPicPr>
          <p:cNvPr id="4" name="Picture 3" descr="south_PACF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7" b="5670"/>
          <a:stretch/>
        </p:blipFill>
        <p:spPr>
          <a:xfrm>
            <a:off x="2362200" y="3657600"/>
            <a:ext cx="756938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 </a:t>
            </a:r>
            <a:r>
              <a:rPr lang="mr-IN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–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ARIMA(4,0,0)x(1,0,0)[12]</a:t>
            </a:r>
          </a:p>
        </p:txBody>
      </p:sp>
      <p:pic>
        <p:nvPicPr>
          <p:cNvPr id="3" name="Picture 2" descr="Americas_Warzon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3" t="9362" r="26073" b="84464"/>
          <a:stretch/>
        </p:blipFill>
        <p:spPr>
          <a:xfrm>
            <a:off x="1905000" y="1371600"/>
            <a:ext cx="8543907" cy="1415373"/>
          </a:xfrm>
          <a:prstGeom prst="rect">
            <a:avLst/>
          </a:prstGeom>
        </p:spPr>
      </p:pic>
      <p:pic>
        <p:nvPicPr>
          <p:cNvPr id="5" name="Picture 4" descr="south_res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3048000"/>
            <a:ext cx="7400925" cy="32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6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 - ARIMA(4,0,0)x(1,0,0)[12], cont.</a:t>
            </a:r>
          </a:p>
        </p:txBody>
      </p:sp>
      <p:pic>
        <p:nvPicPr>
          <p:cNvPr id="3" name="Picture 2" descr="south_resid_AC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5" b="5435"/>
          <a:stretch/>
        </p:blipFill>
        <p:spPr>
          <a:xfrm>
            <a:off x="1905000" y="1371600"/>
            <a:ext cx="8382000" cy="2572198"/>
          </a:xfrm>
          <a:prstGeom prst="rect">
            <a:avLst/>
          </a:prstGeom>
        </p:spPr>
      </p:pic>
      <p:pic>
        <p:nvPicPr>
          <p:cNvPr id="5" name="Picture 4" descr="south_resid_PACF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8" b="6031"/>
          <a:stretch/>
        </p:blipFill>
        <p:spPr>
          <a:xfrm>
            <a:off x="1905000" y="3886200"/>
            <a:ext cx="840807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442</Words>
  <Application>Microsoft Macintosh PowerPoint</Application>
  <PresentationFormat>Custom</PresentationFormat>
  <Paragraphs>36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CITY SKETCH 16X9</vt:lpstr>
      <vt:lpstr>Custom Design</vt:lpstr>
      <vt:lpstr>Analyzing America’s War Zone</vt:lpstr>
      <vt:lpstr>Is Chicago a War Zone?</vt:lpstr>
      <vt:lpstr>Data Sources</vt:lpstr>
      <vt:lpstr>ARIMA Modeling</vt:lpstr>
      <vt:lpstr>Sides of Chicago – Split by Area</vt:lpstr>
      <vt:lpstr>Armed Robberies by Area</vt:lpstr>
      <vt:lpstr>South Side</vt:lpstr>
      <vt:lpstr>South Side – ARIMA(4,0,0)x(1,0,0)[12]</vt:lpstr>
      <vt:lpstr>South Side - ARIMA(4,0,0)x(1,0,0)[12], cont.</vt:lpstr>
      <vt:lpstr>Bayesian Regression Modeling</vt:lpstr>
      <vt:lpstr>Poisson Likelihood Model</vt:lpstr>
      <vt:lpstr>LASSO Regression Model</vt:lpstr>
      <vt:lpstr>Penalized Spatial Regression Model</vt:lpstr>
      <vt:lpstr>Results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America’s War Zone</dc:title>
  <dc:creator>Megan Robertson</dc:creator>
  <cp:lastModifiedBy>Reuben McCreanor</cp:lastModifiedBy>
  <cp:revision>41</cp:revision>
  <dcterms:created xsi:type="dcterms:W3CDTF">2017-04-27T20:17:36Z</dcterms:created>
  <dcterms:modified xsi:type="dcterms:W3CDTF">2017-05-02T17:35:55Z</dcterms:modified>
</cp:coreProperties>
</file>