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58" r:id="rId5"/>
    <p:sldId id="270" r:id="rId6"/>
    <p:sldId id="261" r:id="rId7"/>
    <p:sldId id="271" r:id="rId8"/>
    <p:sldId id="272" r:id="rId9"/>
    <p:sldId id="273" r:id="rId10"/>
    <p:sldId id="274" r:id="rId11"/>
    <p:sldId id="275" r:id="rId12"/>
    <p:sldId id="264" r:id="rId13"/>
    <p:sldId id="265" r:id="rId14"/>
    <p:sldId id="266" r:id="rId15"/>
    <p:sldId id="267" r:id="rId16"/>
    <p:sldId id="268" r:id="rId17"/>
    <p:sldId id="277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9824" autoAdjust="0"/>
  </p:normalViewPr>
  <p:slideViewPr>
    <p:cSldViewPr>
      <p:cViewPr varScale="1">
        <p:scale>
          <a:sx n="81" d="100"/>
          <a:sy n="81" d="100"/>
        </p:scale>
        <p:origin x="-1040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5/1/17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5/1/17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14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9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94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12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19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001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658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4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47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977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6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5/1/17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5/1/17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5/1/17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5/1/17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5/1/17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5/1/17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228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ribwgntv.files.wordpress.com/2017/01/twwet.p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ribwgntv.files.wordpress.com/2017/01/twwet.pn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3810000"/>
            <a:ext cx="10515598" cy="1158446"/>
          </a:xfrm>
        </p:spPr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Analyzing America’s War Zone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105400"/>
            <a:ext cx="10515598" cy="60543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"/>
                <a:cs typeface="Helvetica"/>
              </a:rPr>
              <a:t>Anna </a:t>
            </a:r>
            <a:r>
              <a:rPr lang="en-US" dirty="0" err="1">
                <a:latin typeface="Helvetica"/>
                <a:cs typeface="Helvetica"/>
              </a:rPr>
              <a:t>Yanchenko</a:t>
            </a:r>
            <a:r>
              <a:rPr lang="en-US" dirty="0">
                <a:latin typeface="Helvetica"/>
                <a:cs typeface="Helvetica"/>
              </a:rPr>
              <a:t>, Lei Qian, Megan Robertson, </a:t>
            </a:r>
            <a:r>
              <a:rPr lang="en-US" dirty="0" smtClean="0">
                <a:latin typeface="Helvetica"/>
                <a:cs typeface="Helvetica"/>
              </a:rPr>
              <a:t>and Reuben </a:t>
            </a:r>
            <a:r>
              <a:rPr lang="en-US" dirty="0">
                <a:latin typeface="Helvetica"/>
                <a:cs typeface="Helvetica"/>
              </a:rPr>
              <a:t>McCreanor</a:t>
            </a:r>
          </a:p>
          <a:p>
            <a:r>
              <a:rPr lang="en-US" dirty="0">
                <a:latin typeface="Helvetica"/>
                <a:cs typeface="Helvetica"/>
              </a:rPr>
              <a:t>STA 644 Final Project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South Side - ARIMA(4,0,0)x(1,0,0)[12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], cont.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Helvetica"/>
              <a:cs typeface="Helvetica"/>
            </a:endParaRPr>
          </a:p>
        </p:txBody>
      </p:sp>
      <p:pic>
        <p:nvPicPr>
          <p:cNvPr id="3" name="Picture 2" descr="south_resid_ACF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85" b="5435"/>
          <a:stretch/>
        </p:blipFill>
        <p:spPr>
          <a:xfrm>
            <a:off x="1905000" y="1371600"/>
            <a:ext cx="8382000" cy="2572198"/>
          </a:xfrm>
          <a:prstGeom prst="rect">
            <a:avLst/>
          </a:prstGeom>
        </p:spPr>
      </p:pic>
      <p:pic>
        <p:nvPicPr>
          <p:cNvPr id="5" name="Picture 4" descr="south_resid_PACF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78" b="6031"/>
          <a:stretch/>
        </p:blipFill>
        <p:spPr>
          <a:xfrm>
            <a:off x="1905000" y="3886200"/>
            <a:ext cx="8408071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2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819400"/>
            <a:ext cx="9601200" cy="1838519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Bayesian Regression </a:t>
            </a:r>
            <a:r>
              <a:rPr lang="en-US" dirty="0">
                <a:latin typeface="Helvetica"/>
                <a:cs typeface="Helvetica"/>
              </a:rPr>
              <a:t>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4800600"/>
            <a:ext cx="9601200" cy="475488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A spatial analysis of crime data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4562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LASSO Regression Model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Helvetica"/>
              <a:cs typeface="Helvetic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91105"/>
            <a:ext cx="10820400" cy="485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5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10515600" cy="1145224"/>
          </a:xfrm>
        </p:spPr>
        <p:txBody>
          <a:bodyPr/>
          <a:lstStyle/>
          <a:p>
            <a:r>
              <a:rPr lang="en-US" dirty="0" smtClean="0">
                <a:solidFill>
                  <a:srgbClr val="736756"/>
                </a:solidFill>
                <a:latin typeface="Helvetica"/>
                <a:cs typeface="Helvetica"/>
              </a:rPr>
              <a:t>Penalized Spatial Regression Model</a:t>
            </a:r>
            <a:endParaRPr lang="en-US" dirty="0">
              <a:solidFill>
                <a:srgbClr val="736756"/>
              </a:solidFill>
              <a:latin typeface="Helvetica"/>
              <a:cs typeface="Helvetic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95400"/>
            <a:ext cx="11277600" cy="3660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900" y="1828800"/>
            <a:ext cx="37719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7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02" y="1739900"/>
            <a:ext cx="11712408" cy="38227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10515600" cy="1145224"/>
          </a:xfrm>
        </p:spPr>
        <p:txBody>
          <a:bodyPr/>
          <a:lstStyle/>
          <a:p>
            <a:r>
              <a:rPr lang="en-US" dirty="0" smtClean="0">
                <a:solidFill>
                  <a:srgbClr val="736756"/>
                </a:solidFill>
                <a:latin typeface="Helvetica"/>
                <a:cs typeface="Helvetica"/>
              </a:rPr>
              <a:t>Results</a:t>
            </a:r>
            <a:endParaRPr lang="en-US" dirty="0">
              <a:solidFill>
                <a:srgbClr val="736756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8089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52400"/>
            <a:ext cx="8153400" cy="6172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" y="83820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RMSE Values</a:t>
            </a:r>
          </a:p>
          <a:p>
            <a:endParaRPr lang="en-US" b="1" dirty="0">
              <a:solidFill>
                <a:schemeClr val="bg1"/>
              </a:solidFill>
              <a:latin typeface="Helvetica"/>
              <a:cs typeface="Helvetica"/>
            </a:endParaRPr>
          </a:p>
          <a:p>
            <a:endParaRPr lang="en-US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084285"/>
              </p:ext>
            </p:extLst>
          </p:nvPr>
        </p:nvGraphicFramePr>
        <p:xfrm>
          <a:off x="457200" y="1295400"/>
          <a:ext cx="3124200" cy="838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4000"/>
                <a:gridCol w="1600200"/>
              </a:tblGrid>
              <a:tr h="4191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3D372E"/>
                          </a:solidFill>
                          <a:latin typeface="Helvetica"/>
                          <a:cs typeface="Helvetica"/>
                        </a:rPr>
                        <a:t>Spatial</a:t>
                      </a:r>
                      <a:endParaRPr lang="en-US" b="1" dirty="0">
                        <a:solidFill>
                          <a:srgbClr val="3D372E"/>
                        </a:solidFill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3D372E"/>
                          </a:solidFill>
                          <a:latin typeface="Helvetica"/>
                          <a:cs typeface="Helvetica"/>
                        </a:rPr>
                        <a:t>3.65</a:t>
                      </a:r>
                      <a:endParaRPr lang="en-US" b="1" dirty="0">
                        <a:solidFill>
                          <a:srgbClr val="3D372E"/>
                        </a:solidFill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3D372E"/>
                          </a:solidFill>
                          <a:latin typeface="Helvetica"/>
                          <a:cs typeface="Helvetica"/>
                        </a:rPr>
                        <a:t>LASSO</a:t>
                      </a:r>
                      <a:endParaRPr lang="en-US" b="1" dirty="0">
                        <a:solidFill>
                          <a:srgbClr val="3D372E"/>
                        </a:solidFill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3D372E"/>
                          </a:solidFill>
                          <a:latin typeface="Helvetica"/>
                          <a:cs typeface="Helvetica"/>
                        </a:rPr>
                        <a:t>252.43</a:t>
                      </a:r>
                      <a:endParaRPr lang="en-US" b="1" dirty="0">
                        <a:solidFill>
                          <a:srgbClr val="3D372E"/>
                        </a:solidFill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200" y="25908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Moran’s I</a:t>
            </a:r>
            <a:endParaRPr lang="en-US" b="1" dirty="0">
              <a:solidFill>
                <a:schemeClr val="bg1"/>
              </a:solidFill>
              <a:latin typeface="Helvetica"/>
              <a:cs typeface="Helvetica"/>
            </a:endParaRPr>
          </a:p>
          <a:p>
            <a:endParaRPr lang="en-US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355968"/>
              </p:ext>
            </p:extLst>
          </p:nvPr>
        </p:nvGraphicFramePr>
        <p:xfrm>
          <a:off x="533400" y="3048000"/>
          <a:ext cx="3124200" cy="4191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4000"/>
                <a:gridCol w="1600200"/>
              </a:tblGrid>
              <a:tr h="4191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3D372E"/>
                          </a:solidFill>
                          <a:latin typeface="Helvetica"/>
                          <a:cs typeface="Helvetica"/>
                        </a:rPr>
                        <a:t>Spatial</a:t>
                      </a:r>
                      <a:endParaRPr lang="en-US" b="1" dirty="0">
                        <a:solidFill>
                          <a:srgbClr val="3D372E"/>
                        </a:solidFill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3D372E"/>
                          </a:solidFill>
                          <a:latin typeface="Helvetica"/>
                          <a:cs typeface="Helvetica"/>
                        </a:rPr>
                        <a:t>0.51</a:t>
                      </a:r>
                      <a:endParaRPr lang="en-US" b="1" dirty="0">
                        <a:solidFill>
                          <a:srgbClr val="3D372E"/>
                        </a:solidFill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89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0972800" cy="45767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736756"/>
                </a:solidFill>
                <a:latin typeface="Helvetica"/>
                <a:cs typeface="Helvetica"/>
              </a:rPr>
              <a:t>Temporal trends similar across city “sides”</a:t>
            </a:r>
          </a:p>
          <a:p>
            <a:pPr lvl="1"/>
            <a:r>
              <a:rPr lang="en-US" sz="2200" dirty="0" smtClean="0">
                <a:solidFill>
                  <a:srgbClr val="736756"/>
                </a:solidFill>
                <a:latin typeface="Helvetica"/>
                <a:cs typeface="Helvetica"/>
              </a:rPr>
              <a:t>Strong yearly and autoregressive trends</a:t>
            </a:r>
            <a:endParaRPr lang="en-US" sz="2200" dirty="0" smtClean="0">
              <a:solidFill>
                <a:schemeClr val="bg2">
                  <a:lumMod val="65000"/>
                  <a:lumOff val="35000"/>
                </a:schemeClr>
              </a:solidFill>
              <a:latin typeface="Helvetica"/>
              <a:cs typeface="Helvetica"/>
            </a:endParaRPr>
          </a:p>
          <a:p>
            <a:endParaRPr lang="en-US" sz="2400" dirty="0">
              <a:solidFill>
                <a:schemeClr val="bg2">
                  <a:lumMod val="65000"/>
                  <a:lumOff val="3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10515600" cy="1145224"/>
          </a:xfrm>
        </p:spPr>
        <p:txBody>
          <a:bodyPr/>
          <a:lstStyle/>
          <a:p>
            <a:r>
              <a:rPr lang="en-US" dirty="0" smtClean="0">
                <a:solidFill>
                  <a:srgbClr val="736756"/>
                </a:solidFill>
                <a:latin typeface="Helvetica"/>
                <a:cs typeface="Helvetica"/>
              </a:rPr>
              <a:t>Conclusions</a:t>
            </a:r>
            <a:endParaRPr lang="en-US" dirty="0">
              <a:solidFill>
                <a:srgbClr val="736756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154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Next Steps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Trump – </a:t>
            </a:r>
            <a:r>
              <a:rPr lang="en-US" dirty="0">
                <a:latin typeface="Helvetica"/>
                <a:cs typeface="Helvetica"/>
                <a:hlinkClick r:id="rId2"/>
              </a:rPr>
              <a:t>https://tribwgntv.files.wordpress.com/2017/01/twwet.png</a:t>
            </a:r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Chi-</a:t>
            </a:r>
            <a:r>
              <a:rPr lang="en-US" dirty="0" err="1">
                <a:latin typeface="Helvetica"/>
                <a:cs typeface="Helvetica"/>
              </a:rPr>
              <a:t>raq</a:t>
            </a:r>
            <a:r>
              <a:rPr lang="en-US" dirty="0">
                <a:latin typeface="Helvetica"/>
                <a:cs typeface="Helvetica"/>
              </a:rPr>
              <a:t> https://upload.wikimedia.org/wikipedia/en/thumb/e/e7/ChiRaqMoviePoster.png/220px-ChiRaqMoviePoster.png</a:t>
            </a:r>
          </a:p>
          <a:p>
            <a:r>
              <a:rPr lang="en-US" dirty="0">
                <a:latin typeface="Helvetica"/>
                <a:cs typeface="Helvetica"/>
              </a:rPr>
              <a:t>Communities - https://upload.wikimedia.org/wikipedia/commons/thumb/2/24/Map_of_the_Community_Areas_and_%27Sides%27_of_the_City_of_Chicago.svg/350px-Map_of_the_Community_Areas_and_%27Sides%27_of_the_City_of_Chicago.svg.png</a:t>
            </a:r>
          </a:p>
        </p:txBody>
      </p:sp>
    </p:spTree>
    <p:extLst>
      <p:ext uri="{BB962C8B-B14F-4D97-AF65-F5344CB8AC3E}">
        <p14:creationId xmlns:p14="http://schemas.microsoft.com/office/powerpoint/2010/main" val="120436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tribwgntv.files.wordpress.com/2017/01/tww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98" y="1855410"/>
            <a:ext cx="7975702" cy="40576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extBox 2"/>
          <p:cNvSpPr txBox="1"/>
          <p:nvPr/>
        </p:nvSpPr>
        <p:spPr>
          <a:xfrm>
            <a:off x="8763000" y="4343400"/>
            <a:ext cx="3429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/>
                <a:cs typeface="Helvetica"/>
              </a:rPr>
              <a:t>4,367 shooting victims in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/>
                <a:cs typeface="Helvetica"/>
              </a:rPr>
              <a:t>735 homicides</a:t>
            </a:r>
          </a:p>
        </p:txBody>
      </p:sp>
      <p:pic>
        <p:nvPicPr>
          <p:cNvPr id="3076" name="Picture 4" descr="https://upload.wikimedia.org/wikipedia/en/thumb/e/e7/ChiRaqMoviePoster.png/220px-ChiRaqMoviePos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350" y="365126"/>
            <a:ext cx="2552700" cy="378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Is Chicago a War Zone?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06847"/>
            <a:ext cx="11506200" cy="446055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Data Sources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3976"/>
            <a:ext cx="10515600" cy="1145224"/>
          </a:xfrm>
        </p:spPr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Trump – </a:t>
            </a:r>
            <a:r>
              <a:rPr lang="en-US" dirty="0">
                <a:latin typeface="Helvetica"/>
                <a:cs typeface="Helvetica"/>
                <a:hlinkClick r:id="rId2"/>
              </a:rPr>
              <a:t>https://tribwgntv.files.wordpress.com/2017/01/twwet.png</a:t>
            </a:r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Chi-</a:t>
            </a:r>
            <a:r>
              <a:rPr lang="en-US" dirty="0" err="1">
                <a:latin typeface="Helvetica"/>
                <a:cs typeface="Helvetica"/>
              </a:rPr>
              <a:t>raq</a:t>
            </a:r>
            <a:r>
              <a:rPr lang="en-US" dirty="0">
                <a:latin typeface="Helvetica"/>
                <a:cs typeface="Helvetica"/>
              </a:rPr>
              <a:t> https://upload.wikimedia.org/wikipedia/en/thumb/e/e7/ChiRaqMoviePoster.png/220px-ChiRaqMoviePoster.png</a:t>
            </a:r>
          </a:p>
          <a:p>
            <a:r>
              <a:rPr lang="en-US" dirty="0">
                <a:latin typeface="Helvetica"/>
                <a:cs typeface="Helvetica"/>
              </a:rPr>
              <a:t>Communities - https://upload.wikimedia.org/wikipedia/commons/thumb/2/24/Map_of_the_Community_Areas_and_%27Sides%27_of_the_City_of_Chicago.svg/350px-Map_of_the_Community_Areas_and_%27Sides%27_of_the_City_of_Chicago.svg.png</a:t>
            </a:r>
          </a:p>
        </p:txBody>
      </p:sp>
    </p:spTree>
    <p:extLst>
      <p:ext uri="{BB962C8B-B14F-4D97-AF65-F5344CB8AC3E}">
        <p14:creationId xmlns:p14="http://schemas.microsoft.com/office/powerpoint/2010/main" val="120436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819400"/>
            <a:ext cx="9601200" cy="1838519"/>
          </a:xfrm>
        </p:spPr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ARIMA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4800600"/>
            <a:ext cx="9601200" cy="475488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A time series analysis of crime data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143000"/>
            <a:ext cx="6562725" cy="521493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“Sides” of Chicago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0648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unts_by_p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675" y="1219200"/>
            <a:ext cx="6029325" cy="4791075"/>
          </a:xfrm>
          <a:prstGeom prst="rect">
            <a:avLst/>
          </a:prstGeom>
        </p:spPr>
      </p:pic>
      <p:pic>
        <p:nvPicPr>
          <p:cNvPr id="5" name="Picture 4" descr="popul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200"/>
            <a:ext cx="6029325" cy="479107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“Sides” of Chicago, cont.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6115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South Side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Helvetica"/>
              <a:cs typeface="Helvetica"/>
            </a:endParaRPr>
          </a:p>
        </p:txBody>
      </p:sp>
      <p:pic>
        <p:nvPicPr>
          <p:cNvPr id="2" name="Picture 1" descr="south_ACF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33" b="6379"/>
          <a:stretch/>
        </p:blipFill>
        <p:spPr>
          <a:xfrm>
            <a:off x="2362200" y="1219200"/>
            <a:ext cx="7469377" cy="2253290"/>
          </a:xfrm>
          <a:prstGeom prst="rect">
            <a:avLst/>
          </a:prstGeom>
        </p:spPr>
      </p:pic>
      <p:pic>
        <p:nvPicPr>
          <p:cNvPr id="4" name="Picture 3" descr="south_PACF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57" b="5670"/>
          <a:stretch/>
        </p:blipFill>
        <p:spPr>
          <a:xfrm>
            <a:off x="2362200" y="3657600"/>
            <a:ext cx="756938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33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South Side </a:t>
            </a:r>
            <a:r>
              <a:rPr lang="mr-IN" dirty="0" smtClean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–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 ARIMA(4,0,0)x(1,0,0)[12]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Helvetica"/>
              <a:cs typeface="Helvetica"/>
            </a:endParaRPr>
          </a:p>
        </p:txBody>
      </p:sp>
      <p:pic>
        <p:nvPicPr>
          <p:cNvPr id="3" name="Picture 2" descr="Americas_Warzon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3" t="9362" r="26073" b="84464"/>
          <a:stretch/>
        </p:blipFill>
        <p:spPr>
          <a:xfrm>
            <a:off x="1905000" y="1371600"/>
            <a:ext cx="8543907" cy="1415373"/>
          </a:xfrm>
          <a:prstGeom prst="rect">
            <a:avLst/>
          </a:prstGeom>
        </p:spPr>
      </p:pic>
      <p:pic>
        <p:nvPicPr>
          <p:cNvPr id="5" name="Picture 4" descr="south_res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75" y="3048000"/>
            <a:ext cx="7400925" cy="322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66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Words>271</Words>
  <Application>Microsoft Macintosh PowerPoint</Application>
  <PresentationFormat>Custom</PresentationFormat>
  <Paragraphs>39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CITY SKETCH 16X9</vt:lpstr>
      <vt:lpstr>Custom Design</vt:lpstr>
      <vt:lpstr>Analyzing America’s War Zone</vt:lpstr>
      <vt:lpstr>Is Chicago a War Zone?</vt:lpstr>
      <vt:lpstr>Data Sources</vt:lpstr>
      <vt:lpstr>Images</vt:lpstr>
      <vt:lpstr>ARIMA Modeling</vt:lpstr>
      <vt:lpstr>“Sides” of Chicago</vt:lpstr>
      <vt:lpstr>“Sides” of Chicago, cont.</vt:lpstr>
      <vt:lpstr>South Side</vt:lpstr>
      <vt:lpstr>South Side – ARIMA(4,0,0)x(1,0,0)[12]</vt:lpstr>
      <vt:lpstr>South Side - ARIMA(4,0,0)x(1,0,0)[12], cont.</vt:lpstr>
      <vt:lpstr>Bayesian Regression Modeling</vt:lpstr>
      <vt:lpstr>LASSO Regression Model</vt:lpstr>
      <vt:lpstr>Penalized Spatial Regression Model</vt:lpstr>
      <vt:lpstr>Results</vt:lpstr>
      <vt:lpstr>PowerPoint Presentation</vt:lpstr>
      <vt:lpstr>Conclusions</vt:lpstr>
      <vt:lpstr>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America’s War Zone</dc:title>
  <dc:creator>Megan Robertson</dc:creator>
  <cp:lastModifiedBy>Anna Yanchenko</cp:lastModifiedBy>
  <cp:revision>31</cp:revision>
  <dcterms:created xsi:type="dcterms:W3CDTF">2017-04-27T20:17:36Z</dcterms:created>
  <dcterms:modified xsi:type="dcterms:W3CDTF">2017-05-02T00:07:45Z</dcterms:modified>
</cp:coreProperties>
</file>