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61" r:id="rId6"/>
    <p:sldId id="271" r:id="rId7"/>
    <p:sldId id="272" r:id="rId8"/>
    <p:sldId id="273" r:id="rId9"/>
    <p:sldId id="274" r:id="rId10"/>
    <p:sldId id="275" r:id="rId11"/>
    <p:sldId id="264" r:id="rId12"/>
    <p:sldId id="278" r:id="rId13"/>
    <p:sldId id="265" r:id="rId14"/>
    <p:sldId id="266" r:id="rId15"/>
    <p:sldId id="267" r:id="rId16"/>
    <p:sldId id="268" r:id="rId17"/>
    <p:sldId id="27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4" autoAdjust="0"/>
  </p:normalViewPr>
  <p:slideViewPr>
    <p:cSldViewPr>
      <p:cViewPr varScale="1">
        <p:scale>
          <a:sx n="100" d="100"/>
          <a:sy n="100" d="100"/>
        </p:scale>
        <p:origin x="-4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0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5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ibwgntv.files.wordpress.com/2017/01/twwet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3810000"/>
            <a:ext cx="10515598" cy="1158446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Analyzing America’s War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105400"/>
            <a:ext cx="10515598" cy="6054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Anna </a:t>
            </a:r>
            <a:r>
              <a:rPr lang="en-US" dirty="0" err="1">
                <a:latin typeface="Helvetica"/>
                <a:cs typeface="Helvetica"/>
              </a:rPr>
              <a:t>Yanchenko</a:t>
            </a:r>
            <a:r>
              <a:rPr lang="en-US" dirty="0">
                <a:latin typeface="Helvetica"/>
                <a:cs typeface="Helvetica"/>
              </a:rPr>
              <a:t>, Lei Qian, Megan Robertson, and Reuben McCreanor</a:t>
            </a:r>
          </a:p>
          <a:p>
            <a:r>
              <a:rPr lang="en-US" dirty="0">
                <a:latin typeface="Helvetica"/>
                <a:cs typeface="Helvetica"/>
              </a:rPr>
              <a:t>STA 644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Bayesian Regression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spatial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9456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Poisson Likelihood 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828800"/>
            <a:ext cx="8915400" cy="33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LASSO Regression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40" y="1447800"/>
            <a:ext cx="8344920" cy="42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Penalized Spatial Regression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277600" cy="366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1828800"/>
            <a:ext cx="37719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2" y="1739900"/>
            <a:ext cx="11712408" cy="38227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838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RMSE Values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84285"/>
              </p:ext>
            </p:extLst>
          </p:nvPr>
        </p:nvGraphicFramePr>
        <p:xfrm>
          <a:off x="457200" y="1295400"/>
          <a:ext cx="3124200" cy="83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252.43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2590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Moran’s I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55968"/>
              </p:ext>
            </p:extLst>
          </p:nvPr>
        </p:nvGraphicFramePr>
        <p:xfrm>
          <a:off x="533400" y="3048000"/>
          <a:ext cx="3124200" cy="419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06811"/>
            <a:ext cx="7696200" cy="62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0972800" cy="45767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36756"/>
                </a:solidFill>
                <a:latin typeface="Helvetica"/>
                <a:cs typeface="Helvetica"/>
              </a:rPr>
              <a:t>Temporal trends similar across city “sides”</a:t>
            </a:r>
          </a:p>
          <a:p>
            <a:pPr lvl="1"/>
            <a:r>
              <a:rPr lang="en-US" sz="2200" dirty="0">
                <a:solidFill>
                  <a:srgbClr val="736756"/>
                </a:solidFill>
                <a:latin typeface="Helvetica"/>
                <a:cs typeface="Helvetica"/>
              </a:rPr>
              <a:t>Strong yearly and autoregressive trends</a:t>
            </a:r>
            <a:endParaRPr lang="en-US" sz="2200" dirty="0">
              <a:solidFill>
                <a:schemeClr val="bg2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  <a:p>
            <a:endParaRPr lang="en-US" sz="2400" dirty="0">
              <a:solidFill>
                <a:schemeClr val="bg2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215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References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Trump – </a:t>
            </a:r>
            <a:r>
              <a:rPr lang="en-US" dirty="0">
                <a:latin typeface="Helvetica"/>
                <a:cs typeface="Helvetica"/>
                <a:hlinkClick r:id="rId2"/>
              </a:rPr>
              <a:t>https://tribwgntv.files.wordpress.com/2017/01/twwet.png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Chi-</a:t>
            </a:r>
            <a:r>
              <a:rPr lang="en-US" dirty="0" err="1">
                <a:latin typeface="Helvetica"/>
                <a:cs typeface="Helvetica"/>
              </a:rPr>
              <a:t>raq</a:t>
            </a:r>
            <a:r>
              <a:rPr lang="en-US" dirty="0">
                <a:latin typeface="Helvetica"/>
                <a:cs typeface="Helvetica"/>
              </a:rPr>
              <a:t> https://upload.wikimedia.org/wikipedia/en/thumb/e/e7/ChiRaqMoviePoster.png/220px-ChiRaqMoviePoster.png</a:t>
            </a:r>
          </a:p>
          <a:p>
            <a:r>
              <a:rPr lang="en-US" dirty="0">
                <a:latin typeface="Helvetica"/>
                <a:cs typeface="Helvetica"/>
              </a:rPr>
              <a:t>Communities - https://upload.wikimedia.org/wikipedia/commons/thumb/2/24/Map_of_the_Community_Areas_and_%27Sides%27_of_the_City_of_Chicago.svg/350px-Map_of_the_Community_Areas_and_%27Sides%27_of_the_City_of_Chicago.svg.png</a:t>
            </a:r>
          </a:p>
        </p:txBody>
      </p:sp>
    </p:spTree>
    <p:extLst>
      <p:ext uri="{BB962C8B-B14F-4D97-AF65-F5344CB8AC3E}">
        <p14:creationId xmlns:p14="http://schemas.microsoft.com/office/powerpoint/2010/main" val="12043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ribwgntv.files.wordpress.com/2017/01/tww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975702" cy="4057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/>
          <p:cNvSpPr txBox="1"/>
          <p:nvPr/>
        </p:nvSpPr>
        <p:spPr>
          <a:xfrm>
            <a:off x="8763000" y="43434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4,367 shooting victims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735 homicides</a:t>
            </a:r>
          </a:p>
        </p:txBody>
      </p:sp>
      <p:pic>
        <p:nvPicPr>
          <p:cNvPr id="3076" name="Picture 4" descr="https://upload.wikimedia.org/wikipedia/en/thumb/e/e7/ChiRaqMoviePoster.png/220px-ChiRaqMoviePo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60763"/>
            <a:ext cx="2552700" cy="3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Is Chicago a War Zone?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6847"/>
            <a:ext cx="11506200" cy="44605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ARIMA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time series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0"/>
            <a:ext cx="6562725" cy="52149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Sides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Chicago – Split by Area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64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nts_by_p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219200"/>
            <a:ext cx="6029325" cy="4791075"/>
          </a:xfrm>
          <a:prstGeom prst="rect">
            <a:avLst/>
          </a:prstGeom>
        </p:spPr>
      </p:pic>
      <p:pic>
        <p:nvPicPr>
          <p:cNvPr id="5" name="Picture 4" descr="pop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6029325" cy="47910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Armed Robberies by Area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611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</a:t>
            </a:r>
          </a:p>
        </p:txBody>
      </p:sp>
      <p:pic>
        <p:nvPicPr>
          <p:cNvPr id="2" name="Picture 1" descr="south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3" b="6379"/>
          <a:stretch/>
        </p:blipFill>
        <p:spPr>
          <a:xfrm>
            <a:off x="2362200" y="1219200"/>
            <a:ext cx="7469377" cy="2253290"/>
          </a:xfrm>
          <a:prstGeom prst="rect">
            <a:avLst/>
          </a:prstGeom>
        </p:spPr>
      </p:pic>
      <p:pic>
        <p:nvPicPr>
          <p:cNvPr id="4" name="Picture 3" descr="south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7" b="5670"/>
          <a:stretch/>
        </p:blipFill>
        <p:spPr>
          <a:xfrm>
            <a:off x="2362200" y="3657600"/>
            <a:ext cx="75693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–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ARIMA(4,0,0)x(1,0,0)[12]</a:t>
            </a:r>
          </a:p>
        </p:txBody>
      </p:sp>
      <p:pic>
        <p:nvPicPr>
          <p:cNvPr id="3" name="Picture 2" descr="Americas_Warzo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9362" r="26073" b="84464"/>
          <a:stretch/>
        </p:blipFill>
        <p:spPr>
          <a:xfrm>
            <a:off x="1905000" y="1371600"/>
            <a:ext cx="8543907" cy="1415373"/>
          </a:xfrm>
          <a:prstGeom prst="rect">
            <a:avLst/>
          </a:prstGeom>
        </p:spPr>
      </p:pic>
      <p:pic>
        <p:nvPicPr>
          <p:cNvPr id="5" name="Picture 4" descr="south_res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3048000"/>
            <a:ext cx="7400925" cy="3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- ARIMA(4,0,0)x(1,0,0)[12], cont.</a:t>
            </a:r>
          </a:p>
        </p:txBody>
      </p:sp>
      <p:pic>
        <p:nvPicPr>
          <p:cNvPr id="3" name="Picture 2" descr="south_resid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5" b="5435"/>
          <a:stretch/>
        </p:blipFill>
        <p:spPr>
          <a:xfrm>
            <a:off x="1905000" y="1371600"/>
            <a:ext cx="8382000" cy="2572198"/>
          </a:xfrm>
          <a:prstGeom prst="rect">
            <a:avLst/>
          </a:prstGeom>
        </p:spPr>
      </p:pic>
      <p:pic>
        <p:nvPicPr>
          <p:cNvPr id="5" name="Picture 4" descr="south_resid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8" b="6031"/>
          <a:stretch/>
        </p:blipFill>
        <p:spPr>
          <a:xfrm>
            <a:off x="1905000" y="3886200"/>
            <a:ext cx="840807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202</Words>
  <Application>Microsoft Macintosh PowerPoint</Application>
  <PresentationFormat>Custom</PresentationFormat>
  <Paragraphs>36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CITY SKETCH 16X9</vt:lpstr>
      <vt:lpstr>Custom Design</vt:lpstr>
      <vt:lpstr>Analyzing America’s War Zone</vt:lpstr>
      <vt:lpstr>Is Chicago a War Zone?</vt:lpstr>
      <vt:lpstr>Data Sources</vt:lpstr>
      <vt:lpstr>ARIMA Modeling</vt:lpstr>
      <vt:lpstr>Sides of Chicago – Split by Area</vt:lpstr>
      <vt:lpstr>Armed Robberies by Area</vt:lpstr>
      <vt:lpstr>South Side</vt:lpstr>
      <vt:lpstr>South Side – ARIMA(4,0,0)x(1,0,0)[12]</vt:lpstr>
      <vt:lpstr>South Side - ARIMA(4,0,0)x(1,0,0)[12], cont.</vt:lpstr>
      <vt:lpstr>Bayesian Regression Modeling</vt:lpstr>
      <vt:lpstr>Poisson Likelihood Model</vt:lpstr>
      <vt:lpstr>LASSO Regression Model</vt:lpstr>
      <vt:lpstr>Penalized Spatial Regression Model</vt:lpstr>
      <vt:lpstr>Results</vt:lpstr>
      <vt:lpstr>PowerPoint Presentation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America’s War Zone</dc:title>
  <dc:creator>Megan Robertson</dc:creator>
  <cp:lastModifiedBy>Reuben McCreanor</cp:lastModifiedBy>
  <cp:revision>38</cp:revision>
  <dcterms:created xsi:type="dcterms:W3CDTF">2017-04-27T20:17:36Z</dcterms:created>
  <dcterms:modified xsi:type="dcterms:W3CDTF">2017-05-02T15:25:58Z</dcterms:modified>
</cp:coreProperties>
</file>