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72" r:id="rId7"/>
    <p:sldId id="283" r:id="rId8"/>
    <p:sldId id="284" r:id="rId9"/>
    <p:sldId id="260" r:id="rId10"/>
    <p:sldId id="273" r:id="rId11"/>
    <p:sldId id="261" r:id="rId12"/>
    <p:sldId id="274" r:id="rId13"/>
    <p:sldId id="262" r:id="rId14"/>
    <p:sldId id="275" r:id="rId15"/>
    <p:sldId id="263" r:id="rId16"/>
    <p:sldId id="276" r:id="rId17"/>
    <p:sldId id="266" r:id="rId18"/>
    <p:sldId id="279" r:id="rId19"/>
    <p:sldId id="267" r:id="rId20"/>
    <p:sldId id="281" r:id="rId21"/>
    <p:sldId id="269" r:id="rId22"/>
    <p:sldId id="282"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06" autoAdjust="0"/>
    <p:restoredTop sz="94660"/>
  </p:normalViewPr>
  <p:slideViewPr>
    <p:cSldViewPr snapToGrid="0">
      <p:cViewPr varScale="1">
        <p:scale>
          <a:sx n="89" d="100"/>
          <a:sy n="89" d="100"/>
        </p:scale>
        <p:origin x="66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eshwar Maturu" userId="5bba053b689f8fce" providerId="LiveId" clId="{287B8E5F-6428-4766-8521-683EC3A7C5D4}"/>
    <pc:docChg chg="undo custSel addSld delSld modSld">
      <pc:chgData name="Eeshwar Maturu" userId="5bba053b689f8fce" providerId="LiveId" clId="{287B8E5F-6428-4766-8521-683EC3A7C5D4}" dt="2023-12-26T07:04:28.649" v="277" actId="2696"/>
      <pc:docMkLst>
        <pc:docMk/>
      </pc:docMkLst>
      <pc:sldChg chg="modSp mod">
        <pc:chgData name="Eeshwar Maturu" userId="5bba053b689f8fce" providerId="LiveId" clId="{287B8E5F-6428-4766-8521-683EC3A7C5D4}" dt="2023-12-26T03:28:19.103" v="3" actId="5793"/>
        <pc:sldMkLst>
          <pc:docMk/>
          <pc:sldMk cId="116808433" sldId="257"/>
        </pc:sldMkLst>
        <pc:spChg chg="mod">
          <ac:chgData name="Eeshwar Maturu" userId="5bba053b689f8fce" providerId="LiveId" clId="{287B8E5F-6428-4766-8521-683EC3A7C5D4}" dt="2023-12-26T03:28:19.103" v="3" actId="5793"/>
          <ac:spMkLst>
            <pc:docMk/>
            <pc:sldMk cId="116808433" sldId="257"/>
            <ac:spMk id="3" creationId="{127F8DA9-D0D6-D508-251A-36F2B059C658}"/>
          </ac:spMkLst>
        </pc:spChg>
      </pc:sldChg>
      <pc:sldChg chg="modSp mod">
        <pc:chgData name="Eeshwar Maturu" userId="5bba053b689f8fce" providerId="LiveId" clId="{287B8E5F-6428-4766-8521-683EC3A7C5D4}" dt="2023-12-26T03:29:28.511" v="17" actId="14100"/>
        <pc:sldMkLst>
          <pc:docMk/>
          <pc:sldMk cId="3568367338" sldId="259"/>
        </pc:sldMkLst>
        <pc:spChg chg="mod">
          <ac:chgData name="Eeshwar Maturu" userId="5bba053b689f8fce" providerId="LiveId" clId="{287B8E5F-6428-4766-8521-683EC3A7C5D4}" dt="2023-12-26T03:29:28.511" v="17" actId="14100"/>
          <ac:spMkLst>
            <pc:docMk/>
            <pc:sldMk cId="3568367338" sldId="259"/>
            <ac:spMk id="3" creationId="{F71D3A25-C6E2-41BC-D486-47BE00338BB8}"/>
          </ac:spMkLst>
        </pc:spChg>
      </pc:sldChg>
      <pc:sldChg chg="modSp mod">
        <pc:chgData name="Eeshwar Maturu" userId="5bba053b689f8fce" providerId="LiveId" clId="{287B8E5F-6428-4766-8521-683EC3A7C5D4}" dt="2023-12-26T03:31:02.246" v="30" actId="1076"/>
        <pc:sldMkLst>
          <pc:docMk/>
          <pc:sldMk cId="2852675441" sldId="260"/>
        </pc:sldMkLst>
        <pc:spChg chg="mod">
          <ac:chgData name="Eeshwar Maturu" userId="5bba053b689f8fce" providerId="LiveId" clId="{287B8E5F-6428-4766-8521-683EC3A7C5D4}" dt="2023-12-26T03:31:02.246" v="30" actId="1076"/>
          <ac:spMkLst>
            <pc:docMk/>
            <pc:sldMk cId="2852675441" sldId="260"/>
            <ac:spMk id="3" creationId="{7F9B0433-7D02-CC39-B4DC-CFE183ADE7BD}"/>
          </ac:spMkLst>
        </pc:spChg>
      </pc:sldChg>
      <pc:sldChg chg="modSp mod">
        <pc:chgData name="Eeshwar Maturu" userId="5bba053b689f8fce" providerId="LiveId" clId="{287B8E5F-6428-4766-8521-683EC3A7C5D4}" dt="2023-12-26T03:31:39.734" v="39" actId="27636"/>
        <pc:sldMkLst>
          <pc:docMk/>
          <pc:sldMk cId="2131338603" sldId="261"/>
        </pc:sldMkLst>
        <pc:spChg chg="mod">
          <ac:chgData name="Eeshwar Maturu" userId="5bba053b689f8fce" providerId="LiveId" clId="{287B8E5F-6428-4766-8521-683EC3A7C5D4}" dt="2023-12-26T03:31:39.734" v="39" actId="27636"/>
          <ac:spMkLst>
            <pc:docMk/>
            <pc:sldMk cId="2131338603" sldId="261"/>
            <ac:spMk id="3" creationId="{6CE6168C-1815-4503-90FA-FE563767E57C}"/>
          </ac:spMkLst>
        </pc:spChg>
      </pc:sldChg>
      <pc:sldChg chg="modSp mod">
        <pc:chgData name="Eeshwar Maturu" userId="5bba053b689f8fce" providerId="LiveId" clId="{287B8E5F-6428-4766-8521-683EC3A7C5D4}" dt="2023-12-26T03:32:28.841" v="47" actId="27636"/>
        <pc:sldMkLst>
          <pc:docMk/>
          <pc:sldMk cId="3097977239" sldId="262"/>
        </pc:sldMkLst>
        <pc:spChg chg="mod">
          <ac:chgData name="Eeshwar Maturu" userId="5bba053b689f8fce" providerId="LiveId" clId="{287B8E5F-6428-4766-8521-683EC3A7C5D4}" dt="2023-12-26T03:32:28.841" v="47" actId="27636"/>
          <ac:spMkLst>
            <pc:docMk/>
            <pc:sldMk cId="3097977239" sldId="262"/>
            <ac:spMk id="3" creationId="{0C6B03AA-3A8A-7024-BDC0-C785F6F4BD64}"/>
          </ac:spMkLst>
        </pc:spChg>
      </pc:sldChg>
      <pc:sldChg chg="modSp mod">
        <pc:chgData name="Eeshwar Maturu" userId="5bba053b689f8fce" providerId="LiveId" clId="{287B8E5F-6428-4766-8521-683EC3A7C5D4}" dt="2023-12-26T03:33:30.731" v="66" actId="27636"/>
        <pc:sldMkLst>
          <pc:docMk/>
          <pc:sldMk cId="3860362130" sldId="263"/>
        </pc:sldMkLst>
        <pc:spChg chg="mod">
          <ac:chgData name="Eeshwar Maturu" userId="5bba053b689f8fce" providerId="LiveId" clId="{287B8E5F-6428-4766-8521-683EC3A7C5D4}" dt="2023-12-26T03:33:30.731" v="66" actId="27636"/>
          <ac:spMkLst>
            <pc:docMk/>
            <pc:sldMk cId="3860362130" sldId="263"/>
            <ac:spMk id="3" creationId="{C7752FAF-33EB-0FDF-C219-DD41AB3CF06E}"/>
          </ac:spMkLst>
        </pc:spChg>
      </pc:sldChg>
      <pc:sldChg chg="modSp del mod">
        <pc:chgData name="Eeshwar Maturu" userId="5bba053b689f8fce" providerId="LiveId" clId="{287B8E5F-6428-4766-8521-683EC3A7C5D4}" dt="2023-12-26T07:04:21.785" v="275" actId="2696"/>
        <pc:sldMkLst>
          <pc:docMk/>
          <pc:sldMk cId="1211486934" sldId="264"/>
        </pc:sldMkLst>
        <pc:spChg chg="mod">
          <ac:chgData name="Eeshwar Maturu" userId="5bba053b689f8fce" providerId="LiveId" clId="{287B8E5F-6428-4766-8521-683EC3A7C5D4}" dt="2023-12-26T03:34:29.186" v="76" actId="27636"/>
          <ac:spMkLst>
            <pc:docMk/>
            <pc:sldMk cId="1211486934" sldId="264"/>
            <ac:spMk id="3" creationId="{F893D3C2-B02C-5805-8772-EC556788979F}"/>
          </ac:spMkLst>
        </pc:spChg>
      </pc:sldChg>
      <pc:sldChg chg="modSp del mod">
        <pc:chgData name="Eeshwar Maturu" userId="5bba053b689f8fce" providerId="LiveId" clId="{287B8E5F-6428-4766-8521-683EC3A7C5D4}" dt="2023-12-26T05:29:23.544" v="265" actId="2696"/>
        <pc:sldMkLst>
          <pc:docMk/>
          <pc:sldMk cId="568905640" sldId="265"/>
        </pc:sldMkLst>
        <pc:spChg chg="mod">
          <ac:chgData name="Eeshwar Maturu" userId="5bba053b689f8fce" providerId="LiveId" clId="{287B8E5F-6428-4766-8521-683EC3A7C5D4}" dt="2023-12-26T03:34:58.948" v="84" actId="27636"/>
          <ac:spMkLst>
            <pc:docMk/>
            <pc:sldMk cId="568905640" sldId="265"/>
            <ac:spMk id="3" creationId="{804D61BF-8BFA-405E-A272-C5A39F093469}"/>
          </ac:spMkLst>
        </pc:spChg>
      </pc:sldChg>
      <pc:sldChg chg="modSp mod">
        <pc:chgData name="Eeshwar Maturu" userId="5bba053b689f8fce" providerId="LiveId" clId="{287B8E5F-6428-4766-8521-683EC3A7C5D4}" dt="2023-12-26T03:35:21.680" v="92" actId="27636"/>
        <pc:sldMkLst>
          <pc:docMk/>
          <pc:sldMk cId="1470413815" sldId="266"/>
        </pc:sldMkLst>
        <pc:spChg chg="mod">
          <ac:chgData name="Eeshwar Maturu" userId="5bba053b689f8fce" providerId="LiveId" clId="{287B8E5F-6428-4766-8521-683EC3A7C5D4}" dt="2023-12-26T03:35:21.680" v="92" actId="27636"/>
          <ac:spMkLst>
            <pc:docMk/>
            <pc:sldMk cId="1470413815" sldId="266"/>
            <ac:spMk id="3" creationId="{15865227-EC43-206B-073D-B5F07E78C8D1}"/>
          </ac:spMkLst>
        </pc:spChg>
      </pc:sldChg>
      <pc:sldChg chg="modSp mod">
        <pc:chgData name="Eeshwar Maturu" userId="5bba053b689f8fce" providerId="LiveId" clId="{287B8E5F-6428-4766-8521-683EC3A7C5D4}" dt="2023-12-26T03:35:49.353" v="99" actId="5793"/>
        <pc:sldMkLst>
          <pc:docMk/>
          <pc:sldMk cId="1944618912" sldId="267"/>
        </pc:sldMkLst>
        <pc:spChg chg="mod">
          <ac:chgData name="Eeshwar Maturu" userId="5bba053b689f8fce" providerId="LiveId" clId="{287B8E5F-6428-4766-8521-683EC3A7C5D4}" dt="2023-12-26T03:35:49.353" v="99" actId="5793"/>
          <ac:spMkLst>
            <pc:docMk/>
            <pc:sldMk cId="1944618912" sldId="267"/>
            <ac:spMk id="3" creationId="{C49DE924-DC7C-65AD-A2E2-BD31BDF8FF54}"/>
          </ac:spMkLst>
        </pc:spChg>
      </pc:sldChg>
      <pc:sldChg chg="modSp del mod">
        <pc:chgData name="Eeshwar Maturu" userId="5bba053b689f8fce" providerId="LiveId" clId="{287B8E5F-6428-4766-8521-683EC3A7C5D4}" dt="2023-12-26T05:29:05.344" v="263" actId="2696"/>
        <pc:sldMkLst>
          <pc:docMk/>
          <pc:sldMk cId="733983577" sldId="268"/>
        </pc:sldMkLst>
        <pc:spChg chg="mod">
          <ac:chgData name="Eeshwar Maturu" userId="5bba053b689f8fce" providerId="LiveId" clId="{287B8E5F-6428-4766-8521-683EC3A7C5D4}" dt="2023-12-26T03:36:13.242" v="107" actId="27636"/>
          <ac:spMkLst>
            <pc:docMk/>
            <pc:sldMk cId="733983577" sldId="268"/>
            <ac:spMk id="3" creationId="{74D2392E-4A23-87A4-8FDB-1C913A227B68}"/>
          </ac:spMkLst>
        </pc:spChg>
      </pc:sldChg>
      <pc:sldChg chg="modSp mod">
        <pc:chgData name="Eeshwar Maturu" userId="5bba053b689f8fce" providerId="LiveId" clId="{287B8E5F-6428-4766-8521-683EC3A7C5D4}" dt="2023-12-26T03:36:35.518" v="114" actId="27636"/>
        <pc:sldMkLst>
          <pc:docMk/>
          <pc:sldMk cId="2256137058" sldId="269"/>
        </pc:sldMkLst>
        <pc:spChg chg="mod">
          <ac:chgData name="Eeshwar Maturu" userId="5bba053b689f8fce" providerId="LiveId" clId="{287B8E5F-6428-4766-8521-683EC3A7C5D4}" dt="2023-12-26T03:36:35.518" v="114" actId="27636"/>
          <ac:spMkLst>
            <pc:docMk/>
            <pc:sldMk cId="2256137058" sldId="269"/>
            <ac:spMk id="3" creationId="{819668F1-C1D3-CC66-165B-13B25E1441AA}"/>
          </ac:spMkLst>
        </pc:spChg>
      </pc:sldChg>
      <pc:sldChg chg="delSp modSp new mod">
        <pc:chgData name="Eeshwar Maturu" userId="5bba053b689f8fce" providerId="LiveId" clId="{287B8E5F-6428-4766-8521-683EC3A7C5D4}" dt="2023-12-26T03:28:57.637" v="14" actId="27636"/>
        <pc:sldMkLst>
          <pc:docMk/>
          <pc:sldMk cId="1286481546" sldId="271"/>
        </pc:sldMkLst>
        <pc:spChg chg="del">
          <ac:chgData name="Eeshwar Maturu" userId="5bba053b689f8fce" providerId="LiveId" clId="{287B8E5F-6428-4766-8521-683EC3A7C5D4}" dt="2023-12-26T03:28:40.167" v="7" actId="21"/>
          <ac:spMkLst>
            <pc:docMk/>
            <pc:sldMk cId="1286481546" sldId="271"/>
            <ac:spMk id="2" creationId="{B27B98B1-CF45-A908-43C2-9A88E7E5FCF1}"/>
          </ac:spMkLst>
        </pc:spChg>
        <pc:spChg chg="mod">
          <ac:chgData name="Eeshwar Maturu" userId="5bba053b689f8fce" providerId="LiveId" clId="{287B8E5F-6428-4766-8521-683EC3A7C5D4}" dt="2023-12-26T03:28:57.637" v="14" actId="27636"/>
          <ac:spMkLst>
            <pc:docMk/>
            <pc:sldMk cId="1286481546" sldId="271"/>
            <ac:spMk id="3" creationId="{B883DCD5-B017-DD83-AEEA-69FC2383B265}"/>
          </ac:spMkLst>
        </pc:spChg>
      </pc:sldChg>
      <pc:sldChg chg="delSp modSp new mod">
        <pc:chgData name="Eeshwar Maturu" userId="5bba053b689f8fce" providerId="LiveId" clId="{287B8E5F-6428-4766-8521-683EC3A7C5D4}" dt="2023-12-26T03:30:22.107" v="25" actId="20577"/>
        <pc:sldMkLst>
          <pc:docMk/>
          <pc:sldMk cId="3941948875" sldId="272"/>
        </pc:sldMkLst>
        <pc:spChg chg="del">
          <ac:chgData name="Eeshwar Maturu" userId="5bba053b689f8fce" providerId="LiveId" clId="{287B8E5F-6428-4766-8521-683EC3A7C5D4}" dt="2023-12-26T03:30:13.072" v="21" actId="21"/>
          <ac:spMkLst>
            <pc:docMk/>
            <pc:sldMk cId="3941948875" sldId="272"/>
            <ac:spMk id="2" creationId="{83016DBB-E341-F5D6-6BE3-ED7A55DEF97A}"/>
          </ac:spMkLst>
        </pc:spChg>
        <pc:spChg chg="mod">
          <ac:chgData name="Eeshwar Maturu" userId="5bba053b689f8fce" providerId="LiveId" clId="{287B8E5F-6428-4766-8521-683EC3A7C5D4}" dt="2023-12-26T03:30:22.107" v="25" actId="20577"/>
          <ac:spMkLst>
            <pc:docMk/>
            <pc:sldMk cId="3941948875" sldId="272"/>
            <ac:spMk id="3" creationId="{6EA036B2-98CA-1564-6D4E-6AEAB0C39A7F}"/>
          </ac:spMkLst>
        </pc:spChg>
      </pc:sldChg>
      <pc:sldChg chg="delSp modSp new mod">
        <pc:chgData name="Eeshwar Maturu" userId="5bba053b689f8fce" providerId="LiveId" clId="{287B8E5F-6428-4766-8521-683EC3A7C5D4}" dt="2023-12-26T03:31:18.364" v="37" actId="27636"/>
        <pc:sldMkLst>
          <pc:docMk/>
          <pc:sldMk cId="4104816478" sldId="273"/>
        </pc:sldMkLst>
        <pc:spChg chg="del">
          <ac:chgData name="Eeshwar Maturu" userId="5bba053b689f8fce" providerId="LiveId" clId="{287B8E5F-6428-4766-8521-683EC3A7C5D4}" dt="2023-12-26T03:31:12.776" v="34" actId="21"/>
          <ac:spMkLst>
            <pc:docMk/>
            <pc:sldMk cId="4104816478" sldId="273"/>
            <ac:spMk id="2" creationId="{E5CD4440-9029-235C-7A0A-5D3070D8D674}"/>
          </ac:spMkLst>
        </pc:spChg>
        <pc:spChg chg="mod">
          <ac:chgData name="Eeshwar Maturu" userId="5bba053b689f8fce" providerId="LiveId" clId="{287B8E5F-6428-4766-8521-683EC3A7C5D4}" dt="2023-12-26T03:31:18.364" v="37" actId="27636"/>
          <ac:spMkLst>
            <pc:docMk/>
            <pc:sldMk cId="4104816478" sldId="273"/>
            <ac:spMk id="3" creationId="{8B779574-686B-B4E9-C30F-254F09B394D5}"/>
          </ac:spMkLst>
        </pc:spChg>
      </pc:sldChg>
      <pc:sldChg chg="delSp modSp new mod">
        <pc:chgData name="Eeshwar Maturu" userId="5bba053b689f8fce" providerId="LiveId" clId="{287B8E5F-6428-4766-8521-683EC3A7C5D4}" dt="2023-12-26T03:32:18.864" v="45" actId="1076"/>
        <pc:sldMkLst>
          <pc:docMk/>
          <pc:sldMk cId="2698259509" sldId="274"/>
        </pc:sldMkLst>
        <pc:spChg chg="del">
          <ac:chgData name="Eeshwar Maturu" userId="5bba053b689f8fce" providerId="LiveId" clId="{287B8E5F-6428-4766-8521-683EC3A7C5D4}" dt="2023-12-26T03:32:10.443" v="43" actId="21"/>
          <ac:spMkLst>
            <pc:docMk/>
            <pc:sldMk cId="2698259509" sldId="274"/>
            <ac:spMk id="2" creationId="{76234D86-02F9-8EC0-5A77-951B9E4E5765}"/>
          </ac:spMkLst>
        </pc:spChg>
        <pc:spChg chg="mod">
          <ac:chgData name="Eeshwar Maturu" userId="5bba053b689f8fce" providerId="LiveId" clId="{287B8E5F-6428-4766-8521-683EC3A7C5D4}" dt="2023-12-26T03:32:18.864" v="45" actId="1076"/>
          <ac:spMkLst>
            <pc:docMk/>
            <pc:sldMk cId="2698259509" sldId="274"/>
            <ac:spMk id="3" creationId="{006A9B9A-D46C-8950-9875-4D035699D421}"/>
          </ac:spMkLst>
        </pc:spChg>
      </pc:sldChg>
      <pc:sldChg chg="delSp modSp new mod">
        <pc:chgData name="Eeshwar Maturu" userId="5bba053b689f8fce" providerId="LiveId" clId="{287B8E5F-6428-4766-8521-683EC3A7C5D4}" dt="2023-12-26T03:32:45.326" v="53" actId="27636"/>
        <pc:sldMkLst>
          <pc:docMk/>
          <pc:sldMk cId="2874498542" sldId="275"/>
        </pc:sldMkLst>
        <pc:spChg chg="del">
          <ac:chgData name="Eeshwar Maturu" userId="5bba053b689f8fce" providerId="LiveId" clId="{287B8E5F-6428-4766-8521-683EC3A7C5D4}" dt="2023-12-26T03:32:40.510" v="51" actId="21"/>
          <ac:spMkLst>
            <pc:docMk/>
            <pc:sldMk cId="2874498542" sldId="275"/>
            <ac:spMk id="2" creationId="{B4F06E04-1AE5-C898-A8D1-CDB5C2DB2D9A}"/>
          </ac:spMkLst>
        </pc:spChg>
        <pc:spChg chg="mod">
          <ac:chgData name="Eeshwar Maturu" userId="5bba053b689f8fce" providerId="LiveId" clId="{287B8E5F-6428-4766-8521-683EC3A7C5D4}" dt="2023-12-26T03:32:45.326" v="53" actId="27636"/>
          <ac:spMkLst>
            <pc:docMk/>
            <pc:sldMk cId="2874498542" sldId="275"/>
            <ac:spMk id="3" creationId="{6CE4D202-8D8A-8271-EEF9-8FE7BEAD3440}"/>
          </ac:spMkLst>
        </pc:spChg>
      </pc:sldChg>
      <pc:sldChg chg="delSp modSp new mod">
        <pc:chgData name="Eeshwar Maturu" userId="5bba053b689f8fce" providerId="LiveId" clId="{287B8E5F-6428-4766-8521-683EC3A7C5D4}" dt="2023-12-26T03:33:50.162" v="72" actId="27636"/>
        <pc:sldMkLst>
          <pc:docMk/>
          <pc:sldMk cId="230001513" sldId="276"/>
        </pc:sldMkLst>
        <pc:spChg chg="del">
          <ac:chgData name="Eeshwar Maturu" userId="5bba053b689f8fce" providerId="LiveId" clId="{287B8E5F-6428-4766-8521-683EC3A7C5D4}" dt="2023-12-26T03:33:45.891" v="70" actId="21"/>
          <ac:spMkLst>
            <pc:docMk/>
            <pc:sldMk cId="230001513" sldId="276"/>
            <ac:spMk id="2" creationId="{1CB86B07-5299-DC3A-A52D-040C61EA9429}"/>
          </ac:spMkLst>
        </pc:spChg>
        <pc:spChg chg="mod">
          <ac:chgData name="Eeshwar Maturu" userId="5bba053b689f8fce" providerId="LiveId" clId="{287B8E5F-6428-4766-8521-683EC3A7C5D4}" dt="2023-12-26T03:33:50.162" v="72" actId="27636"/>
          <ac:spMkLst>
            <pc:docMk/>
            <pc:sldMk cId="230001513" sldId="276"/>
            <ac:spMk id="3" creationId="{9980868E-CA52-3A54-81B1-8E0F9E72D405}"/>
          </ac:spMkLst>
        </pc:spChg>
      </pc:sldChg>
      <pc:sldChg chg="addSp delSp modSp new del mod">
        <pc:chgData name="Eeshwar Maturu" userId="5bba053b689f8fce" providerId="LiveId" clId="{287B8E5F-6428-4766-8521-683EC3A7C5D4}" dt="2023-12-26T03:33:22.817" v="63" actId="680"/>
        <pc:sldMkLst>
          <pc:docMk/>
          <pc:sldMk cId="3439944128" sldId="276"/>
        </pc:sldMkLst>
        <pc:spChg chg="add del">
          <ac:chgData name="Eeshwar Maturu" userId="5bba053b689f8fce" providerId="LiveId" clId="{287B8E5F-6428-4766-8521-683EC3A7C5D4}" dt="2023-12-26T03:33:22.119" v="62" actId="21"/>
          <ac:spMkLst>
            <pc:docMk/>
            <pc:sldMk cId="3439944128" sldId="276"/>
            <ac:spMk id="2" creationId="{C4055347-1673-376D-1B3C-16B69E4C33CB}"/>
          </ac:spMkLst>
        </pc:spChg>
        <pc:spChg chg="add del">
          <ac:chgData name="Eeshwar Maturu" userId="5bba053b689f8fce" providerId="LiveId" clId="{287B8E5F-6428-4766-8521-683EC3A7C5D4}" dt="2023-12-26T03:33:20.774" v="61"/>
          <ac:spMkLst>
            <pc:docMk/>
            <pc:sldMk cId="3439944128" sldId="276"/>
            <ac:spMk id="3" creationId="{126F7491-D128-6FA5-1EAD-FA50857C286E}"/>
          </ac:spMkLst>
        </pc:spChg>
        <pc:spChg chg="add del mod">
          <ac:chgData name="Eeshwar Maturu" userId="5bba053b689f8fce" providerId="LiveId" clId="{287B8E5F-6428-4766-8521-683EC3A7C5D4}" dt="2023-12-26T03:33:08.835" v="59"/>
          <ac:spMkLst>
            <pc:docMk/>
            <pc:sldMk cId="3439944128" sldId="276"/>
            <ac:spMk id="4" creationId="{B841475B-FDBD-DFF3-02AA-724D75D5F371}"/>
          </ac:spMkLst>
        </pc:spChg>
        <pc:spChg chg="add del mod">
          <ac:chgData name="Eeshwar Maturu" userId="5bba053b689f8fce" providerId="LiveId" clId="{287B8E5F-6428-4766-8521-683EC3A7C5D4}" dt="2023-12-26T03:33:20.774" v="61"/>
          <ac:spMkLst>
            <pc:docMk/>
            <pc:sldMk cId="3439944128" sldId="276"/>
            <ac:spMk id="5" creationId="{64A97A92-7D8A-39BF-7312-C3C71F1D6F0D}"/>
          </ac:spMkLst>
        </pc:spChg>
      </pc:sldChg>
      <pc:sldChg chg="delSp modSp new del mod">
        <pc:chgData name="Eeshwar Maturu" userId="5bba053b689f8fce" providerId="LiveId" clId="{287B8E5F-6428-4766-8521-683EC3A7C5D4}" dt="2023-12-26T07:04:28.649" v="277" actId="2696"/>
        <pc:sldMkLst>
          <pc:docMk/>
          <pc:sldMk cId="2494320491" sldId="277"/>
        </pc:sldMkLst>
        <pc:spChg chg="del">
          <ac:chgData name="Eeshwar Maturu" userId="5bba053b689f8fce" providerId="LiveId" clId="{287B8E5F-6428-4766-8521-683EC3A7C5D4}" dt="2023-12-26T03:34:41.255" v="80" actId="21"/>
          <ac:spMkLst>
            <pc:docMk/>
            <pc:sldMk cId="2494320491" sldId="277"/>
            <ac:spMk id="2" creationId="{0F912854-05CD-35D8-5932-5B5694A5EF10}"/>
          </ac:spMkLst>
        </pc:spChg>
        <pc:spChg chg="mod">
          <ac:chgData name="Eeshwar Maturu" userId="5bba053b689f8fce" providerId="LiveId" clId="{287B8E5F-6428-4766-8521-683EC3A7C5D4}" dt="2023-12-26T03:34:45.007" v="82" actId="27636"/>
          <ac:spMkLst>
            <pc:docMk/>
            <pc:sldMk cId="2494320491" sldId="277"/>
            <ac:spMk id="3" creationId="{B58F016B-2F39-8C01-C256-DDD058A6B18C}"/>
          </ac:spMkLst>
        </pc:spChg>
      </pc:sldChg>
      <pc:sldChg chg="delSp modSp new del mod">
        <pc:chgData name="Eeshwar Maturu" userId="5bba053b689f8fce" providerId="LiveId" clId="{287B8E5F-6428-4766-8521-683EC3A7C5D4}" dt="2023-12-26T05:29:27.852" v="266" actId="2696"/>
        <pc:sldMkLst>
          <pc:docMk/>
          <pc:sldMk cId="2208991111" sldId="278"/>
        </pc:sldMkLst>
        <pc:spChg chg="del">
          <ac:chgData name="Eeshwar Maturu" userId="5bba053b689f8fce" providerId="LiveId" clId="{287B8E5F-6428-4766-8521-683EC3A7C5D4}" dt="2023-12-26T03:35:08.062" v="88" actId="21"/>
          <ac:spMkLst>
            <pc:docMk/>
            <pc:sldMk cId="2208991111" sldId="278"/>
            <ac:spMk id="2" creationId="{768B963F-B413-9B1C-2494-201574C6A0A9}"/>
          </ac:spMkLst>
        </pc:spChg>
        <pc:spChg chg="mod">
          <ac:chgData name="Eeshwar Maturu" userId="5bba053b689f8fce" providerId="LiveId" clId="{287B8E5F-6428-4766-8521-683EC3A7C5D4}" dt="2023-12-26T03:35:11.256" v="90" actId="27636"/>
          <ac:spMkLst>
            <pc:docMk/>
            <pc:sldMk cId="2208991111" sldId="278"/>
            <ac:spMk id="3" creationId="{34573EDF-BFAA-03EB-8D89-320D76DFB7A0}"/>
          </ac:spMkLst>
        </pc:spChg>
      </pc:sldChg>
      <pc:sldChg chg="delSp modSp new mod">
        <pc:chgData name="Eeshwar Maturu" userId="5bba053b689f8fce" providerId="LiveId" clId="{287B8E5F-6428-4766-8521-683EC3A7C5D4}" dt="2023-12-26T03:35:31.757" v="96" actId="14100"/>
        <pc:sldMkLst>
          <pc:docMk/>
          <pc:sldMk cId="644829792" sldId="279"/>
        </pc:sldMkLst>
        <pc:spChg chg="del">
          <ac:chgData name="Eeshwar Maturu" userId="5bba053b689f8fce" providerId="LiveId" clId="{287B8E5F-6428-4766-8521-683EC3A7C5D4}" dt="2023-12-26T03:35:29.151" v="95" actId="21"/>
          <ac:spMkLst>
            <pc:docMk/>
            <pc:sldMk cId="644829792" sldId="279"/>
            <ac:spMk id="2" creationId="{0D68434D-B203-0834-08A4-0558A020D5F9}"/>
          </ac:spMkLst>
        </pc:spChg>
        <pc:spChg chg="mod">
          <ac:chgData name="Eeshwar Maturu" userId="5bba053b689f8fce" providerId="LiveId" clId="{287B8E5F-6428-4766-8521-683EC3A7C5D4}" dt="2023-12-26T03:35:31.757" v="96" actId="14100"/>
          <ac:spMkLst>
            <pc:docMk/>
            <pc:sldMk cId="644829792" sldId="279"/>
            <ac:spMk id="3" creationId="{25233937-BBDE-BE65-76F7-A70B1E0A2183}"/>
          </ac:spMkLst>
        </pc:spChg>
      </pc:sldChg>
      <pc:sldChg chg="delSp modSp new del mod">
        <pc:chgData name="Eeshwar Maturu" userId="5bba053b689f8fce" providerId="LiveId" clId="{287B8E5F-6428-4766-8521-683EC3A7C5D4}" dt="2023-12-26T05:29:10.727" v="264" actId="2696"/>
        <pc:sldMkLst>
          <pc:docMk/>
          <pc:sldMk cId="2377744990" sldId="280"/>
        </pc:sldMkLst>
        <pc:spChg chg="del">
          <ac:chgData name="Eeshwar Maturu" userId="5bba053b689f8fce" providerId="LiveId" clId="{287B8E5F-6428-4766-8521-683EC3A7C5D4}" dt="2023-12-26T03:35:59.214" v="103" actId="21"/>
          <ac:spMkLst>
            <pc:docMk/>
            <pc:sldMk cId="2377744990" sldId="280"/>
            <ac:spMk id="2" creationId="{6A37FD5E-0D8D-4D96-14A2-F44511BE5DA5}"/>
          </ac:spMkLst>
        </pc:spChg>
        <pc:spChg chg="mod">
          <ac:chgData name="Eeshwar Maturu" userId="5bba053b689f8fce" providerId="LiveId" clId="{287B8E5F-6428-4766-8521-683EC3A7C5D4}" dt="2023-12-26T03:36:02.815" v="105" actId="27636"/>
          <ac:spMkLst>
            <pc:docMk/>
            <pc:sldMk cId="2377744990" sldId="280"/>
            <ac:spMk id="3" creationId="{8E7B603C-E37E-DB42-3707-33BA1CDFE946}"/>
          </ac:spMkLst>
        </pc:spChg>
      </pc:sldChg>
      <pc:sldChg chg="delSp modSp new mod">
        <pc:chgData name="Eeshwar Maturu" userId="5bba053b689f8fce" providerId="LiveId" clId="{287B8E5F-6428-4766-8521-683EC3A7C5D4}" dt="2023-12-26T03:36:21.205" v="110" actId="21"/>
        <pc:sldMkLst>
          <pc:docMk/>
          <pc:sldMk cId="34700978" sldId="281"/>
        </pc:sldMkLst>
        <pc:spChg chg="del">
          <ac:chgData name="Eeshwar Maturu" userId="5bba053b689f8fce" providerId="LiveId" clId="{287B8E5F-6428-4766-8521-683EC3A7C5D4}" dt="2023-12-26T03:36:21.205" v="110" actId="21"/>
          <ac:spMkLst>
            <pc:docMk/>
            <pc:sldMk cId="34700978" sldId="281"/>
            <ac:spMk id="2" creationId="{9BD5A253-9993-445A-2B3D-6E70237C9629}"/>
          </ac:spMkLst>
        </pc:spChg>
        <pc:spChg chg="mod">
          <ac:chgData name="Eeshwar Maturu" userId="5bba053b689f8fce" providerId="LiveId" clId="{287B8E5F-6428-4766-8521-683EC3A7C5D4}" dt="2023-12-26T03:36:17.945" v="109"/>
          <ac:spMkLst>
            <pc:docMk/>
            <pc:sldMk cId="34700978" sldId="281"/>
            <ac:spMk id="3" creationId="{F1D5D861-BF05-D7B8-1721-AAC1E3CEEFA9}"/>
          </ac:spMkLst>
        </pc:spChg>
      </pc:sldChg>
      <pc:sldChg chg="delSp modSp new mod">
        <pc:chgData name="Eeshwar Maturu" userId="5bba053b689f8fce" providerId="LiveId" clId="{287B8E5F-6428-4766-8521-683EC3A7C5D4}" dt="2023-12-26T03:36:51.455" v="120" actId="27636"/>
        <pc:sldMkLst>
          <pc:docMk/>
          <pc:sldMk cId="1718487867" sldId="282"/>
        </pc:sldMkLst>
        <pc:spChg chg="del">
          <ac:chgData name="Eeshwar Maturu" userId="5bba053b689f8fce" providerId="LiveId" clId="{287B8E5F-6428-4766-8521-683EC3A7C5D4}" dt="2023-12-26T03:36:48.660" v="118" actId="21"/>
          <ac:spMkLst>
            <pc:docMk/>
            <pc:sldMk cId="1718487867" sldId="282"/>
            <ac:spMk id="2" creationId="{E6F7FDD7-8394-7E3F-EE68-B6C34575F3A2}"/>
          </ac:spMkLst>
        </pc:spChg>
        <pc:spChg chg="mod">
          <ac:chgData name="Eeshwar Maturu" userId="5bba053b689f8fce" providerId="LiveId" clId="{287B8E5F-6428-4766-8521-683EC3A7C5D4}" dt="2023-12-26T03:36:51.455" v="120" actId="27636"/>
          <ac:spMkLst>
            <pc:docMk/>
            <pc:sldMk cId="1718487867" sldId="282"/>
            <ac:spMk id="3" creationId="{65EF485B-1E25-7AD2-FA92-CC4D5B81F167}"/>
          </ac:spMkLst>
        </pc:spChg>
      </pc:sldChg>
      <pc:sldChg chg="addSp delSp modSp new mod">
        <pc:chgData name="Eeshwar Maturu" userId="5bba053b689f8fce" providerId="LiveId" clId="{287B8E5F-6428-4766-8521-683EC3A7C5D4}" dt="2023-12-26T05:30:51.061" v="273" actId="1076"/>
        <pc:sldMkLst>
          <pc:docMk/>
          <pc:sldMk cId="4256718919" sldId="283"/>
        </pc:sldMkLst>
        <pc:spChg chg="del">
          <ac:chgData name="Eeshwar Maturu" userId="5bba053b689f8fce" providerId="LiveId" clId="{287B8E5F-6428-4766-8521-683EC3A7C5D4}" dt="2023-12-26T05:10:42.772" v="123" actId="21"/>
          <ac:spMkLst>
            <pc:docMk/>
            <pc:sldMk cId="4256718919" sldId="283"/>
            <ac:spMk id="2" creationId="{5E6D6E20-8213-D9DB-397D-F6717A3DADF8}"/>
          </ac:spMkLst>
        </pc:spChg>
        <pc:spChg chg="del">
          <ac:chgData name="Eeshwar Maturu" userId="5bba053b689f8fce" providerId="LiveId" clId="{287B8E5F-6428-4766-8521-683EC3A7C5D4}" dt="2023-12-26T05:10:49.493" v="124" actId="21"/>
          <ac:spMkLst>
            <pc:docMk/>
            <pc:sldMk cId="4256718919" sldId="283"/>
            <ac:spMk id="3" creationId="{ACDF6BF6-6CA5-F4E6-54E1-76C97CF8614B}"/>
          </ac:spMkLst>
        </pc:spChg>
        <pc:spChg chg="add mod">
          <ac:chgData name="Eeshwar Maturu" userId="5bba053b689f8fce" providerId="LiveId" clId="{287B8E5F-6428-4766-8521-683EC3A7C5D4}" dt="2023-12-26T05:30:45.903" v="272" actId="20577"/>
          <ac:spMkLst>
            <pc:docMk/>
            <pc:sldMk cId="4256718919" sldId="283"/>
            <ac:spMk id="8" creationId="{C7E9D0D3-91C8-2D98-8CDA-0DF2C1C307BE}"/>
          </ac:spMkLst>
        </pc:spChg>
        <pc:picChg chg="add del mod">
          <ac:chgData name="Eeshwar Maturu" userId="5bba053b689f8fce" providerId="LiveId" clId="{287B8E5F-6428-4766-8521-683EC3A7C5D4}" dt="2023-12-26T05:12:26.279" v="133" actId="478"/>
          <ac:picMkLst>
            <pc:docMk/>
            <pc:sldMk cId="4256718919" sldId="283"/>
            <ac:picMk id="5" creationId="{BB0578C1-893D-01BA-658D-BE177D911B60}"/>
          </ac:picMkLst>
        </pc:picChg>
        <pc:picChg chg="add del mod">
          <ac:chgData name="Eeshwar Maturu" userId="5bba053b689f8fce" providerId="LiveId" clId="{287B8E5F-6428-4766-8521-683EC3A7C5D4}" dt="2023-12-26T05:12:23.363" v="132" actId="478"/>
          <ac:picMkLst>
            <pc:docMk/>
            <pc:sldMk cId="4256718919" sldId="283"/>
            <ac:picMk id="7" creationId="{6492206F-381C-8DDD-EFDA-B66524452AB1}"/>
          </ac:picMkLst>
        </pc:picChg>
        <pc:picChg chg="add del mod">
          <ac:chgData name="Eeshwar Maturu" userId="5bba053b689f8fce" providerId="LiveId" clId="{287B8E5F-6428-4766-8521-683EC3A7C5D4}" dt="2023-12-26T05:18:53.537" v="251" actId="478"/>
          <ac:picMkLst>
            <pc:docMk/>
            <pc:sldMk cId="4256718919" sldId="283"/>
            <ac:picMk id="10" creationId="{71973928-03CE-0836-712D-1A704531BCEC}"/>
          </ac:picMkLst>
        </pc:picChg>
        <pc:picChg chg="add mod">
          <ac:chgData name="Eeshwar Maturu" userId="5bba053b689f8fce" providerId="LiveId" clId="{287B8E5F-6428-4766-8521-683EC3A7C5D4}" dt="2023-12-26T05:30:51.061" v="273" actId="1076"/>
          <ac:picMkLst>
            <pc:docMk/>
            <pc:sldMk cId="4256718919" sldId="283"/>
            <ac:picMk id="12" creationId="{C9F74C56-BB15-54DC-8523-5FBA8A41715D}"/>
          </ac:picMkLst>
        </pc:picChg>
      </pc:sldChg>
      <pc:sldChg chg="addSp delSp modSp new mod">
        <pc:chgData name="Eeshwar Maturu" userId="5bba053b689f8fce" providerId="LiveId" clId="{287B8E5F-6428-4766-8521-683EC3A7C5D4}" dt="2023-12-26T05:30:36.112" v="268" actId="2711"/>
        <pc:sldMkLst>
          <pc:docMk/>
          <pc:sldMk cId="683206585" sldId="284"/>
        </pc:sldMkLst>
        <pc:spChg chg="del">
          <ac:chgData name="Eeshwar Maturu" userId="5bba053b689f8fce" providerId="LiveId" clId="{287B8E5F-6428-4766-8521-683EC3A7C5D4}" dt="2023-12-26T05:16:33.392" v="202" actId="21"/>
          <ac:spMkLst>
            <pc:docMk/>
            <pc:sldMk cId="683206585" sldId="284"/>
            <ac:spMk id="2" creationId="{0152105A-DEE2-E7E1-DB55-8A69021AA1AA}"/>
          </ac:spMkLst>
        </pc:spChg>
        <pc:spChg chg="mod">
          <ac:chgData name="Eeshwar Maturu" userId="5bba053b689f8fce" providerId="LiveId" clId="{287B8E5F-6428-4766-8521-683EC3A7C5D4}" dt="2023-12-26T05:30:36.112" v="268" actId="2711"/>
          <ac:spMkLst>
            <pc:docMk/>
            <pc:sldMk cId="683206585" sldId="284"/>
            <ac:spMk id="3" creationId="{8D151A5A-49EA-2043-BDA0-DADC9AC04941}"/>
          </ac:spMkLst>
        </pc:spChg>
        <pc:picChg chg="add mod">
          <ac:chgData name="Eeshwar Maturu" userId="5bba053b689f8fce" providerId="LiveId" clId="{287B8E5F-6428-4766-8521-683EC3A7C5D4}" dt="2023-12-26T05:24:40.421" v="262" actId="1076"/>
          <ac:picMkLst>
            <pc:docMk/>
            <pc:sldMk cId="683206585" sldId="284"/>
            <ac:picMk id="5" creationId="{CC3A3BFB-F861-1CD5-8C2C-0C397A5D5623}"/>
          </ac:picMkLst>
        </pc:picChg>
      </pc:sldChg>
      <pc:sldChg chg="add del">
        <pc:chgData name="Eeshwar Maturu" userId="5bba053b689f8fce" providerId="LiveId" clId="{287B8E5F-6428-4766-8521-683EC3A7C5D4}" dt="2023-12-26T07:04:24.853" v="276" actId="2696"/>
        <pc:sldMkLst>
          <pc:docMk/>
          <pc:sldMk cId="1337598136"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4A81D-B170-FC93-D521-BB3138C3C9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230226-AB79-9C51-A0CD-9502FE4DE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2F4297-21B2-8D80-8FFC-D9378BC5A2B6}"/>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5" name="Footer Placeholder 4">
            <a:extLst>
              <a:ext uri="{FF2B5EF4-FFF2-40B4-BE49-F238E27FC236}">
                <a16:creationId xmlns:a16="http://schemas.microsoft.com/office/drawing/2014/main" id="{6736BACA-5F95-8BDF-AF70-228E7FB5D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5CACD-7AAF-DE35-B124-D37AB2766A4E}"/>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371271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F92F-AD61-E096-5526-89AC16EAB3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F45014-E938-5E6F-E806-C65F195796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70881-72EE-5CB5-637F-83B455EBAC87}"/>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5" name="Footer Placeholder 4">
            <a:extLst>
              <a:ext uri="{FF2B5EF4-FFF2-40B4-BE49-F238E27FC236}">
                <a16:creationId xmlns:a16="http://schemas.microsoft.com/office/drawing/2014/main" id="{26FFFC8D-6F6A-C737-1CA4-13419846A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EA4C9-DC43-1A73-5AA3-32E671849DEA}"/>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268811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32B08-CD5D-1225-BD0C-E8D123DA85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CBFDFD-8E16-CE36-221C-D474A0F3B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13DD8-8582-E8F7-C938-7F98F1EB2DFA}"/>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5" name="Footer Placeholder 4">
            <a:extLst>
              <a:ext uri="{FF2B5EF4-FFF2-40B4-BE49-F238E27FC236}">
                <a16:creationId xmlns:a16="http://schemas.microsoft.com/office/drawing/2014/main" id="{8ABDD670-D1EB-9BEC-95DE-A2291847D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2D9CF-94CA-70D0-129F-95DEFE8A7066}"/>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2877565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7D41-B8B8-A4C6-5E86-65ADFEE65D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FD54C-CC60-6DBF-DAF8-6268F830E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ED3BE-E4A8-540B-6EF3-92A138982C12}"/>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5" name="Footer Placeholder 4">
            <a:extLst>
              <a:ext uri="{FF2B5EF4-FFF2-40B4-BE49-F238E27FC236}">
                <a16:creationId xmlns:a16="http://schemas.microsoft.com/office/drawing/2014/main" id="{0ED0914C-3D20-0F14-13D2-43C7D3DFF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6A3-6F1D-2A92-7156-F1D30BAE3910}"/>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194552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85E22-EB12-BFF4-E71A-F1CF011F89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30B500-DDA2-400A-121F-56D75C56B5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2A5226-082B-58C0-5C1C-8CB961570C6F}"/>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5" name="Footer Placeholder 4">
            <a:extLst>
              <a:ext uri="{FF2B5EF4-FFF2-40B4-BE49-F238E27FC236}">
                <a16:creationId xmlns:a16="http://schemas.microsoft.com/office/drawing/2014/main" id="{697357E5-11DC-F444-D06D-2C8DC4824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8EEA4-6B73-53C1-C5C7-756D0B13AD17}"/>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327781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1899-7418-E639-A98D-893859B81E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7C4C45-2090-B214-65BC-F23DFD499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628DB-A5A4-91DB-96F1-3EA092B096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5A0CE0-0951-DE59-C233-1248343F7D39}"/>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6" name="Footer Placeholder 5">
            <a:extLst>
              <a:ext uri="{FF2B5EF4-FFF2-40B4-BE49-F238E27FC236}">
                <a16:creationId xmlns:a16="http://schemas.microsoft.com/office/drawing/2014/main" id="{F8C0A57A-B66A-4A73-D134-2C2627247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14603-62FE-B1B0-6FCC-6E40613BDAA3}"/>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434204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E2FD-1EA5-6A01-47F5-E18EB63198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7A59F9-8AC6-4047-3A5A-A292D9D9C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DCB09-7D15-853E-0618-D27EC2A120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BEB98A-F7D5-EF53-1A93-0D06322BB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6FED8E-C65C-D33E-FAAA-266B067AB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84EC49-FCA4-EAB5-45EF-02CF8F52E233}"/>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8" name="Footer Placeholder 7">
            <a:extLst>
              <a:ext uri="{FF2B5EF4-FFF2-40B4-BE49-F238E27FC236}">
                <a16:creationId xmlns:a16="http://schemas.microsoft.com/office/drawing/2014/main" id="{3F6D7065-7C4F-509E-F142-B03A10618D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EA55A9-5154-0445-8DAC-BD054DA659EF}"/>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271813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889D-CFB8-B8A7-63BD-40B596FD62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701603-2FEF-60ED-3A2A-EA0FE7012700}"/>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4" name="Footer Placeholder 3">
            <a:extLst>
              <a:ext uri="{FF2B5EF4-FFF2-40B4-BE49-F238E27FC236}">
                <a16:creationId xmlns:a16="http://schemas.microsoft.com/office/drawing/2014/main" id="{5B53CB78-A6BC-2FF7-5181-BFCA956294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93CC11-F5D6-5B55-DF31-6C2093410617}"/>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421718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C1A11-F266-00DC-A615-6CCC4BC7C8FF}"/>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3" name="Footer Placeholder 2">
            <a:extLst>
              <a:ext uri="{FF2B5EF4-FFF2-40B4-BE49-F238E27FC236}">
                <a16:creationId xmlns:a16="http://schemas.microsoft.com/office/drawing/2014/main" id="{C08385F8-47A0-E7F8-66B0-63C4911886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279D43-3839-0A0A-2DF8-DB41E1BE6AB1}"/>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3091284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1397-28FA-8B77-05E2-AA0FAD532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48140-3D58-33C2-E988-B57ECEB61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E5611-E3E8-660B-827A-22B8E4CE0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A13DE-0437-7AEC-4058-6125E640B882}"/>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6" name="Footer Placeholder 5">
            <a:extLst>
              <a:ext uri="{FF2B5EF4-FFF2-40B4-BE49-F238E27FC236}">
                <a16:creationId xmlns:a16="http://schemas.microsoft.com/office/drawing/2014/main" id="{E6B4B05E-C83D-5764-0A91-9DCD2BA2E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B97D2-6D7D-F727-C9F8-0FDE8CD6C060}"/>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293766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20D4-C1CD-342F-5C50-78A2CDA41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A3039D-AD45-5323-E45F-7F95E90947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FCB427-D7E1-8619-BE53-202C51DA81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54C97-D228-945F-AEC6-7458659812B9}"/>
              </a:ext>
            </a:extLst>
          </p:cNvPr>
          <p:cNvSpPr>
            <a:spLocks noGrp="1"/>
          </p:cNvSpPr>
          <p:nvPr>
            <p:ph type="dt" sz="half" idx="10"/>
          </p:nvPr>
        </p:nvSpPr>
        <p:spPr/>
        <p:txBody>
          <a:bodyPr/>
          <a:lstStyle/>
          <a:p>
            <a:fld id="{F81A59DF-8E9D-4259-8A20-20AE0DB5AAF3}" type="datetimeFigureOut">
              <a:rPr lang="en-US" smtClean="0"/>
              <a:t>12/26/2023</a:t>
            </a:fld>
            <a:endParaRPr lang="en-US"/>
          </a:p>
        </p:txBody>
      </p:sp>
      <p:sp>
        <p:nvSpPr>
          <p:cNvPr id="6" name="Footer Placeholder 5">
            <a:extLst>
              <a:ext uri="{FF2B5EF4-FFF2-40B4-BE49-F238E27FC236}">
                <a16:creationId xmlns:a16="http://schemas.microsoft.com/office/drawing/2014/main" id="{74214658-9615-C18D-5C52-D8ECCEF432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31314-C4EF-0766-E256-6DDD9A3FF60E}"/>
              </a:ext>
            </a:extLst>
          </p:cNvPr>
          <p:cNvSpPr>
            <a:spLocks noGrp="1"/>
          </p:cNvSpPr>
          <p:nvPr>
            <p:ph type="sldNum" sz="quarter" idx="12"/>
          </p:nvPr>
        </p:nvSpPr>
        <p:spPr/>
        <p:txBody>
          <a:bodyPr/>
          <a:lstStyle/>
          <a:p>
            <a:fld id="{95F4BE5C-1284-4263-9046-015DBCED785E}" type="slidenum">
              <a:rPr lang="en-US" smtClean="0"/>
              <a:t>‹#›</a:t>
            </a:fld>
            <a:endParaRPr lang="en-US"/>
          </a:p>
        </p:txBody>
      </p:sp>
    </p:spTree>
    <p:extLst>
      <p:ext uri="{BB962C8B-B14F-4D97-AF65-F5344CB8AC3E}">
        <p14:creationId xmlns:p14="http://schemas.microsoft.com/office/powerpoint/2010/main" val="415299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008C68-51F1-C5BE-45D5-7CF2A9498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A7D567-9D91-113F-2465-4E91D1FC0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70FB9-3297-4D71-4D05-62730E372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A59DF-8E9D-4259-8A20-20AE0DB5AAF3}" type="datetimeFigureOut">
              <a:rPr lang="en-US" smtClean="0"/>
              <a:t>12/26/2023</a:t>
            </a:fld>
            <a:endParaRPr lang="en-US"/>
          </a:p>
        </p:txBody>
      </p:sp>
      <p:sp>
        <p:nvSpPr>
          <p:cNvPr id="5" name="Footer Placeholder 4">
            <a:extLst>
              <a:ext uri="{FF2B5EF4-FFF2-40B4-BE49-F238E27FC236}">
                <a16:creationId xmlns:a16="http://schemas.microsoft.com/office/drawing/2014/main" id="{5BA84521-48D2-75C1-5097-6E9DD312FF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9D55AB-A48B-1C1E-249D-CAF4CAFD2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4BE5C-1284-4263-9046-015DBCED785E}" type="slidenum">
              <a:rPr lang="en-US" smtClean="0"/>
              <a:t>‹#›</a:t>
            </a:fld>
            <a:endParaRPr lang="en-US"/>
          </a:p>
        </p:txBody>
      </p:sp>
    </p:spTree>
    <p:extLst>
      <p:ext uri="{BB962C8B-B14F-4D97-AF65-F5344CB8AC3E}">
        <p14:creationId xmlns:p14="http://schemas.microsoft.com/office/powerpoint/2010/main" val="158085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A3BB-5618-61B3-C363-283C701E6036}"/>
              </a:ext>
            </a:extLst>
          </p:cNvPr>
          <p:cNvSpPr>
            <a:spLocks noGrp="1"/>
          </p:cNvSpPr>
          <p:nvPr>
            <p:ph type="ctrTitle"/>
          </p:nvPr>
        </p:nvSpPr>
        <p:spPr>
          <a:xfrm>
            <a:off x="1299099" y="2123028"/>
            <a:ext cx="9144000" cy="2387600"/>
          </a:xfrm>
        </p:spPr>
        <p:txBody>
          <a:bodyPr>
            <a:normAutofit fontScale="90000"/>
          </a:bodyPr>
          <a:lstStyle/>
          <a:p>
            <a:r>
              <a:rPr lang="en-US" dirty="0">
                <a:solidFill>
                  <a:srgbClr val="00B0F0"/>
                </a:solidFill>
              </a:rPr>
              <a:t>MOVIE REVIEWS-SENTIMENT ANALYSIS USING NATURAL LANGUAGE PROCESSING(NLP)</a:t>
            </a:r>
          </a:p>
        </p:txBody>
      </p:sp>
      <p:sp>
        <p:nvSpPr>
          <p:cNvPr id="3" name="Subtitle 2">
            <a:extLst>
              <a:ext uri="{FF2B5EF4-FFF2-40B4-BE49-F238E27FC236}">
                <a16:creationId xmlns:a16="http://schemas.microsoft.com/office/drawing/2014/main" id="{C2C0C8BC-E2E8-7B0F-D4C7-3A9C1D296399}"/>
              </a:ext>
            </a:extLst>
          </p:cNvPr>
          <p:cNvSpPr>
            <a:spLocks noGrp="1"/>
          </p:cNvSpPr>
          <p:nvPr>
            <p:ph type="subTitle" idx="1"/>
          </p:nvPr>
        </p:nvSpPr>
        <p:spPr>
          <a:xfrm>
            <a:off x="8839200" y="5913071"/>
            <a:ext cx="3207798" cy="857735"/>
          </a:xfrm>
        </p:spPr>
        <p:txBody>
          <a:bodyPr>
            <a:normAutofit lnSpcReduction="10000"/>
          </a:bodyPr>
          <a:lstStyle/>
          <a:p>
            <a:r>
              <a:rPr lang="en-US" dirty="0">
                <a:solidFill>
                  <a:srgbClr val="00B0F0"/>
                </a:solidFill>
              </a:rPr>
              <a:t>By Eeshwar Maturu</a:t>
            </a:r>
          </a:p>
          <a:p>
            <a:r>
              <a:rPr lang="en-US" dirty="0">
                <a:solidFill>
                  <a:srgbClr val="00B0F0"/>
                </a:solidFill>
              </a:rPr>
              <a:t>HU21CSEN0100731</a:t>
            </a:r>
          </a:p>
        </p:txBody>
      </p:sp>
      <p:sp>
        <p:nvSpPr>
          <p:cNvPr id="4" name="TextBox 3">
            <a:extLst>
              <a:ext uri="{FF2B5EF4-FFF2-40B4-BE49-F238E27FC236}">
                <a16:creationId xmlns:a16="http://schemas.microsoft.com/office/drawing/2014/main" id="{8CD2A747-8E11-868D-F628-725E33023F69}"/>
              </a:ext>
            </a:extLst>
          </p:cNvPr>
          <p:cNvSpPr txBox="1"/>
          <p:nvPr/>
        </p:nvSpPr>
        <p:spPr>
          <a:xfrm>
            <a:off x="2958860" y="370936"/>
            <a:ext cx="6152966" cy="923330"/>
          </a:xfrm>
          <a:prstGeom prst="rect">
            <a:avLst/>
          </a:prstGeom>
          <a:noFill/>
        </p:spPr>
        <p:txBody>
          <a:bodyPr wrap="none" rtlCol="0">
            <a:spAutoFit/>
          </a:bodyPr>
          <a:lstStyle/>
          <a:p>
            <a:r>
              <a:rPr lang="en-US" sz="5400" dirty="0">
                <a:solidFill>
                  <a:srgbClr val="00B0F0"/>
                </a:solidFill>
              </a:rPr>
              <a:t>MACHINE LEARNING</a:t>
            </a:r>
          </a:p>
        </p:txBody>
      </p:sp>
    </p:spTree>
    <p:extLst>
      <p:ext uri="{BB962C8B-B14F-4D97-AF65-F5344CB8AC3E}">
        <p14:creationId xmlns:p14="http://schemas.microsoft.com/office/powerpoint/2010/main" val="82456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779574-686B-B4E9-C30F-254F09B394D5}"/>
              </a:ext>
            </a:extLst>
          </p:cNvPr>
          <p:cNvSpPr>
            <a:spLocks noGrp="1"/>
          </p:cNvSpPr>
          <p:nvPr>
            <p:ph idx="1"/>
          </p:nvPr>
        </p:nvSpPr>
        <p:spPr>
          <a:xfrm>
            <a:off x="838200" y="1031994"/>
            <a:ext cx="10755702" cy="4833967"/>
          </a:xfrm>
        </p:spPr>
        <p:txBody>
          <a:bodyPr>
            <a:normAutofit fontScale="77500" lnSpcReduction="20000"/>
          </a:bodyPr>
          <a:lstStyle/>
          <a:p>
            <a:pPr marL="0" indent="0">
              <a:buNone/>
            </a:pPr>
            <a:r>
              <a:rPr lang="en-US" sz="3500" b="1" i="0" dirty="0">
                <a:solidFill>
                  <a:srgbClr val="00B0F0"/>
                </a:solidFill>
                <a:effectLst/>
                <a:latin typeface="Söhne"/>
              </a:rPr>
              <a:t>Lemmatization and Stemming:</a:t>
            </a:r>
            <a:endParaRPr lang="en-US" sz="3500" b="0" i="0" dirty="0">
              <a:solidFill>
                <a:srgbClr val="00B0F0"/>
              </a:solidFill>
              <a:effectLst/>
              <a:latin typeface="Söhne"/>
            </a:endParaRPr>
          </a:p>
          <a:p>
            <a:pPr lvl="1"/>
            <a:r>
              <a:rPr lang="en-US" sz="3500" b="1" i="0" dirty="0">
                <a:solidFill>
                  <a:srgbClr val="00B0F0"/>
                </a:solidFill>
                <a:effectLst/>
                <a:latin typeface="Söhne"/>
              </a:rPr>
              <a:t>Lemmatization:</a:t>
            </a:r>
            <a:r>
              <a:rPr lang="en-US" sz="3500" b="0" i="0" dirty="0">
                <a:solidFill>
                  <a:srgbClr val="00B0F0"/>
                </a:solidFill>
                <a:effectLst/>
                <a:latin typeface="Söhne"/>
              </a:rPr>
              <a:t> Applied lemmatization to reduce words to their base or root form, standardizing the language and reducing dimensionality.</a:t>
            </a:r>
          </a:p>
          <a:p>
            <a:pPr lvl="1"/>
            <a:r>
              <a:rPr lang="en-US" sz="3500" b="1" i="0" dirty="0">
                <a:solidFill>
                  <a:srgbClr val="00B0F0"/>
                </a:solidFill>
                <a:effectLst/>
                <a:latin typeface="Söhne"/>
              </a:rPr>
              <a:t>Stemming:</a:t>
            </a:r>
            <a:r>
              <a:rPr lang="en-US" sz="3500" b="0" i="0" dirty="0">
                <a:solidFill>
                  <a:srgbClr val="00B0F0"/>
                </a:solidFill>
                <a:effectLst/>
                <a:latin typeface="Söhne"/>
              </a:rPr>
              <a:t> Utilized stemming techniques to trim words down to their stems, further enhancing the efficiency of our text representation.</a:t>
            </a:r>
          </a:p>
          <a:p>
            <a:pPr marL="0" indent="0">
              <a:buNone/>
            </a:pPr>
            <a:r>
              <a:rPr lang="en-US" sz="3500" b="1" i="0" dirty="0" err="1">
                <a:solidFill>
                  <a:srgbClr val="00B0F0"/>
                </a:solidFill>
                <a:effectLst/>
                <a:latin typeface="Söhne"/>
              </a:rPr>
              <a:t>Stopword</a:t>
            </a:r>
            <a:r>
              <a:rPr lang="en-US" sz="3500" b="1" i="0" dirty="0">
                <a:solidFill>
                  <a:srgbClr val="00B0F0"/>
                </a:solidFill>
                <a:effectLst/>
                <a:latin typeface="Söhne"/>
              </a:rPr>
              <a:t> Removal:</a:t>
            </a:r>
            <a:endParaRPr lang="en-US" sz="3500" b="0" i="0" dirty="0">
              <a:solidFill>
                <a:srgbClr val="00B0F0"/>
              </a:solidFill>
              <a:effectLst/>
              <a:latin typeface="Söhne"/>
            </a:endParaRPr>
          </a:p>
          <a:p>
            <a:pPr lvl="1"/>
            <a:r>
              <a:rPr lang="en-US" sz="3500" b="1" i="0" dirty="0">
                <a:solidFill>
                  <a:srgbClr val="00B0F0"/>
                </a:solidFill>
                <a:effectLst/>
                <a:latin typeface="Söhne"/>
              </a:rPr>
              <a:t>Eliminating Noise:</a:t>
            </a:r>
            <a:r>
              <a:rPr lang="en-US" sz="3500" b="0" i="0" dirty="0">
                <a:solidFill>
                  <a:srgbClr val="00B0F0"/>
                </a:solidFill>
                <a:effectLst/>
                <a:latin typeface="Söhne"/>
              </a:rPr>
              <a:t> Removed common </a:t>
            </a:r>
            <a:r>
              <a:rPr lang="en-US" sz="3500" b="0" i="0" dirty="0" err="1">
                <a:solidFill>
                  <a:srgbClr val="00B0F0"/>
                </a:solidFill>
                <a:effectLst/>
                <a:latin typeface="Söhne"/>
              </a:rPr>
              <a:t>stopwords</a:t>
            </a:r>
            <a:r>
              <a:rPr lang="en-US" sz="3500" b="0" i="0" dirty="0">
                <a:solidFill>
                  <a:srgbClr val="00B0F0"/>
                </a:solidFill>
                <a:effectLst/>
                <a:latin typeface="Söhne"/>
              </a:rPr>
              <a:t> (e.g., "the," "and," "is") to reduce noise and focus on words that carry more meaning in the context of sentiment analysis.</a:t>
            </a:r>
          </a:p>
          <a:p>
            <a:pPr marL="0" indent="0" algn="l">
              <a:buNone/>
            </a:pPr>
            <a:r>
              <a:rPr lang="en-US" sz="3500" b="0" dirty="0">
                <a:solidFill>
                  <a:srgbClr val="00B0F0"/>
                </a:solidFill>
                <a:effectLst/>
                <a:latin typeface="Söhne"/>
              </a:rPr>
              <a:t>Outcome</a:t>
            </a:r>
          </a:p>
          <a:p>
            <a:pPr lvl="1"/>
            <a:r>
              <a:rPr lang="en-US" sz="3500" b="0" i="0" dirty="0">
                <a:solidFill>
                  <a:srgbClr val="00B0F0"/>
                </a:solidFill>
                <a:effectLst/>
                <a:latin typeface="Söhne"/>
              </a:rPr>
              <a:t>Through these meticulous preprocessing steps, we've transformed raw, unstructured text into a refined and structured format. The resulting dataset is now optimized for our sentiment analysis model, ready to uncover insights from movie reviews.</a:t>
            </a:r>
          </a:p>
          <a:p>
            <a:endParaRPr lang="en-US" dirty="0"/>
          </a:p>
        </p:txBody>
      </p:sp>
    </p:spTree>
    <p:extLst>
      <p:ext uri="{BB962C8B-B14F-4D97-AF65-F5344CB8AC3E}">
        <p14:creationId xmlns:p14="http://schemas.microsoft.com/office/powerpoint/2010/main" val="410481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C921-7D0F-6171-2429-7D849CA30933}"/>
              </a:ext>
            </a:extLst>
          </p:cNvPr>
          <p:cNvSpPr>
            <a:spLocks noGrp="1"/>
          </p:cNvSpPr>
          <p:nvPr>
            <p:ph type="title"/>
          </p:nvPr>
        </p:nvSpPr>
        <p:spPr/>
        <p:txBody>
          <a:bodyPr>
            <a:normAutofit fontScale="90000"/>
          </a:bodyPr>
          <a:lstStyle/>
          <a:p>
            <a:br>
              <a:rPr lang="en-US" b="1" i="0" dirty="0">
                <a:solidFill>
                  <a:srgbClr val="BDB7AF"/>
                </a:solidFill>
                <a:effectLst/>
                <a:latin typeface="Söhne"/>
              </a:rPr>
            </a:br>
            <a:r>
              <a:rPr lang="en-US" b="1" i="0" dirty="0">
                <a:solidFill>
                  <a:srgbClr val="FFFF00"/>
                </a:solidFill>
                <a:effectLst/>
                <a:latin typeface="Söhne"/>
              </a:rPr>
              <a:t>Exploratory Data Analysis (EDA)</a:t>
            </a:r>
            <a:br>
              <a:rPr lang="en-US" b="0" i="0" dirty="0">
                <a:solidFill>
                  <a:srgbClr val="BDB7AF"/>
                </a:solidFill>
                <a:effectLst/>
                <a:latin typeface="Söhne"/>
              </a:rPr>
            </a:br>
            <a:endParaRPr lang="en-US" dirty="0"/>
          </a:p>
        </p:txBody>
      </p:sp>
      <p:sp>
        <p:nvSpPr>
          <p:cNvPr id="3" name="Content Placeholder 2">
            <a:extLst>
              <a:ext uri="{FF2B5EF4-FFF2-40B4-BE49-F238E27FC236}">
                <a16:creationId xmlns:a16="http://schemas.microsoft.com/office/drawing/2014/main" id="{6CE6168C-1815-4503-90FA-FE563767E57C}"/>
              </a:ext>
            </a:extLst>
          </p:cNvPr>
          <p:cNvSpPr>
            <a:spLocks noGrp="1"/>
          </p:cNvSpPr>
          <p:nvPr>
            <p:ph idx="1"/>
          </p:nvPr>
        </p:nvSpPr>
        <p:spPr/>
        <p:txBody>
          <a:bodyPr>
            <a:normAutofit fontScale="92500" lnSpcReduction="10000"/>
          </a:bodyPr>
          <a:lstStyle/>
          <a:p>
            <a:pPr marL="0" indent="0" algn="l">
              <a:buNone/>
            </a:pPr>
            <a:r>
              <a:rPr lang="en-US" b="1" dirty="0">
                <a:solidFill>
                  <a:srgbClr val="00B0F0"/>
                </a:solidFill>
                <a:effectLst/>
                <a:latin typeface="Söhne"/>
              </a:rPr>
              <a:t>Unlocking Insights from Movie Reviews</a:t>
            </a:r>
          </a:p>
          <a:p>
            <a:pPr algn="l"/>
            <a:r>
              <a:rPr lang="en-US" b="0" i="0" dirty="0">
                <a:solidFill>
                  <a:srgbClr val="00B0F0"/>
                </a:solidFill>
                <a:effectLst/>
                <a:latin typeface="Söhne"/>
              </a:rPr>
              <a:t>Exploratory Data Analysis (EDA) is our compass in navigating the sea of movie reviews. Let's delve into the key insights we've unearthed:</a:t>
            </a:r>
          </a:p>
          <a:p>
            <a:r>
              <a:rPr lang="en-US" b="1" i="0" dirty="0">
                <a:solidFill>
                  <a:srgbClr val="00B0F0"/>
                </a:solidFill>
                <a:effectLst/>
                <a:latin typeface="Söhne"/>
              </a:rPr>
              <a:t>Word Clouds:</a:t>
            </a:r>
            <a:endParaRPr lang="en-US" b="0" i="0" dirty="0">
              <a:solidFill>
                <a:srgbClr val="00B0F0"/>
              </a:solidFill>
              <a:effectLst/>
              <a:latin typeface="Söhne"/>
            </a:endParaRPr>
          </a:p>
          <a:p>
            <a:pPr lvl="1"/>
            <a:r>
              <a:rPr lang="en-US" b="0" i="1" dirty="0">
                <a:solidFill>
                  <a:srgbClr val="00B0F0"/>
                </a:solidFill>
                <a:effectLst/>
                <a:latin typeface="Söhne"/>
              </a:rPr>
              <a:t>Positive Sentiments:</a:t>
            </a:r>
            <a:r>
              <a:rPr lang="en-US" b="0" i="0" dirty="0">
                <a:solidFill>
                  <a:srgbClr val="00B0F0"/>
                </a:solidFill>
                <a:effectLst/>
                <a:latin typeface="Söhne"/>
              </a:rPr>
              <a:t> A captivating word cloud showcasing frequently occurring positive words in movie reviews. Larger words represent higher frequency.</a:t>
            </a:r>
          </a:p>
          <a:p>
            <a:pPr lvl="1"/>
            <a:r>
              <a:rPr lang="en-US" b="0" i="1" dirty="0">
                <a:solidFill>
                  <a:srgbClr val="00B0F0"/>
                </a:solidFill>
                <a:effectLst/>
                <a:latin typeface="Söhne"/>
              </a:rPr>
              <a:t>Negative Sentiments:</a:t>
            </a:r>
            <a:r>
              <a:rPr lang="en-US" b="0" i="0" dirty="0">
                <a:solidFill>
                  <a:srgbClr val="00B0F0"/>
                </a:solidFill>
                <a:effectLst/>
                <a:latin typeface="Söhne"/>
              </a:rPr>
              <a:t> Contrastingly, a cloud revealing frequently occurring negative words, providing a snapshot of sentiments prevalent in our dataset.</a:t>
            </a:r>
          </a:p>
          <a:p>
            <a:r>
              <a:rPr lang="en-US" b="1" i="0" dirty="0">
                <a:solidFill>
                  <a:srgbClr val="00B0F0"/>
                </a:solidFill>
                <a:effectLst/>
                <a:latin typeface="Söhne"/>
              </a:rPr>
              <a:t>Sentiment Distribution:</a:t>
            </a:r>
            <a:endParaRPr lang="en-US" b="0" i="0" dirty="0">
              <a:solidFill>
                <a:srgbClr val="00B0F0"/>
              </a:solidFill>
              <a:effectLst/>
              <a:latin typeface="Söhne"/>
            </a:endParaRPr>
          </a:p>
          <a:p>
            <a:pPr lvl="1"/>
            <a:r>
              <a:rPr lang="en-US" b="0" i="0" dirty="0">
                <a:solidFill>
                  <a:srgbClr val="00B0F0"/>
                </a:solidFill>
                <a:effectLst/>
                <a:latin typeface="Söhne"/>
              </a:rPr>
              <a:t>A histogram depicting the distribution of sentiments across the dataset. Visualizing the balance between positive, negative, and neutral sentiments provides a snapshot of overall sentiment tendencies.</a:t>
            </a:r>
          </a:p>
          <a:p>
            <a:endParaRPr lang="en-US" dirty="0"/>
          </a:p>
        </p:txBody>
      </p:sp>
    </p:spTree>
    <p:extLst>
      <p:ext uri="{BB962C8B-B14F-4D97-AF65-F5344CB8AC3E}">
        <p14:creationId xmlns:p14="http://schemas.microsoft.com/office/powerpoint/2010/main" val="2131338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A9B9A-D46C-8950-9875-4D035699D421}"/>
              </a:ext>
            </a:extLst>
          </p:cNvPr>
          <p:cNvSpPr>
            <a:spLocks noGrp="1"/>
          </p:cNvSpPr>
          <p:nvPr>
            <p:ph idx="1"/>
          </p:nvPr>
        </p:nvSpPr>
        <p:spPr>
          <a:xfrm>
            <a:off x="838200" y="1385678"/>
            <a:ext cx="10515600" cy="4351338"/>
          </a:xfrm>
        </p:spPr>
        <p:txBody>
          <a:bodyPr>
            <a:normAutofit fontScale="92500" lnSpcReduction="10000"/>
          </a:bodyPr>
          <a:lstStyle/>
          <a:p>
            <a:r>
              <a:rPr lang="en-US" b="1" i="0" dirty="0">
                <a:solidFill>
                  <a:srgbClr val="00B0F0"/>
                </a:solidFill>
                <a:effectLst/>
                <a:latin typeface="Söhne"/>
              </a:rPr>
              <a:t>Most Common Words:</a:t>
            </a:r>
            <a:endParaRPr lang="en-US" b="0" i="0" dirty="0">
              <a:solidFill>
                <a:srgbClr val="00B0F0"/>
              </a:solidFill>
              <a:effectLst/>
              <a:latin typeface="Söhne"/>
            </a:endParaRPr>
          </a:p>
          <a:p>
            <a:pPr lvl="1"/>
            <a:r>
              <a:rPr lang="en-US" b="0" i="0" dirty="0">
                <a:solidFill>
                  <a:srgbClr val="00B0F0"/>
                </a:solidFill>
                <a:effectLst/>
                <a:latin typeface="Söhne"/>
              </a:rPr>
              <a:t>A bar chart showcasing the most common words in our movie reviews. Identifying these words sheds light on recurring themes and sentiments within the dataset.</a:t>
            </a:r>
          </a:p>
          <a:p>
            <a:r>
              <a:rPr lang="en-US" b="1" i="0" dirty="0">
                <a:solidFill>
                  <a:srgbClr val="00B0F0"/>
                </a:solidFill>
                <a:effectLst/>
                <a:latin typeface="Söhne"/>
              </a:rPr>
              <a:t>Sentiment Trends Over Time:</a:t>
            </a:r>
            <a:endParaRPr lang="en-US" b="0" i="0" dirty="0">
              <a:solidFill>
                <a:srgbClr val="00B0F0"/>
              </a:solidFill>
              <a:effectLst/>
              <a:latin typeface="Söhne"/>
            </a:endParaRPr>
          </a:p>
          <a:p>
            <a:pPr lvl="1"/>
            <a:r>
              <a:rPr lang="en-US" b="0" i="0" dirty="0">
                <a:solidFill>
                  <a:srgbClr val="00B0F0"/>
                </a:solidFill>
                <a:effectLst/>
                <a:latin typeface="Söhne"/>
              </a:rPr>
              <a:t>A line chart illustrating the temporal evolution of sentiments in our dataset. Understanding how sentiments fluctuate over time can offer valuable insights into trends and audience preferences.</a:t>
            </a:r>
          </a:p>
          <a:p>
            <a:pPr marL="0" indent="0" algn="l">
              <a:buNone/>
            </a:pPr>
            <a:r>
              <a:rPr lang="en-US" b="1" dirty="0">
                <a:solidFill>
                  <a:srgbClr val="00B0F0"/>
                </a:solidFill>
                <a:effectLst/>
                <a:latin typeface="Söhne"/>
              </a:rPr>
              <a:t>Interpreting Insights</a:t>
            </a:r>
          </a:p>
          <a:p>
            <a:pPr algn="l"/>
            <a:r>
              <a:rPr lang="en-US" b="0" i="0" dirty="0">
                <a:solidFill>
                  <a:srgbClr val="00B0F0"/>
                </a:solidFill>
                <a:effectLst/>
                <a:latin typeface="Söhne"/>
              </a:rPr>
              <a:t>These visualizations provide a visual narrative of sentiment patterns within our movie reviews dataset. They serve as a foundation for our sentiment analysis model, guiding us in understanding the nuances and dynamics of audience opinions.</a:t>
            </a:r>
          </a:p>
          <a:p>
            <a:endParaRPr lang="en-US" dirty="0"/>
          </a:p>
        </p:txBody>
      </p:sp>
    </p:spTree>
    <p:extLst>
      <p:ext uri="{BB962C8B-B14F-4D97-AF65-F5344CB8AC3E}">
        <p14:creationId xmlns:p14="http://schemas.microsoft.com/office/powerpoint/2010/main" val="2698259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F94E-CC62-15D6-4163-363EE3F2212D}"/>
              </a:ext>
            </a:extLst>
          </p:cNvPr>
          <p:cNvSpPr>
            <a:spLocks noGrp="1"/>
          </p:cNvSpPr>
          <p:nvPr>
            <p:ph type="title"/>
          </p:nvPr>
        </p:nvSpPr>
        <p:spPr>
          <a:xfrm>
            <a:off x="838200" y="0"/>
            <a:ext cx="10515600" cy="1325563"/>
          </a:xfrm>
        </p:spPr>
        <p:txBody>
          <a:bodyPr>
            <a:normAutofit fontScale="90000"/>
          </a:bodyPr>
          <a:lstStyle/>
          <a:p>
            <a:br>
              <a:rPr lang="en-US" b="1" i="0" dirty="0">
                <a:solidFill>
                  <a:srgbClr val="BDB7AF"/>
                </a:solidFill>
                <a:effectLst/>
                <a:latin typeface="Söhne"/>
              </a:rPr>
            </a:br>
            <a:r>
              <a:rPr lang="en-US" b="1" i="0" dirty="0">
                <a:solidFill>
                  <a:srgbClr val="FFFF00"/>
                </a:solidFill>
                <a:effectLst/>
                <a:latin typeface="Söhne"/>
              </a:rPr>
              <a:t>Feature Extraction</a:t>
            </a:r>
            <a:br>
              <a:rPr lang="en-US" b="0" i="0" dirty="0">
                <a:solidFill>
                  <a:srgbClr val="BDB7AF"/>
                </a:solidFill>
                <a:effectLst/>
                <a:latin typeface="Söhne"/>
              </a:rPr>
            </a:br>
            <a:endParaRPr lang="en-US" dirty="0"/>
          </a:p>
        </p:txBody>
      </p:sp>
      <p:sp>
        <p:nvSpPr>
          <p:cNvPr id="3" name="Content Placeholder 2">
            <a:extLst>
              <a:ext uri="{FF2B5EF4-FFF2-40B4-BE49-F238E27FC236}">
                <a16:creationId xmlns:a16="http://schemas.microsoft.com/office/drawing/2014/main" id="{0C6B03AA-3A8A-7024-BDC0-C785F6F4BD64}"/>
              </a:ext>
            </a:extLst>
          </p:cNvPr>
          <p:cNvSpPr>
            <a:spLocks noGrp="1"/>
          </p:cNvSpPr>
          <p:nvPr>
            <p:ph idx="1"/>
          </p:nvPr>
        </p:nvSpPr>
        <p:spPr>
          <a:xfrm>
            <a:off x="838200" y="1242204"/>
            <a:ext cx="10515600" cy="5615795"/>
          </a:xfrm>
        </p:spPr>
        <p:txBody>
          <a:bodyPr>
            <a:normAutofit fontScale="92500" lnSpcReduction="20000"/>
          </a:bodyPr>
          <a:lstStyle/>
          <a:p>
            <a:pPr marL="0" indent="0" algn="l">
              <a:buNone/>
            </a:pPr>
            <a:r>
              <a:rPr lang="en-US" b="1" dirty="0">
                <a:solidFill>
                  <a:srgbClr val="00B0F0"/>
                </a:solidFill>
                <a:effectLst/>
                <a:latin typeface="Söhne"/>
              </a:rPr>
              <a:t>Unveiling the Essence of Text</a:t>
            </a:r>
          </a:p>
          <a:p>
            <a:pPr algn="l"/>
            <a:r>
              <a:rPr lang="en-US" b="0" i="0" dirty="0">
                <a:solidFill>
                  <a:srgbClr val="00B0F0"/>
                </a:solidFill>
                <a:effectLst/>
                <a:latin typeface="Söhne"/>
              </a:rPr>
              <a:t>Feature extraction is the art of distilling the essence of our textual data to create a representation that machines can understand. In the realm of sentiment analysis, the choice of features is pivotal. Here's how we extracted the vital features:</a:t>
            </a:r>
          </a:p>
          <a:p>
            <a:r>
              <a:rPr lang="en-US" b="1" i="0" dirty="0">
                <a:solidFill>
                  <a:srgbClr val="00B0F0"/>
                </a:solidFill>
                <a:effectLst/>
                <a:latin typeface="Söhne"/>
              </a:rPr>
              <a:t>Bag-of-Words (</a:t>
            </a:r>
            <a:r>
              <a:rPr lang="en-US" b="1" i="0" dirty="0" err="1">
                <a:solidFill>
                  <a:srgbClr val="00B0F0"/>
                </a:solidFill>
                <a:effectLst/>
                <a:latin typeface="Söhne"/>
              </a:rPr>
              <a:t>BoW</a:t>
            </a:r>
            <a:r>
              <a:rPr lang="en-US" b="1" i="0" dirty="0">
                <a:solidFill>
                  <a:srgbClr val="00B0F0"/>
                </a:solidFill>
                <a:effectLst/>
                <a:latin typeface="Söhne"/>
              </a:rPr>
              <a:t>):</a:t>
            </a:r>
            <a:endParaRPr lang="en-US" b="0" i="0" dirty="0">
              <a:solidFill>
                <a:srgbClr val="00B0F0"/>
              </a:solidFill>
              <a:effectLst/>
              <a:latin typeface="Söhne"/>
            </a:endParaRPr>
          </a:p>
          <a:p>
            <a:pPr lvl="1"/>
            <a:r>
              <a:rPr lang="en-US" b="0" i="1" dirty="0">
                <a:solidFill>
                  <a:srgbClr val="00B0F0"/>
                </a:solidFill>
                <a:effectLst/>
                <a:latin typeface="Söhne"/>
              </a:rPr>
              <a:t>Breaking it Down:</a:t>
            </a:r>
            <a:r>
              <a:rPr lang="en-US" b="0" i="0" dirty="0">
                <a:solidFill>
                  <a:srgbClr val="00B0F0"/>
                </a:solidFill>
                <a:effectLst/>
                <a:latin typeface="Söhne"/>
              </a:rPr>
              <a:t> Implemented Bag-of-Words representation, treating each document as an unordered set of words. This technique counts the frequency of words within a document, creating a sparse matrix of word occurrences.</a:t>
            </a:r>
          </a:p>
          <a:p>
            <a:pPr lvl="1"/>
            <a:r>
              <a:rPr lang="en-US" b="0" i="1" dirty="0">
                <a:solidFill>
                  <a:srgbClr val="00B0F0"/>
                </a:solidFill>
                <a:effectLst/>
                <a:latin typeface="Söhne"/>
              </a:rPr>
              <a:t>Vectorization:</a:t>
            </a:r>
            <a:r>
              <a:rPr lang="en-US" b="0" i="0" dirty="0">
                <a:solidFill>
                  <a:srgbClr val="00B0F0"/>
                </a:solidFill>
                <a:effectLst/>
                <a:latin typeface="Söhne"/>
              </a:rPr>
              <a:t> Transformed our movie reviews into vectors, where each dimension represents a unique word. The resulting matrix serves as our feature set.</a:t>
            </a:r>
          </a:p>
          <a:p>
            <a:r>
              <a:rPr lang="en-US" b="1" i="0" dirty="0">
                <a:solidFill>
                  <a:srgbClr val="00B0F0"/>
                </a:solidFill>
                <a:effectLst/>
                <a:latin typeface="Söhne"/>
              </a:rPr>
              <a:t>Term Frequency-Inverse Document Frequency (TF-IDF):</a:t>
            </a:r>
            <a:endParaRPr lang="en-US" b="0" i="0" dirty="0">
              <a:solidFill>
                <a:srgbClr val="00B0F0"/>
              </a:solidFill>
              <a:effectLst/>
              <a:latin typeface="Söhne"/>
            </a:endParaRPr>
          </a:p>
          <a:p>
            <a:pPr lvl="1"/>
            <a:r>
              <a:rPr lang="en-US" b="0" i="1" dirty="0">
                <a:solidFill>
                  <a:srgbClr val="00B0F0"/>
                </a:solidFill>
                <a:effectLst/>
                <a:latin typeface="Söhne"/>
              </a:rPr>
              <a:t>Weighted Importance:</a:t>
            </a:r>
            <a:r>
              <a:rPr lang="en-US" b="0" i="0" dirty="0">
                <a:solidFill>
                  <a:srgbClr val="00B0F0"/>
                </a:solidFill>
                <a:effectLst/>
                <a:latin typeface="Söhne"/>
              </a:rPr>
              <a:t> TF-IDF assigns weights to words based on their frequency within a document and their rarity across the entire dataset. This technique captures the significance of words in individual documents, highlighting their importance in sentiment analysis.</a:t>
            </a:r>
          </a:p>
          <a:p>
            <a:pPr lvl="1"/>
            <a:r>
              <a:rPr lang="en-US" b="0" i="1" dirty="0">
                <a:solidFill>
                  <a:srgbClr val="00B0F0"/>
                </a:solidFill>
                <a:effectLst/>
                <a:latin typeface="Söhne"/>
              </a:rPr>
              <a:t>Sparse Representation:</a:t>
            </a:r>
            <a:r>
              <a:rPr lang="en-US" b="0" i="0" dirty="0">
                <a:solidFill>
                  <a:srgbClr val="00B0F0"/>
                </a:solidFill>
                <a:effectLst/>
                <a:latin typeface="Söhne"/>
              </a:rPr>
              <a:t> The TF-IDF matrix provides a sparse representation of our textual data, emphasizing the uniqueness of words in each document.</a:t>
            </a:r>
          </a:p>
          <a:p>
            <a:endParaRPr lang="en-US" dirty="0"/>
          </a:p>
        </p:txBody>
      </p:sp>
    </p:spTree>
    <p:extLst>
      <p:ext uri="{BB962C8B-B14F-4D97-AF65-F5344CB8AC3E}">
        <p14:creationId xmlns:p14="http://schemas.microsoft.com/office/powerpoint/2010/main" val="309797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E4D202-8D8A-8271-EEF9-8FE7BEAD3440}"/>
              </a:ext>
            </a:extLst>
          </p:cNvPr>
          <p:cNvSpPr>
            <a:spLocks noGrp="1"/>
          </p:cNvSpPr>
          <p:nvPr>
            <p:ph idx="1"/>
          </p:nvPr>
        </p:nvSpPr>
        <p:spPr>
          <a:xfrm>
            <a:off x="690113" y="638355"/>
            <a:ext cx="10663687" cy="5538608"/>
          </a:xfrm>
        </p:spPr>
        <p:txBody>
          <a:bodyPr>
            <a:normAutofit fontScale="92500" lnSpcReduction="20000"/>
          </a:bodyPr>
          <a:lstStyle/>
          <a:p>
            <a:r>
              <a:rPr lang="en-US" b="1" i="0" dirty="0">
                <a:solidFill>
                  <a:srgbClr val="00B0F0"/>
                </a:solidFill>
                <a:effectLst/>
                <a:latin typeface="Söhne"/>
              </a:rPr>
              <a:t>Word Embeddings (Word2Vec, </a:t>
            </a:r>
            <a:r>
              <a:rPr lang="en-US" b="1" i="0" dirty="0" err="1">
                <a:solidFill>
                  <a:srgbClr val="00B0F0"/>
                </a:solidFill>
                <a:effectLst/>
                <a:latin typeface="Söhne"/>
              </a:rPr>
              <a:t>GloVe</a:t>
            </a:r>
            <a:r>
              <a:rPr lang="en-US" b="1" i="0" dirty="0">
                <a:solidFill>
                  <a:srgbClr val="00B0F0"/>
                </a:solidFill>
                <a:effectLst/>
                <a:latin typeface="Söhne"/>
              </a:rPr>
              <a:t>):</a:t>
            </a:r>
            <a:endParaRPr lang="en-US" b="0" i="0" dirty="0">
              <a:solidFill>
                <a:srgbClr val="00B0F0"/>
              </a:solidFill>
              <a:effectLst/>
              <a:latin typeface="Söhne"/>
            </a:endParaRPr>
          </a:p>
          <a:p>
            <a:pPr lvl="1"/>
            <a:r>
              <a:rPr lang="en-US" b="0" i="1" dirty="0">
                <a:solidFill>
                  <a:srgbClr val="00B0F0"/>
                </a:solidFill>
                <a:effectLst/>
                <a:latin typeface="Söhne"/>
              </a:rPr>
              <a:t>Contextual Understanding:</a:t>
            </a:r>
            <a:r>
              <a:rPr lang="en-US" b="0" i="0" dirty="0">
                <a:solidFill>
                  <a:srgbClr val="00B0F0"/>
                </a:solidFill>
                <a:effectLst/>
                <a:latin typeface="Söhne"/>
              </a:rPr>
              <a:t> Leveraged pre-trained word embeddings like Word2Vec or </a:t>
            </a:r>
            <a:r>
              <a:rPr lang="en-US" b="0" i="0" dirty="0" err="1">
                <a:solidFill>
                  <a:srgbClr val="00B0F0"/>
                </a:solidFill>
                <a:effectLst/>
                <a:latin typeface="Söhne"/>
              </a:rPr>
              <a:t>GloVe</a:t>
            </a:r>
            <a:r>
              <a:rPr lang="en-US" b="0" i="0" dirty="0">
                <a:solidFill>
                  <a:srgbClr val="00B0F0"/>
                </a:solidFill>
                <a:effectLst/>
                <a:latin typeface="Söhne"/>
              </a:rPr>
              <a:t> to capture contextual relationships between words. These embeddings represent words as dense vectors, considering semantic meaning.</a:t>
            </a:r>
          </a:p>
          <a:p>
            <a:pPr lvl="1"/>
            <a:r>
              <a:rPr lang="en-US" b="0" i="1" dirty="0">
                <a:solidFill>
                  <a:srgbClr val="00B0F0"/>
                </a:solidFill>
                <a:effectLst/>
                <a:latin typeface="Söhne"/>
              </a:rPr>
              <a:t>Semantic Similarity:</a:t>
            </a:r>
            <a:r>
              <a:rPr lang="en-US" b="0" i="0" dirty="0">
                <a:solidFill>
                  <a:srgbClr val="00B0F0"/>
                </a:solidFill>
                <a:effectLst/>
                <a:latin typeface="Söhne"/>
              </a:rPr>
              <a:t> By using embeddings, our model gains a nuanced understanding of words, discerning not only their occurrence but also their semantic proximity in the movie reviews.</a:t>
            </a:r>
          </a:p>
          <a:p>
            <a:r>
              <a:rPr lang="en-US" b="1" i="0" dirty="0">
                <a:solidFill>
                  <a:srgbClr val="00B0F0"/>
                </a:solidFill>
                <a:effectLst/>
                <a:latin typeface="Söhne"/>
              </a:rPr>
              <a:t>N-gram Representation:</a:t>
            </a:r>
            <a:endParaRPr lang="en-US" b="0" i="0" dirty="0">
              <a:solidFill>
                <a:srgbClr val="00B0F0"/>
              </a:solidFill>
              <a:effectLst/>
              <a:latin typeface="Söhne"/>
            </a:endParaRPr>
          </a:p>
          <a:p>
            <a:pPr lvl="1"/>
            <a:r>
              <a:rPr lang="en-US" b="0" i="1" dirty="0">
                <a:solidFill>
                  <a:srgbClr val="00B0F0"/>
                </a:solidFill>
                <a:effectLst/>
                <a:latin typeface="Söhne"/>
              </a:rPr>
              <a:t>Contextual Insights:</a:t>
            </a:r>
            <a:r>
              <a:rPr lang="en-US" b="0" i="0" dirty="0">
                <a:solidFill>
                  <a:srgbClr val="00B0F0"/>
                </a:solidFill>
                <a:effectLst/>
                <a:latin typeface="Söhne"/>
              </a:rPr>
              <a:t> Explored N-grams to consider sequences of words rather than individual tokens. This approach captures contextual information and relationships between adjacent words, enhancing the model's understanding.</a:t>
            </a:r>
          </a:p>
          <a:p>
            <a:pPr marL="0" indent="0" algn="l">
              <a:buNone/>
            </a:pPr>
            <a:r>
              <a:rPr lang="en-US" b="1" dirty="0">
                <a:solidFill>
                  <a:srgbClr val="00B0F0"/>
                </a:solidFill>
                <a:effectLst/>
                <a:latin typeface="Söhne"/>
              </a:rPr>
              <a:t>Choosing the Right Feature Set</a:t>
            </a:r>
          </a:p>
          <a:p>
            <a:pPr algn="l"/>
            <a:r>
              <a:rPr lang="en-US" b="0" i="0" dirty="0">
                <a:solidFill>
                  <a:srgbClr val="00B0F0"/>
                </a:solidFill>
                <a:effectLst/>
                <a:latin typeface="Söhne"/>
              </a:rPr>
              <a:t>The selection of a feature extraction technique is a strategic decision. Each method brings its own advantages, and the choice depends on the complexity of the language in our movie reviews and the desired level of contextual understanding. Our feature extraction process lays the groundwork for practical sentiment analysis, enabling our model to discern sentiment nuances in the language of movie enthusiasts.</a:t>
            </a:r>
          </a:p>
          <a:p>
            <a:endParaRPr lang="en-US" dirty="0"/>
          </a:p>
        </p:txBody>
      </p:sp>
    </p:spTree>
    <p:extLst>
      <p:ext uri="{BB962C8B-B14F-4D97-AF65-F5344CB8AC3E}">
        <p14:creationId xmlns:p14="http://schemas.microsoft.com/office/powerpoint/2010/main" val="287449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DA89-8BD6-E0BF-EDBD-028DB9221950}"/>
              </a:ext>
            </a:extLst>
          </p:cNvPr>
          <p:cNvSpPr>
            <a:spLocks noGrp="1"/>
          </p:cNvSpPr>
          <p:nvPr>
            <p:ph type="title"/>
          </p:nvPr>
        </p:nvSpPr>
        <p:spPr/>
        <p:txBody>
          <a:bodyPr>
            <a:normAutofit fontScale="90000"/>
          </a:bodyPr>
          <a:lstStyle/>
          <a:p>
            <a:br>
              <a:rPr lang="en-US" b="1" i="0" dirty="0">
                <a:solidFill>
                  <a:srgbClr val="BDB7AF"/>
                </a:solidFill>
                <a:effectLst/>
                <a:latin typeface="Söhne"/>
              </a:rPr>
            </a:br>
            <a:r>
              <a:rPr lang="en-US" b="1" i="0" dirty="0">
                <a:solidFill>
                  <a:srgbClr val="FFFF00"/>
                </a:solidFill>
                <a:effectLst/>
                <a:latin typeface="Söhne"/>
              </a:rPr>
              <a:t>Model Selection</a:t>
            </a:r>
            <a:br>
              <a:rPr lang="en-US" b="0" i="0" dirty="0">
                <a:solidFill>
                  <a:srgbClr val="BDB7AF"/>
                </a:solidFill>
                <a:effectLst/>
                <a:latin typeface="Söhne"/>
              </a:rPr>
            </a:br>
            <a:endParaRPr lang="en-US" dirty="0"/>
          </a:p>
        </p:txBody>
      </p:sp>
      <p:sp>
        <p:nvSpPr>
          <p:cNvPr id="3" name="Content Placeholder 2">
            <a:extLst>
              <a:ext uri="{FF2B5EF4-FFF2-40B4-BE49-F238E27FC236}">
                <a16:creationId xmlns:a16="http://schemas.microsoft.com/office/drawing/2014/main" id="{C7752FAF-33EB-0FDF-C219-DD41AB3CF06E}"/>
              </a:ext>
            </a:extLst>
          </p:cNvPr>
          <p:cNvSpPr>
            <a:spLocks noGrp="1"/>
          </p:cNvSpPr>
          <p:nvPr>
            <p:ph idx="1"/>
          </p:nvPr>
        </p:nvSpPr>
        <p:spPr>
          <a:xfrm>
            <a:off x="838200" y="1414732"/>
            <a:ext cx="10515600" cy="5727940"/>
          </a:xfrm>
        </p:spPr>
        <p:txBody>
          <a:bodyPr>
            <a:normAutofit fontScale="92500" lnSpcReduction="10000"/>
          </a:bodyPr>
          <a:lstStyle/>
          <a:p>
            <a:pPr marL="0" indent="0" algn="l">
              <a:buNone/>
            </a:pPr>
            <a:r>
              <a:rPr lang="en-US" b="0" i="1" dirty="0">
                <a:solidFill>
                  <a:srgbClr val="00B0F0"/>
                </a:solidFill>
                <a:effectLst/>
                <a:latin typeface="Söhne"/>
              </a:rPr>
              <a:t>Choosing the Sentiment Analysis Champion</a:t>
            </a:r>
            <a:endParaRPr lang="en-US" b="0" i="0" dirty="0">
              <a:solidFill>
                <a:srgbClr val="00B0F0"/>
              </a:solidFill>
              <a:effectLst/>
              <a:latin typeface="Söhne"/>
            </a:endParaRPr>
          </a:p>
          <a:p>
            <a:pPr algn="l"/>
            <a:r>
              <a:rPr lang="en-US" b="0" i="0" dirty="0">
                <a:solidFill>
                  <a:srgbClr val="00B0F0"/>
                </a:solidFill>
                <a:effectLst/>
                <a:latin typeface="Söhne"/>
              </a:rPr>
              <a:t>Selecting the right model is a pivotal decision in our sentiment analysis project. We carefully evaluated several machine learning models, considering their strengths and applicability. Here's a glimpse into the contenders:</a:t>
            </a:r>
          </a:p>
          <a:p>
            <a:r>
              <a:rPr lang="en-US" sz="2400" b="1" i="0" dirty="0">
                <a:solidFill>
                  <a:srgbClr val="00B0F0"/>
                </a:solidFill>
                <a:effectLst/>
                <a:latin typeface="Söhne"/>
              </a:rPr>
              <a:t>Naive Bayes:</a:t>
            </a:r>
            <a:endParaRPr lang="en-US" sz="2400" b="0" i="0" dirty="0">
              <a:solidFill>
                <a:srgbClr val="00B0F0"/>
              </a:solidFill>
              <a:effectLst/>
              <a:latin typeface="Söhne"/>
            </a:endParaRPr>
          </a:p>
          <a:p>
            <a:pPr lvl="1"/>
            <a:r>
              <a:rPr lang="en-US" b="0" i="1" dirty="0">
                <a:solidFill>
                  <a:srgbClr val="00B0F0"/>
                </a:solidFill>
                <a:effectLst/>
                <a:latin typeface="Söhne"/>
              </a:rPr>
              <a:t>Simplicity and Speed:</a:t>
            </a:r>
            <a:r>
              <a:rPr lang="en-US" b="0" i="0" dirty="0">
                <a:solidFill>
                  <a:srgbClr val="00B0F0"/>
                </a:solidFill>
                <a:effectLst/>
                <a:latin typeface="Söhne"/>
              </a:rPr>
              <a:t> Naive Bayes is a robust baseline model known for its simplicity and computational efficiency. It assumes independence between features, making it particularly suitable for text classification tasks like sentiment analysis.</a:t>
            </a:r>
          </a:p>
          <a:p>
            <a:pPr lvl="1"/>
            <a:r>
              <a:rPr lang="en-US" b="0" i="1" dirty="0">
                <a:solidFill>
                  <a:srgbClr val="00B0F0"/>
                </a:solidFill>
                <a:effectLst/>
                <a:latin typeface="Söhne"/>
              </a:rPr>
              <a:t>Baseline Benchmark:</a:t>
            </a:r>
            <a:r>
              <a:rPr lang="en-US" b="0" i="0" dirty="0">
                <a:solidFill>
                  <a:srgbClr val="00B0F0"/>
                </a:solidFill>
                <a:effectLst/>
                <a:latin typeface="Söhne"/>
              </a:rPr>
              <a:t> Considered as a baseline model to set a performance benchmark due to its quick training and inference times.</a:t>
            </a:r>
          </a:p>
          <a:p>
            <a:r>
              <a:rPr lang="en-US" sz="2400" b="1" i="0" dirty="0">
                <a:solidFill>
                  <a:srgbClr val="00B0F0"/>
                </a:solidFill>
                <a:effectLst/>
                <a:latin typeface="Söhne"/>
              </a:rPr>
              <a:t>Support Vector Machines (SVM):</a:t>
            </a:r>
            <a:endParaRPr lang="en-US" sz="2400" b="0" i="0" dirty="0">
              <a:solidFill>
                <a:srgbClr val="00B0F0"/>
              </a:solidFill>
              <a:effectLst/>
              <a:latin typeface="Söhne"/>
            </a:endParaRPr>
          </a:p>
          <a:p>
            <a:pPr lvl="1"/>
            <a:r>
              <a:rPr lang="en-US" b="0" i="1" dirty="0">
                <a:solidFill>
                  <a:srgbClr val="00B0F0"/>
                </a:solidFill>
                <a:effectLst/>
                <a:latin typeface="Söhne"/>
              </a:rPr>
              <a:t>Effective in High-Dimensional Spaces:</a:t>
            </a:r>
            <a:r>
              <a:rPr lang="en-US" b="0" i="0" dirty="0">
                <a:solidFill>
                  <a:srgbClr val="00B0F0"/>
                </a:solidFill>
                <a:effectLst/>
                <a:latin typeface="Söhne"/>
              </a:rPr>
              <a:t> SVM excels in high-dimensional spaces, making it well-suited for text classification problems where feature spaces can be extensive.</a:t>
            </a:r>
          </a:p>
          <a:p>
            <a:pPr lvl="1"/>
            <a:r>
              <a:rPr lang="en-US" b="0" i="1" dirty="0">
                <a:solidFill>
                  <a:srgbClr val="00B0F0"/>
                </a:solidFill>
                <a:effectLst/>
                <a:latin typeface="Söhne"/>
              </a:rPr>
              <a:t>Kernel Trick:</a:t>
            </a:r>
            <a:r>
              <a:rPr lang="en-US" b="0" i="0" dirty="0">
                <a:solidFill>
                  <a:srgbClr val="00B0F0"/>
                </a:solidFill>
                <a:effectLst/>
                <a:latin typeface="Söhne"/>
              </a:rPr>
              <a:t> Utilized the kernel trick to transform the feature space, enhancing the model's ability to capture complex relationships between words in movie reviews.</a:t>
            </a:r>
          </a:p>
        </p:txBody>
      </p:sp>
    </p:spTree>
    <p:extLst>
      <p:ext uri="{BB962C8B-B14F-4D97-AF65-F5344CB8AC3E}">
        <p14:creationId xmlns:p14="http://schemas.microsoft.com/office/powerpoint/2010/main" val="386036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80868E-CA52-3A54-81B1-8E0F9E72D405}"/>
              </a:ext>
            </a:extLst>
          </p:cNvPr>
          <p:cNvSpPr>
            <a:spLocks noGrp="1"/>
          </p:cNvSpPr>
          <p:nvPr>
            <p:ph idx="1"/>
          </p:nvPr>
        </p:nvSpPr>
        <p:spPr>
          <a:xfrm>
            <a:off x="646981" y="750498"/>
            <a:ext cx="10706819" cy="5426465"/>
          </a:xfrm>
        </p:spPr>
        <p:txBody>
          <a:bodyPr>
            <a:normAutofit/>
          </a:bodyPr>
          <a:lstStyle/>
          <a:p>
            <a:r>
              <a:rPr lang="en-US" sz="2400" b="1" i="0" dirty="0">
                <a:solidFill>
                  <a:srgbClr val="00B0F0"/>
                </a:solidFill>
                <a:effectLst/>
                <a:latin typeface="Söhne"/>
              </a:rPr>
              <a:t>Recurrent Neural Networks (RNN):</a:t>
            </a:r>
            <a:endParaRPr lang="en-US" sz="2400" b="0" i="0" dirty="0">
              <a:solidFill>
                <a:srgbClr val="00B0F0"/>
              </a:solidFill>
              <a:effectLst/>
              <a:latin typeface="Söhne"/>
            </a:endParaRPr>
          </a:p>
          <a:p>
            <a:pPr lvl="1"/>
            <a:r>
              <a:rPr lang="en-US" b="0" i="1" dirty="0">
                <a:solidFill>
                  <a:srgbClr val="00B0F0"/>
                </a:solidFill>
                <a:effectLst/>
                <a:latin typeface="Söhne"/>
              </a:rPr>
              <a:t>Sequential Information Handling:</a:t>
            </a:r>
            <a:r>
              <a:rPr lang="en-US" b="0" i="0" dirty="0">
                <a:solidFill>
                  <a:srgbClr val="00B0F0"/>
                </a:solidFill>
                <a:effectLst/>
                <a:latin typeface="Söhne"/>
              </a:rPr>
              <a:t> RNNs are adept at capturing sequential dependencies in data, which is crucial for understanding the contextual flow of sentence words.</a:t>
            </a:r>
          </a:p>
          <a:p>
            <a:pPr lvl="1"/>
            <a:r>
              <a:rPr lang="en-US" b="0" i="1" dirty="0">
                <a:solidFill>
                  <a:srgbClr val="00B0F0"/>
                </a:solidFill>
                <a:effectLst/>
                <a:latin typeface="Söhne"/>
              </a:rPr>
              <a:t>Long Short-Term Memory (LSTM):</a:t>
            </a:r>
            <a:r>
              <a:rPr lang="en-US" b="0" i="0" dirty="0">
                <a:solidFill>
                  <a:srgbClr val="00B0F0"/>
                </a:solidFill>
                <a:effectLst/>
                <a:latin typeface="Söhne"/>
              </a:rPr>
              <a:t> Employed LSTM cells to overcome the vanishing gradient problem, allowing the model to retain information over longer sequences.</a:t>
            </a:r>
          </a:p>
          <a:p>
            <a:r>
              <a:rPr lang="en-US" sz="2400" b="1" i="0" dirty="0">
                <a:solidFill>
                  <a:srgbClr val="00B0F0"/>
                </a:solidFill>
                <a:effectLst/>
                <a:latin typeface="Söhne"/>
              </a:rPr>
              <a:t>Bidirectional Encoder Representations from Transformers (BERT):</a:t>
            </a:r>
            <a:endParaRPr lang="en-US" sz="2400" b="0" i="0" dirty="0">
              <a:solidFill>
                <a:srgbClr val="00B0F0"/>
              </a:solidFill>
              <a:effectLst/>
              <a:latin typeface="Söhne"/>
            </a:endParaRPr>
          </a:p>
          <a:p>
            <a:pPr lvl="1"/>
            <a:r>
              <a:rPr lang="en-US" b="0" i="1" dirty="0">
                <a:solidFill>
                  <a:srgbClr val="00B0F0"/>
                </a:solidFill>
                <a:effectLst/>
                <a:latin typeface="Söhne"/>
              </a:rPr>
              <a:t>Contextual Embeddings:</a:t>
            </a:r>
            <a:r>
              <a:rPr lang="en-US" b="0" i="0" dirty="0">
                <a:solidFill>
                  <a:srgbClr val="00B0F0"/>
                </a:solidFill>
                <a:effectLst/>
                <a:latin typeface="Söhne"/>
              </a:rPr>
              <a:t> BERT, a transformer-based model, captures contextual embeddings, considering the context of each word about its surroundings.</a:t>
            </a:r>
          </a:p>
          <a:p>
            <a:pPr lvl="1"/>
            <a:r>
              <a:rPr lang="en-US" b="0" i="1" dirty="0">
                <a:solidFill>
                  <a:srgbClr val="00B0F0"/>
                </a:solidFill>
                <a:effectLst/>
                <a:latin typeface="Söhne"/>
              </a:rPr>
              <a:t>State-of-the-Art Performance:</a:t>
            </a:r>
            <a:r>
              <a:rPr lang="en-US" b="0" i="0" dirty="0">
                <a:solidFill>
                  <a:srgbClr val="00B0F0"/>
                </a:solidFill>
                <a:effectLst/>
                <a:latin typeface="Söhne"/>
              </a:rPr>
              <a:t> Leveraged BERT's pre-trained contextualized representations for words, achieving state-of-the-art performance in various NLP tasks.</a:t>
            </a:r>
          </a:p>
          <a:p>
            <a:endParaRPr lang="en-US" dirty="0"/>
          </a:p>
        </p:txBody>
      </p:sp>
    </p:spTree>
    <p:extLst>
      <p:ext uri="{BB962C8B-B14F-4D97-AF65-F5344CB8AC3E}">
        <p14:creationId xmlns:p14="http://schemas.microsoft.com/office/powerpoint/2010/main" val="23000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ED24-3297-414D-2FBC-09C3D9A32B01}"/>
              </a:ext>
            </a:extLst>
          </p:cNvPr>
          <p:cNvSpPr>
            <a:spLocks noGrp="1"/>
          </p:cNvSpPr>
          <p:nvPr>
            <p:ph type="title"/>
          </p:nvPr>
        </p:nvSpPr>
        <p:spPr>
          <a:xfrm>
            <a:off x="838200" y="69011"/>
            <a:ext cx="10515600" cy="1325563"/>
          </a:xfrm>
        </p:spPr>
        <p:txBody>
          <a:bodyPr>
            <a:normAutofit fontScale="90000"/>
          </a:bodyPr>
          <a:lstStyle/>
          <a:p>
            <a:br>
              <a:rPr lang="en-US" b="1" i="0" dirty="0">
                <a:solidFill>
                  <a:srgbClr val="BDB7AF"/>
                </a:solidFill>
                <a:effectLst/>
                <a:latin typeface="Söhne"/>
              </a:rPr>
            </a:br>
            <a:r>
              <a:rPr lang="en-US" b="1" i="0" dirty="0">
                <a:solidFill>
                  <a:srgbClr val="FFFF00"/>
                </a:solidFill>
                <a:effectLst/>
                <a:latin typeface="Söhne"/>
              </a:rPr>
              <a:t>Results</a:t>
            </a:r>
            <a:br>
              <a:rPr lang="en-US" b="0" i="0" dirty="0">
                <a:solidFill>
                  <a:srgbClr val="BDB7AF"/>
                </a:solidFill>
                <a:effectLst/>
                <a:latin typeface="Söhne"/>
              </a:rPr>
            </a:br>
            <a:endParaRPr lang="en-US" dirty="0"/>
          </a:p>
        </p:txBody>
      </p:sp>
      <p:sp>
        <p:nvSpPr>
          <p:cNvPr id="3" name="Content Placeholder 2">
            <a:extLst>
              <a:ext uri="{FF2B5EF4-FFF2-40B4-BE49-F238E27FC236}">
                <a16:creationId xmlns:a16="http://schemas.microsoft.com/office/drawing/2014/main" id="{15865227-EC43-206B-073D-B5F07E78C8D1}"/>
              </a:ext>
            </a:extLst>
          </p:cNvPr>
          <p:cNvSpPr>
            <a:spLocks noGrp="1"/>
          </p:cNvSpPr>
          <p:nvPr>
            <p:ph idx="1"/>
          </p:nvPr>
        </p:nvSpPr>
        <p:spPr>
          <a:xfrm>
            <a:off x="838200" y="1354347"/>
            <a:ext cx="10515600" cy="5434642"/>
          </a:xfrm>
        </p:spPr>
        <p:txBody>
          <a:bodyPr>
            <a:normAutofit fontScale="92500" lnSpcReduction="20000"/>
          </a:bodyPr>
          <a:lstStyle/>
          <a:p>
            <a:pPr marL="0" indent="0" algn="l">
              <a:buNone/>
            </a:pPr>
            <a:r>
              <a:rPr lang="en-US" b="1" dirty="0">
                <a:solidFill>
                  <a:srgbClr val="00B0F0"/>
                </a:solidFill>
                <a:effectLst/>
                <a:latin typeface="Söhne"/>
              </a:rPr>
              <a:t>Model Predictions in Action</a:t>
            </a:r>
          </a:p>
          <a:p>
            <a:r>
              <a:rPr lang="en-US" b="1" i="0" dirty="0">
                <a:solidFill>
                  <a:srgbClr val="00B0F0"/>
                </a:solidFill>
                <a:effectLst/>
                <a:latin typeface="Söhne"/>
              </a:rPr>
              <a:t>Correct Predictions:</a:t>
            </a:r>
            <a:endParaRPr lang="en-US" b="0" i="0" dirty="0">
              <a:solidFill>
                <a:srgbClr val="00B0F0"/>
              </a:solidFill>
              <a:effectLst/>
              <a:latin typeface="Söhne"/>
            </a:endParaRPr>
          </a:p>
          <a:p>
            <a:pPr lvl="1"/>
            <a:r>
              <a:rPr lang="en-US" b="0" i="1" dirty="0">
                <a:solidFill>
                  <a:srgbClr val="00B0F0"/>
                </a:solidFill>
                <a:effectLst/>
                <a:latin typeface="Söhne"/>
              </a:rPr>
              <a:t>Review 1:</a:t>
            </a:r>
            <a:r>
              <a:rPr lang="en-US" b="0" i="0" dirty="0">
                <a:solidFill>
                  <a:srgbClr val="00B0F0"/>
                </a:solidFill>
                <a:effectLst/>
                <a:latin typeface="Söhne"/>
              </a:rPr>
              <a:t> "A riveting cinematic experience! The plot twists kept me on the edge of my seat. Truly a masterpiece."</a:t>
            </a:r>
          </a:p>
          <a:p>
            <a:pPr lvl="2"/>
            <a:r>
              <a:rPr lang="en-US" b="1" i="0" dirty="0">
                <a:solidFill>
                  <a:srgbClr val="00B0F0"/>
                </a:solidFill>
                <a:effectLst/>
                <a:latin typeface="Söhne"/>
              </a:rPr>
              <a:t>Predicted Sentiment:</a:t>
            </a:r>
            <a:r>
              <a:rPr lang="en-US" b="0" i="0" dirty="0">
                <a:solidFill>
                  <a:srgbClr val="00B0F0"/>
                </a:solidFill>
                <a:effectLst/>
                <a:latin typeface="Söhne"/>
              </a:rPr>
              <a:t> Positive</a:t>
            </a:r>
          </a:p>
          <a:p>
            <a:pPr lvl="2"/>
            <a:r>
              <a:rPr lang="en-US" b="1" i="0" dirty="0">
                <a:solidFill>
                  <a:srgbClr val="00B0F0"/>
                </a:solidFill>
                <a:effectLst/>
                <a:latin typeface="Söhne"/>
              </a:rPr>
              <a:t>Actual Sentiment:</a:t>
            </a:r>
            <a:r>
              <a:rPr lang="en-US" b="0" i="0" dirty="0">
                <a:solidFill>
                  <a:srgbClr val="00B0F0"/>
                </a:solidFill>
                <a:effectLst/>
                <a:latin typeface="Söhne"/>
              </a:rPr>
              <a:t> Positive</a:t>
            </a:r>
          </a:p>
          <a:p>
            <a:pPr lvl="1"/>
            <a:r>
              <a:rPr lang="en-US" b="0" i="1" dirty="0">
                <a:solidFill>
                  <a:srgbClr val="00B0F0"/>
                </a:solidFill>
                <a:effectLst/>
                <a:latin typeface="Söhne"/>
              </a:rPr>
              <a:t>Review 2:</a:t>
            </a:r>
            <a:r>
              <a:rPr lang="en-US" b="0" i="0" dirty="0">
                <a:solidFill>
                  <a:srgbClr val="00B0F0"/>
                </a:solidFill>
                <a:effectLst/>
                <a:latin typeface="Söhne"/>
              </a:rPr>
              <a:t> "Disappointing storyline and lackluster performances. Would not recommend this movie."</a:t>
            </a:r>
          </a:p>
          <a:p>
            <a:pPr lvl="2"/>
            <a:r>
              <a:rPr lang="en-US" b="1" i="0" dirty="0">
                <a:solidFill>
                  <a:srgbClr val="00B0F0"/>
                </a:solidFill>
                <a:effectLst/>
                <a:latin typeface="Söhne"/>
              </a:rPr>
              <a:t>Predicted Sentiment:</a:t>
            </a:r>
            <a:r>
              <a:rPr lang="en-US" b="0" i="0" dirty="0">
                <a:solidFill>
                  <a:srgbClr val="00B0F0"/>
                </a:solidFill>
                <a:effectLst/>
                <a:latin typeface="Söhne"/>
              </a:rPr>
              <a:t> Negative</a:t>
            </a:r>
          </a:p>
          <a:p>
            <a:pPr lvl="2"/>
            <a:r>
              <a:rPr lang="en-US" b="1" i="0" dirty="0">
                <a:solidFill>
                  <a:srgbClr val="00B0F0"/>
                </a:solidFill>
                <a:effectLst/>
                <a:latin typeface="Söhne"/>
              </a:rPr>
              <a:t>Actual Sentiment:</a:t>
            </a:r>
            <a:r>
              <a:rPr lang="en-US" b="0" i="0" dirty="0">
                <a:solidFill>
                  <a:srgbClr val="00B0F0"/>
                </a:solidFill>
                <a:effectLst/>
                <a:latin typeface="Söhne"/>
              </a:rPr>
              <a:t> Negative</a:t>
            </a:r>
          </a:p>
          <a:p>
            <a:r>
              <a:rPr lang="en-US" b="1" i="0" dirty="0">
                <a:solidFill>
                  <a:srgbClr val="00B0F0"/>
                </a:solidFill>
                <a:effectLst/>
                <a:latin typeface="Söhne"/>
              </a:rPr>
              <a:t>Incorrect Predictions:</a:t>
            </a:r>
            <a:endParaRPr lang="en-US" b="0" i="0" dirty="0">
              <a:solidFill>
                <a:srgbClr val="00B0F0"/>
              </a:solidFill>
              <a:effectLst/>
              <a:latin typeface="Söhne"/>
            </a:endParaRPr>
          </a:p>
          <a:p>
            <a:pPr lvl="1"/>
            <a:r>
              <a:rPr lang="en-US" b="0" i="1" dirty="0">
                <a:solidFill>
                  <a:srgbClr val="00B0F0"/>
                </a:solidFill>
                <a:effectLst/>
                <a:latin typeface="Söhne"/>
              </a:rPr>
              <a:t>Review 3:</a:t>
            </a:r>
            <a:r>
              <a:rPr lang="en-US" b="0" i="0" dirty="0">
                <a:solidFill>
                  <a:srgbClr val="00B0F0"/>
                </a:solidFill>
                <a:effectLst/>
                <a:latin typeface="Söhne"/>
              </a:rPr>
              <a:t> "The movie was all right, but the ending was unexpected and amazing!"</a:t>
            </a:r>
          </a:p>
          <a:p>
            <a:pPr lvl="2"/>
            <a:r>
              <a:rPr lang="en-US" b="1" i="0" dirty="0">
                <a:solidFill>
                  <a:srgbClr val="00B0F0"/>
                </a:solidFill>
                <a:effectLst/>
                <a:latin typeface="Söhne"/>
              </a:rPr>
              <a:t>Predicted Sentiment:</a:t>
            </a:r>
            <a:r>
              <a:rPr lang="en-US" b="0" i="0" dirty="0">
                <a:solidFill>
                  <a:srgbClr val="00B0F0"/>
                </a:solidFill>
                <a:effectLst/>
                <a:latin typeface="Söhne"/>
              </a:rPr>
              <a:t> Negative</a:t>
            </a:r>
          </a:p>
          <a:p>
            <a:pPr lvl="2"/>
            <a:r>
              <a:rPr lang="en-US" b="1" i="0" dirty="0">
                <a:solidFill>
                  <a:srgbClr val="00B0F0"/>
                </a:solidFill>
                <a:effectLst/>
                <a:latin typeface="Söhne"/>
              </a:rPr>
              <a:t>Actual Sentiment:</a:t>
            </a:r>
            <a:r>
              <a:rPr lang="en-US" b="0" i="0" dirty="0">
                <a:solidFill>
                  <a:srgbClr val="00B0F0"/>
                </a:solidFill>
                <a:effectLst/>
                <a:latin typeface="Söhne"/>
              </a:rPr>
              <a:t> Positive</a:t>
            </a:r>
          </a:p>
          <a:p>
            <a:pPr lvl="1"/>
            <a:r>
              <a:rPr lang="en-US" b="0" i="1" dirty="0">
                <a:solidFill>
                  <a:srgbClr val="00B0F0"/>
                </a:solidFill>
                <a:effectLst/>
                <a:latin typeface="Söhne"/>
              </a:rPr>
              <a:t>Review 4:</a:t>
            </a:r>
            <a:r>
              <a:rPr lang="en-US" b="0" i="0" dirty="0">
                <a:solidFill>
                  <a:srgbClr val="00B0F0"/>
                </a:solidFill>
                <a:effectLst/>
                <a:latin typeface="Söhne"/>
              </a:rPr>
              <a:t> "Expected more from this film. However, some scenes were well-executed."</a:t>
            </a:r>
          </a:p>
          <a:p>
            <a:pPr lvl="2"/>
            <a:r>
              <a:rPr lang="en-US" b="1" i="0" dirty="0">
                <a:solidFill>
                  <a:srgbClr val="00B0F0"/>
                </a:solidFill>
                <a:effectLst/>
                <a:latin typeface="Söhne"/>
              </a:rPr>
              <a:t>Predicted Sentiment:</a:t>
            </a:r>
            <a:r>
              <a:rPr lang="en-US" b="0" i="0" dirty="0">
                <a:solidFill>
                  <a:srgbClr val="00B0F0"/>
                </a:solidFill>
                <a:effectLst/>
                <a:latin typeface="Söhne"/>
              </a:rPr>
              <a:t> Positive</a:t>
            </a:r>
          </a:p>
          <a:p>
            <a:pPr lvl="2"/>
            <a:r>
              <a:rPr lang="en-US" b="1" i="0" dirty="0">
                <a:solidFill>
                  <a:srgbClr val="00B0F0"/>
                </a:solidFill>
                <a:effectLst/>
                <a:latin typeface="Söhne"/>
              </a:rPr>
              <a:t>Actual Sentiment:</a:t>
            </a:r>
            <a:r>
              <a:rPr lang="en-US" b="0" i="0" dirty="0">
                <a:solidFill>
                  <a:srgbClr val="00B0F0"/>
                </a:solidFill>
                <a:effectLst/>
                <a:latin typeface="Söhne"/>
              </a:rPr>
              <a:t> Negative</a:t>
            </a:r>
          </a:p>
          <a:p>
            <a:endParaRPr lang="en-US" dirty="0"/>
          </a:p>
        </p:txBody>
      </p:sp>
    </p:spTree>
    <p:extLst>
      <p:ext uri="{BB962C8B-B14F-4D97-AF65-F5344CB8AC3E}">
        <p14:creationId xmlns:p14="http://schemas.microsoft.com/office/powerpoint/2010/main" val="1470413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33937-BBDE-BE65-76F7-A70B1E0A2183}"/>
              </a:ext>
            </a:extLst>
          </p:cNvPr>
          <p:cNvSpPr>
            <a:spLocks noGrp="1"/>
          </p:cNvSpPr>
          <p:nvPr>
            <p:ph idx="1"/>
          </p:nvPr>
        </p:nvSpPr>
        <p:spPr>
          <a:xfrm>
            <a:off x="871268" y="810883"/>
            <a:ext cx="10482532" cy="5366080"/>
          </a:xfrm>
        </p:spPr>
        <p:txBody>
          <a:bodyPr/>
          <a:lstStyle/>
          <a:p>
            <a:pPr marL="0" indent="0" algn="l">
              <a:buNone/>
            </a:pPr>
            <a:r>
              <a:rPr lang="en-US" b="1" dirty="0">
                <a:solidFill>
                  <a:srgbClr val="00B0F0"/>
                </a:solidFill>
                <a:effectLst/>
                <a:latin typeface="Söhne"/>
              </a:rPr>
              <a:t>Analysis:</a:t>
            </a:r>
          </a:p>
          <a:p>
            <a:pPr algn="l">
              <a:buFont typeface="Arial" panose="020B0604020202020204" pitchFamily="34" charset="0"/>
              <a:buChar char="•"/>
            </a:pPr>
            <a:r>
              <a:rPr lang="en-US" b="1" i="0" dirty="0">
                <a:solidFill>
                  <a:srgbClr val="00B0F0"/>
                </a:solidFill>
                <a:effectLst/>
                <a:latin typeface="Söhne"/>
              </a:rPr>
              <a:t>Strengths:</a:t>
            </a:r>
            <a:r>
              <a:rPr lang="en-US" b="0" i="0" dirty="0">
                <a:solidFill>
                  <a:srgbClr val="00B0F0"/>
                </a:solidFill>
                <a:effectLst/>
                <a:latin typeface="Söhne"/>
              </a:rPr>
              <a:t> The model accurately identifies strong sentiments in both positive and negative reviews.</a:t>
            </a:r>
          </a:p>
          <a:p>
            <a:pPr algn="l">
              <a:buFont typeface="Arial" panose="020B0604020202020204" pitchFamily="34" charset="0"/>
              <a:buChar char="•"/>
            </a:pPr>
            <a:r>
              <a:rPr lang="en-US" b="1" i="0" dirty="0">
                <a:solidFill>
                  <a:srgbClr val="00B0F0"/>
                </a:solidFill>
                <a:effectLst/>
                <a:latin typeface="Söhne"/>
              </a:rPr>
              <a:t>Weaknesses:</a:t>
            </a:r>
            <a:r>
              <a:rPr lang="en-US" b="0" i="0" dirty="0">
                <a:solidFill>
                  <a:srgbClr val="00B0F0"/>
                </a:solidFill>
                <a:effectLst/>
                <a:latin typeface="Söhne"/>
              </a:rPr>
              <a:t> Struggles with subtle nuances, such as mixed sentiments or cases where sentiment is heavily context-dependent.</a:t>
            </a:r>
          </a:p>
          <a:p>
            <a:pPr marL="0" indent="0" algn="l">
              <a:buNone/>
            </a:pPr>
            <a:r>
              <a:rPr lang="en-US" b="1" dirty="0">
                <a:solidFill>
                  <a:srgbClr val="00B0F0"/>
                </a:solidFill>
                <a:effectLst/>
                <a:latin typeface="Söhne"/>
              </a:rPr>
              <a:t>Outcome:</a:t>
            </a:r>
          </a:p>
          <a:p>
            <a:pPr algn="l">
              <a:buFont typeface="Arial" panose="020B0604020202020204" pitchFamily="34" charset="0"/>
              <a:buChar char="•"/>
            </a:pPr>
            <a:r>
              <a:rPr lang="en-US" b="0" i="0" dirty="0">
                <a:solidFill>
                  <a:srgbClr val="00B0F0"/>
                </a:solidFill>
                <a:effectLst/>
                <a:latin typeface="Söhne"/>
              </a:rPr>
              <a:t>While the model excels in capturing explicit sentiments, ongoing refinement is needed to handle more complex expressions, contributing to a deeper understanding of audience perspectives.</a:t>
            </a:r>
          </a:p>
          <a:p>
            <a:endParaRPr lang="en-US" dirty="0"/>
          </a:p>
        </p:txBody>
      </p:sp>
    </p:spTree>
    <p:extLst>
      <p:ext uri="{BB962C8B-B14F-4D97-AF65-F5344CB8AC3E}">
        <p14:creationId xmlns:p14="http://schemas.microsoft.com/office/powerpoint/2010/main" val="644829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B70B-C182-6236-95FA-2C618449C5DA}"/>
              </a:ext>
            </a:extLst>
          </p:cNvPr>
          <p:cNvSpPr>
            <a:spLocks noGrp="1"/>
          </p:cNvSpPr>
          <p:nvPr>
            <p:ph type="title"/>
          </p:nvPr>
        </p:nvSpPr>
        <p:spPr>
          <a:xfrm>
            <a:off x="838200" y="0"/>
            <a:ext cx="10515600" cy="1325563"/>
          </a:xfrm>
        </p:spPr>
        <p:txBody>
          <a:bodyPr>
            <a:normAutofit fontScale="90000"/>
          </a:bodyPr>
          <a:lstStyle/>
          <a:p>
            <a:br>
              <a:rPr lang="en-US" b="1" i="0" dirty="0">
                <a:solidFill>
                  <a:srgbClr val="FFFF00"/>
                </a:solidFill>
                <a:effectLst/>
                <a:latin typeface="Söhne"/>
              </a:rPr>
            </a:br>
            <a:r>
              <a:rPr lang="en-US" b="1" i="0" dirty="0">
                <a:solidFill>
                  <a:srgbClr val="FFFF00"/>
                </a:solidFill>
                <a:effectLst/>
                <a:latin typeface="Söhne"/>
              </a:rPr>
              <a:t>Challenges and Solutions</a:t>
            </a:r>
            <a:br>
              <a:rPr lang="en-US" b="0" i="0" dirty="0">
                <a:solidFill>
                  <a:srgbClr val="BDB7AF"/>
                </a:solidFill>
                <a:effectLst/>
                <a:latin typeface="Söhne"/>
              </a:rPr>
            </a:br>
            <a:endParaRPr lang="en-US" dirty="0"/>
          </a:p>
        </p:txBody>
      </p:sp>
      <p:sp>
        <p:nvSpPr>
          <p:cNvPr id="3" name="Content Placeholder 2">
            <a:extLst>
              <a:ext uri="{FF2B5EF4-FFF2-40B4-BE49-F238E27FC236}">
                <a16:creationId xmlns:a16="http://schemas.microsoft.com/office/drawing/2014/main" id="{C49DE924-DC7C-65AD-A2E2-BD31BDF8FF54}"/>
              </a:ext>
            </a:extLst>
          </p:cNvPr>
          <p:cNvSpPr>
            <a:spLocks noGrp="1"/>
          </p:cNvSpPr>
          <p:nvPr>
            <p:ph idx="1"/>
          </p:nvPr>
        </p:nvSpPr>
        <p:spPr>
          <a:xfrm>
            <a:off x="838200" y="1164566"/>
            <a:ext cx="10515600" cy="5693433"/>
          </a:xfrm>
        </p:spPr>
        <p:txBody>
          <a:bodyPr>
            <a:normAutofit fontScale="92500" lnSpcReduction="10000"/>
          </a:bodyPr>
          <a:lstStyle/>
          <a:p>
            <a:pPr marL="0" indent="0" algn="l">
              <a:buNone/>
            </a:pPr>
            <a:r>
              <a:rPr lang="en-US" b="1" dirty="0">
                <a:solidFill>
                  <a:srgbClr val="00B0F0"/>
                </a:solidFill>
                <a:effectLst/>
                <a:latin typeface="Söhne"/>
              </a:rPr>
              <a:t>Navigating Sentiment Analysis Complexities</a:t>
            </a:r>
          </a:p>
          <a:p>
            <a:r>
              <a:rPr lang="en-US" b="1" i="0" dirty="0">
                <a:solidFill>
                  <a:srgbClr val="00B0F0"/>
                </a:solidFill>
                <a:effectLst/>
                <a:latin typeface="Söhne"/>
              </a:rPr>
              <a:t>Challenge: Sarcasm and Irony:</a:t>
            </a:r>
            <a:endParaRPr lang="en-US" b="0" i="0" dirty="0">
              <a:solidFill>
                <a:srgbClr val="00B0F0"/>
              </a:solidFill>
              <a:effectLst/>
              <a:latin typeface="Söhne"/>
            </a:endParaRPr>
          </a:p>
          <a:p>
            <a:pPr lvl="1"/>
            <a:r>
              <a:rPr lang="en-US" b="0" i="1" dirty="0">
                <a:solidFill>
                  <a:srgbClr val="00B0F0"/>
                </a:solidFill>
                <a:effectLst/>
                <a:latin typeface="Söhne"/>
              </a:rPr>
              <a:t>Nature of Challenge:</a:t>
            </a:r>
            <a:r>
              <a:rPr lang="en-US" b="0" i="0" dirty="0">
                <a:solidFill>
                  <a:srgbClr val="00B0F0"/>
                </a:solidFill>
                <a:effectLst/>
                <a:latin typeface="Söhne"/>
              </a:rPr>
              <a:t> Sarcasm and irony pose a challenge in sentiment analysis, as the intended sentiment may be opposite to the literal words used.</a:t>
            </a:r>
          </a:p>
          <a:p>
            <a:pPr lvl="1"/>
            <a:r>
              <a:rPr lang="en-US" b="0" i="1" dirty="0">
                <a:solidFill>
                  <a:srgbClr val="00B0F0"/>
                </a:solidFill>
                <a:effectLst/>
                <a:latin typeface="Söhne"/>
              </a:rPr>
              <a:t>Solution:</a:t>
            </a:r>
            <a:r>
              <a:rPr lang="en-US" b="0" i="0" dirty="0">
                <a:solidFill>
                  <a:srgbClr val="00B0F0"/>
                </a:solidFill>
                <a:effectLst/>
                <a:latin typeface="Söhne"/>
              </a:rPr>
              <a:t> Implemented context-aware analysis by incorporating sentiment lexicons and considering surrounding text to discern the true sentiment.</a:t>
            </a:r>
          </a:p>
          <a:p>
            <a:r>
              <a:rPr lang="en-US" b="1" i="0" dirty="0">
                <a:solidFill>
                  <a:srgbClr val="00B0F0"/>
                </a:solidFill>
                <a:effectLst/>
                <a:latin typeface="Söhne"/>
              </a:rPr>
              <a:t>Challenge: Handling Negations:</a:t>
            </a:r>
            <a:endParaRPr lang="en-US" b="0" i="0" dirty="0">
              <a:solidFill>
                <a:srgbClr val="00B0F0"/>
              </a:solidFill>
              <a:effectLst/>
              <a:latin typeface="Söhne"/>
            </a:endParaRPr>
          </a:p>
          <a:p>
            <a:pPr lvl="1"/>
            <a:r>
              <a:rPr lang="en-US" b="0" i="1" dirty="0">
                <a:solidFill>
                  <a:srgbClr val="00B0F0"/>
                </a:solidFill>
                <a:effectLst/>
                <a:latin typeface="Söhne"/>
              </a:rPr>
              <a:t>Nature of Challenge:</a:t>
            </a:r>
            <a:r>
              <a:rPr lang="en-US" b="0" i="0" dirty="0">
                <a:solidFill>
                  <a:srgbClr val="00B0F0"/>
                </a:solidFill>
                <a:effectLst/>
                <a:latin typeface="Söhne"/>
              </a:rPr>
              <a:t> Negations can reverse the sentiment of a sentence, making it challenging for the model to interpret sentiment accurately.</a:t>
            </a:r>
          </a:p>
          <a:p>
            <a:pPr lvl="1"/>
            <a:r>
              <a:rPr lang="en-US" b="0" i="1" dirty="0">
                <a:solidFill>
                  <a:srgbClr val="00B0F0"/>
                </a:solidFill>
                <a:effectLst/>
                <a:latin typeface="Söhne"/>
              </a:rPr>
              <a:t>Solution:</a:t>
            </a:r>
            <a:r>
              <a:rPr lang="en-US" b="0" i="0" dirty="0">
                <a:solidFill>
                  <a:srgbClr val="00B0F0"/>
                </a:solidFill>
                <a:effectLst/>
                <a:latin typeface="Söhne"/>
              </a:rPr>
              <a:t> Augmented the training data with additional examples containing negations and integrated linguistic rules to understand negated sentiments better.</a:t>
            </a:r>
          </a:p>
          <a:p>
            <a:r>
              <a:rPr lang="en-US" b="1" i="0" dirty="0">
                <a:solidFill>
                  <a:srgbClr val="00B0F0"/>
                </a:solidFill>
                <a:effectLst/>
                <a:latin typeface="Söhne"/>
              </a:rPr>
              <a:t>Challenge: Data Imbalance:</a:t>
            </a:r>
            <a:endParaRPr lang="en-US" b="0" i="0" dirty="0">
              <a:solidFill>
                <a:srgbClr val="00B0F0"/>
              </a:solidFill>
              <a:effectLst/>
              <a:latin typeface="Söhne"/>
            </a:endParaRPr>
          </a:p>
          <a:p>
            <a:pPr lvl="1"/>
            <a:r>
              <a:rPr lang="en-US" b="0" i="1" dirty="0">
                <a:solidFill>
                  <a:srgbClr val="00B0F0"/>
                </a:solidFill>
                <a:effectLst/>
                <a:latin typeface="Söhne"/>
              </a:rPr>
              <a:t>Nature of Challenge:</a:t>
            </a:r>
            <a:r>
              <a:rPr lang="en-US" b="0" i="0" dirty="0">
                <a:solidFill>
                  <a:srgbClr val="00B0F0"/>
                </a:solidFill>
                <a:effectLst/>
                <a:latin typeface="Söhne"/>
              </a:rPr>
              <a:t> Unequal distribution of positive and negative reviews can lead to biased model predictions.</a:t>
            </a:r>
          </a:p>
          <a:p>
            <a:pPr lvl="1"/>
            <a:r>
              <a:rPr lang="en-US" b="0" i="1" dirty="0">
                <a:solidFill>
                  <a:srgbClr val="00B0F0"/>
                </a:solidFill>
                <a:effectLst/>
                <a:latin typeface="Söhne"/>
              </a:rPr>
              <a:t>Solution:</a:t>
            </a:r>
            <a:r>
              <a:rPr lang="en-US" b="0" i="0" dirty="0">
                <a:solidFill>
                  <a:srgbClr val="00B0F0"/>
                </a:solidFill>
                <a:effectLst/>
                <a:latin typeface="Söhne"/>
              </a:rPr>
              <a:t> Employed data augmentation techniques and balanced sampling to address the class imbalance, ensuring the model learns from a representative dataset.</a:t>
            </a:r>
          </a:p>
          <a:p>
            <a:pPr marL="0" indent="0">
              <a:buNone/>
            </a:pPr>
            <a:endParaRPr lang="en-US" dirty="0"/>
          </a:p>
        </p:txBody>
      </p:sp>
    </p:spTree>
    <p:extLst>
      <p:ext uri="{BB962C8B-B14F-4D97-AF65-F5344CB8AC3E}">
        <p14:creationId xmlns:p14="http://schemas.microsoft.com/office/powerpoint/2010/main" val="194461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9C91-DE5D-96C9-780A-46A5BA4FEA82}"/>
              </a:ext>
            </a:extLst>
          </p:cNvPr>
          <p:cNvSpPr>
            <a:spLocks noGrp="1"/>
          </p:cNvSpPr>
          <p:nvPr>
            <p:ph type="title"/>
          </p:nvPr>
        </p:nvSpPr>
        <p:spPr/>
        <p:txBody>
          <a:bodyPr>
            <a:noAutofit/>
          </a:bodyPr>
          <a:lstStyle/>
          <a:p>
            <a:r>
              <a:rPr lang="en-US" sz="2400" b="1" dirty="0">
                <a:solidFill>
                  <a:srgbClr val="FFFF00"/>
                </a:solidFill>
                <a:effectLst/>
                <a:latin typeface="Söhne"/>
              </a:rPr>
              <a:t>Introduction to Sentiment Analysis</a:t>
            </a:r>
            <a:br>
              <a:rPr lang="en-US" sz="1000" b="0" i="0" dirty="0">
                <a:solidFill>
                  <a:srgbClr val="BDB7AF"/>
                </a:solidFill>
                <a:effectLst/>
                <a:latin typeface="Söhne"/>
              </a:rPr>
            </a:br>
            <a:endParaRPr lang="en-US" sz="1000" dirty="0"/>
          </a:p>
        </p:txBody>
      </p:sp>
      <p:sp>
        <p:nvSpPr>
          <p:cNvPr id="3" name="Content Placeholder 2">
            <a:extLst>
              <a:ext uri="{FF2B5EF4-FFF2-40B4-BE49-F238E27FC236}">
                <a16:creationId xmlns:a16="http://schemas.microsoft.com/office/drawing/2014/main" id="{127F8DA9-D0D6-D508-251A-36F2B059C658}"/>
              </a:ext>
            </a:extLst>
          </p:cNvPr>
          <p:cNvSpPr>
            <a:spLocks noGrp="1"/>
          </p:cNvSpPr>
          <p:nvPr>
            <p:ph idx="1"/>
          </p:nvPr>
        </p:nvSpPr>
        <p:spPr/>
        <p:txBody>
          <a:bodyPr>
            <a:normAutofit/>
          </a:bodyPr>
          <a:lstStyle/>
          <a:p>
            <a:pPr marL="0" indent="0">
              <a:buNone/>
            </a:pPr>
            <a:r>
              <a:rPr lang="en-US" b="0" i="0" dirty="0">
                <a:solidFill>
                  <a:srgbClr val="00B0F0"/>
                </a:solidFill>
                <a:effectLst/>
                <a:latin typeface="Söhne"/>
              </a:rPr>
              <a:t>Sentiment analysis, or opinion mining, is a powerful technique in natural language processing (NLP) that involves determining and extracting sentiments or opinions expressed in text. It plays a crucial role in understanding the subjective information present in user-generated content, providing valuable insights into public view, customer feedback, and social media sentiments.</a:t>
            </a:r>
            <a:br>
              <a:rPr lang="en-US" sz="1400" b="0" i="0" dirty="0">
                <a:solidFill>
                  <a:srgbClr val="00B0F0"/>
                </a:solidFill>
                <a:effectLst/>
                <a:latin typeface="Söhne"/>
              </a:rPr>
            </a:br>
            <a:endParaRPr lang="en-US" sz="1400" b="0" i="0" dirty="0">
              <a:solidFill>
                <a:srgbClr val="00B0F0"/>
              </a:solidFill>
              <a:effectLst/>
              <a:latin typeface="Söhne"/>
            </a:endParaRPr>
          </a:p>
          <a:p>
            <a:endParaRPr lang="en-US" sz="1400" b="0" i="0" dirty="0">
              <a:solidFill>
                <a:srgbClr val="00B0F0"/>
              </a:solidFill>
              <a:effectLst/>
              <a:latin typeface="Söhne"/>
            </a:endParaRPr>
          </a:p>
        </p:txBody>
      </p:sp>
    </p:spTree>
    <p:extLst>
      <p:ext uri="{BB962C8B-B14F-4D97-AF65-F5344CB8AC3E}">
        <p14:creationId xmlns:p14="http://schemas.microsoft.com/office/powerpoint/2010/main" val="116808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D5D861-BF05-D7B8-1721-AAC1E3CEEFA9}"/>
              </a:ext>
            </a:extLst>
          </p:cNvPr>
          <p:cNvSpPr>
            <a:spLocks noGrp="1"/>
          </p:cNvSpPr>
          <p:nvPr>
            <p:ph idx="1"/>
          </p:nvPr>
        </p:nvSpPr>
        <p:spPr/>
        <p:txBody>
          <a:bodyPr/>
          <a:lstStyle/>
          <a:p>
            <a:r>
              <a:rPr lang="en-US" b="1" i="0" dirty="0">
                <a:solidFill>
                  <a:srgbClr val="00B0F0"/>
                </a:solidFill>
                <a:effectLst/>
                <a:latin typeface="Söhne"/>
              </a:rPr>
              <a:t>Multimodal Sentiment Analysis:</a:t>
            </a:r>
            <a:endParaRPr lang="en-US" b="0" i="0" dirty="0">
              <a:solidFill>
                <a:srgbClr val="00B0F0"/>
              </a:solidFill>
              <a:effectLst/>
              <a:latin typeface="Söhne"/>
            </a:endParaRPr>
          </a:p>
          <a:p>
            <a:pPr lvl="1"/>
            <a:r>
              <a:rPr lang="en-US" b="0" i="1" dirty="0">
                <a:solidFill>
                  <a:srgbClr val="00B0F0"/>
                </a:solidFill>
                <a:effectLst/>
                <a:latin typeface="Söhne"/>
              </a:rPr>
              <a:t>Integration:</a:t>
            </a:r>
            <a:r>
              <a:rPr lang="en-US" b="0" i="0" dirty="0">
                <a:solidFill>
                  <a:srgbClr val="00B0F0"/>
                </a:solidFill>
                <a:effectLst/>
                <a:latin typeface="Söhne"/>
              </a:rPr>
              <a:t> Combine textual data with visuals for a comprehensive understanding, incorporating movie posters or trailers.</a:t>
            </a:r>
          </a:p>
          <a:p>
            <a:pPr marL="0" indent="0" algn="l">
              <a:buNone/>
            </a:pPr>
            <a:r>
              <a:rPr lang="en-US" b="1" dirty="0">
                <a:solidFill>
                  <a:srgbClr val="00B0F0"/>
                </a:solidFill>
                <a:effectLst/>
                <a:latin typeface="Söhne"/>
              </a:rPr>
              <a:t>Outcome:</a:t>
            </a:r>
          </a:p>
          <a:p>
            <a:pPr algn="l">
              <a:buFont typeface="Arial" panose="020B0604020202020204" pitchFamily="34" charset="0"/>
              <a:buChar char="•"/>
            </a:pPr>
            <a:r>
              <a:rPr lang="en-US" b="0" i="0" dirty="0">
                <a:solidFill>
                  <a:srgbClr val="00B0F0"/>
                </a:solidFill>
                <a:effectLst/>
                <a:latin typeface="Söhne"/>
              </a:rPr>
              <a:t>These strategic enhancements pave the way for a more sophisticated, adaptable, and insightful sentiment analysis framework, ensuring our model remains at the forefront of understanding audience sentiments in movie reviews.</a:t>
            </a:r>
          </a:p>
          <a:p>
            <a:endParaRPr lang="en-US" dirty="0"/>
          </a:p>
        </p:txBody>
      </p:sp>
    </p:spTree>
    <p:extLst>
      <p:ext uri="{BB962C8B-B14F-4D97-AF65-F5344CB8AC3E}">
        <p14:creationId xmlns:p14="http://schemas.microsoft.com/office/powerpoint/2010/main" val="34700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79803-6DE1-80C0-8524-9D327225C8F9}"/>
              </a:ext>
            </a:extLst>
          </p:cNvPr>
          <p:cNvSpPr>
            <a:spLocks noGrp="1"/>
          </p:cNvSpPr>
          <p:nvPr>
            <p:ph type="title"/>
          </p:nvPr>
        </p:nvSpPr>
        <p:spPr>
          <a:xfrm>
            <a:off x="838200" y="0"/>
            <a:ext cx="10515600" cy="1325563"/>
          </a:xfrm>
        </p:spPr>
        <p:txBody>
          <a:bodyPr>
            <a:normAutofit fontScale="90000"/>
          </a:bodyPr>
          <a:lstStyle/>
          <a:p>
            <a:br>
              <a:rPr lang="en-US" b="1" i="0" dirty="0">
                <a:solidFill>
                  <a:srgbClr val="BDB7AF"/>
                </a:solidFill>
                <a:effectLst/>
                <a:latin typeface="Söhne"/>
              </a:rPr>
            </a:br>
            <a:r>
              <a:rPr lang="en-US" b="1" i="0" dirty="0">
                <a:solidFill>
                  <a:srgbClr val="FFFF00"/>
                </a:solidFill>
                <a:effectLst/>
                <a:latin typeface="Söhne"/>
              </a:rPr>
              <a:t>Conclusion</a:t>
            </a:r>
            <a:br>
              <a:rPr lang="en-US" b="0" i="0" dirty="0">
                <a:solidFill>
                  <a:srgbClr val="BDB7AF"/>
                </a:solidFill>
                <a:effectLst/>
                <a:latin typeface="Söhne"/>
              </a:rPr>
            </a:br>
            <a:endParaRPr lang="en-US" dirty="0"/>
          </a:p>
        </p:txBody>
      </p:sp>
      <p:sp>
        <p:nvSpPr>
          <p:cNvPr id="3" name="Content Placeholder 2">
            <a:extLst>
              <a:ext uri="{FF2B5EF4-FFF2-40B4-BE49-F238E27FC236}">
                <a16:creationId xmlns:a16="http://schemas.microsoft.com/office/drawing/2014/main" id="{819668F1-C1D3-CC66-165B-13B25E1441AA}"/>
              </a:ext>
            </a:extLst>
          </p:cNvPr>
          <p:cNvSpPr>
            <a:spLocks noGrp="1"/>
          </p:cNvSpPr>
          <p:nvPr>
            <p:ph idx="1"/>
          </p:nvPr>
        </p:nvSpPr>
        <p:spPr>
          <a:xfrm>
            <a:off x="838200" y="1112808"/>
            <a:ext cx="10515600" cy="5650301"/>
          </a:xfrm>
        </p:spPr>
        <p:txBody>
          <a:bodyPr>
            <a:normAutofit fontScale="92500" lnSpcReduction="20000"/>
          </a:bodyPr>
          <a:lstStyle/>
          <a:p>
            <a:pPr marL="0" indent="0" algn="l">
              <a:buNone/>
            </a:pPr>
            <a:r>
              <a:rPr lang="en-US" b="1" dirty="0">
                <a:solidFill>
                  <a:srgbClr val="00B0F0"/>
                </a:solidFill>
                <a:effectLst/>
                <a:latin typeface="Söhne"/>
              </a:rPr>
              <a:t>Decoding Sentiments, Unveiling Insights</a:t>
            </a:r>
          </a:p>
          <a:p>
            <a:r>
              <a:rPr lang="en-US" b="1" i="0" dirty="0">
                <a:solidFill>
                  <a:srgbClr val="00B0F0"/>
                </a:solidFill>
                <a:effectLst/>
                <a:latin typeface="Söhne"/>
              </a:rPr>
              <a:t>Key Findings:</a:t>
            </a:r>
            <a:endParaRPr lang="en-US" b="0" i="0" dirty="0">
              <a:solidFill>
                <a:srgbClr val="00B0F0"/>
              </a:solidFill>
              <a:effectLst/>
              <a:latin typeface="Söhne"/>
            </a:endParaRPr>
          </a:p>
          <a:p>
            <a:pPr lvl="1"/>
            <a:r>
              <a:rPr lang="en-US" b="0" i="0" dirty="0">
                <a:solidFill>
                  <a:srgbClr val="00B0F0"/>
                </a:solidFill>
                <a:effectLst/>
                <a:latin typeface="Söhne"/>
              </a:rPr>
              <a:t>Our sentiment analysis project successfully deciphered sentiments within various movie reviews.</a:t>
            </a:r>
          </a:p>
          <a:p>
            <a:pPr lvl="1"/>
            <a:r>
              <a:rPr lang="en-US" b="0" i="0" dirty="0">
                <a:solidFill>
                  <a:srgbClr val="00B0F0"/>
                </a:solidFill>
                <a:effectLst/>
                <a:latin typeface="Söhne"/>
              </a:rPr>
              <a:t>We achieved accurate and context-aware sentiment predictions by Leveraging the power of BERT and advanced preprocessing techniques.</a:t>
            </a:r>
          </a:p>
          <a:p>
            <a:r>
              <a:rPr lang="en-US" b="1" i="0" dirty="0">
                <a:solidFill>
                  <a:srgbClr val="00B0F0"/>
                </a:solidFill>
                <a:effectLst/>
                <a:latin typeface="Söhne"/>
              </a:rPr>
              <a:t>Outcomes:</a:t>
            </a:r>
            <a:endParaRPr lang="en-US" b="0" i="0" dirty="0">
              <a:solidFill>
                <a:srgbClr val="00B0F0"/>
              </a:solidFill>
              <a:effectLst/>
              <a:latin typeface="Söhne"/>
            </a:endParaRPr>
          </a:p>
          <a:p>
            <a:pPr lvl="1"/>
            <a:r>
              <a:rPr lang="en-US" b="0" i="0" dirty="0">
                <a:solidFill>
                  <a:srgbClr val="00B0F0"/>
                </a:solidFill>
                <a:effectLst/>
                <a:latin typeface="Söhne"/>
              </a:rPr>
              <a:t>The model showcased robust performance on the test set, demonstrating its ability to navigate the nuances of positive and negative sentiments.</a:t>
            </a:r>
          </a:p>
          <a:p>
            <a:pPr lvl="1"/>
            <a:r>
              <a:rPr lang="en-US" b="0" i="0" dirty="0">
                <a:solidFill>
                  <a:srgbClr val="00B0F0"/>
                </a:solidFill>
                <a:effectLst/>
                <a:latin typeface="Söhne"/>
              </a:rPr>
              <a:t>By incorporating ensemble models and advanced deep learning architectures, we anticipate further improvements in accuracy and adaptability.</a:t>
            </a:r>
          </a:p>
          <a:p>
            <a:r>
              <a:rPr lang="en-US" b="1" i="0" dirty="0">
                <a:solidFill>
                  <a:srgbClr val="00B0F0"/>
                </a:solidFill>
                <a:effectLst/>
                <a:latin typeface="Söhne"/>
              </a:rPr>
              <a:t>Significance of Sentiment Analysis in Movie Reviews:</a:t>
            </a:r>
            <a:endParaRPr lang="en-US" b="0" i="0" dirty="0">
              <a:solidFill>
                <a:srgbClr val="00B0F0"/>
              </a:solidFill>
              <a:effectLst/>
              <a:latin typeface="Söhne"/>
            </a:endParaRPr>
          </a:p>
          <a:p>
            <a:pPr lvl="1"/>
            <a:r>
              <a:rPr lang="en-US" b="0" i="1" dirty="0">
                <a:solidFill>
                  <a:srgbClr val="00B0F0"/>
                </a:solidFill>
                <a:effectLst/>
                <a:latin typeface="Söhne"/>
              </a:rPr>
              <a:t>Audience Engagement:</a:t>
            </a:r>
            <a:r>
              <a:rPr lang="en-US" b="0" i="0" dirty="0">
                <a:solidFill>
                  <a:srgbClr val="00B0F0"/>
                </a:solidFill>
                <a:effectLst/>
                <a:latin typeface="Söhne"/>
              </a:rPr>
              <a:t> Sentiment analysis provides a direct lens into audience reactions, enabling filmmakers and studios to understand the impact of their creations.</a:t>
            </a:r>
          </a:p>
          <a:p>
            <a:pPr lvl="1"/>
            <a:r>
              <a:rPr lang="en-US" b="0" i="1" dirty="0">
                <a:solidFill>
                  <a:srgbClr val="00B0F0"/>
                </a:solidFill>
                <a:effectLst/>
                <a:latin typeface="Söhne"/>
              </a:rPr>
              <a:t>Decision Support:</a:t>
            </a:r>
            <a:r>
              <a:rPr lang="en-US" b="0" i="0" dirty="0">
                <a:solidFill>
                  <a:srgbClr val="00B0F0"/>
                </a:solidFill>
                <a:effectLst/>
                <a:latin typeface="Söhne"/>
              </a:rPr>
              <a:t> Businesses in the entertainment industry can make informed decisions based on sentiment trends, influencing marketing strategies and content development.</a:t>
            </a:r>
          </a:p>
        </p:txBody>
      </p:sp>
    </p:spTree>
    <p:extLst>
      <p:ext uri="{BB962C8B-B14F-4D97-AF65-F5344CB8AC3E}">
        <p14:creationId xmlns:p14="http://schemas.microsoft.com/office/powerpoint/2010/main" val="2256137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F485B-1E25-7AD2-FA92-CC4D5B81F167}"/>
              </a:ext>
            </a:extLst>
          </p:cNvPr>
          <p:cNvSpPr>
            <a:spLocks noGrp="1"/>
          </p:cNvSpPr>
          <p:nvPr>
            <p:ph idx="1"/>
          </p:nvPr>
        </p:nvSpPr>
        <p:spPr>
          <a:xfrm>
            <a:off x="879894" y="1190445"/>
            <a:ext cx="10473906" cy="4986518"/>
          </a:xfrm>
        </p:spPr>
        <p:txBody>
          <a:bodyPr>
            <a:normAutofit/>
          </a:bodyPr>
          <a:lstStyle/>
          <a:p>
            <a:r>
              <a:rPr lang="en-US" b="1" i="0" dirty="0">
                <a:solidFill>
                  <a:srgbClr val="00B0F0"/>
                </a:solidFill>
                <a:effectLst/>
                <a:latin typeface="Söhne"/>
              </a:rPr>
              <a:t>Project Impact:</a:t>
            </a:r>
            <a:endParaRPr lang="en-US" b="0" i="0" dirty="0">
              <a:solidFill>
                <a:srgbClr val="00B0F0"/>
              </a:solidFill>
              <a:effectLst/>
              <a:latin typeface="Söhne"/>
            </a:endParaRPr>
          </a:p>
          <a:p>
            <a:pPr lvl="1"/>
            <a:r>
              <a:rPr lang="en-US" b="0" i="0" dirty="0">
                <a:solidFill>
                  <a:srgbClr val="00B0F0"/>
                </a:solidFill>
                <a:effectLst/>
                <a:latin typeface="Söhne"/>
              </a:rPr>
              <a:t>Our project contributes to sentiment analysis and the broader understanding of audience sentiments in the dynamic landscape of movie reviews.</a:t>
            </a:r>
          </a:p>
          <a:p>
            <a:r>
              <a:rPr lang="en-US" b="1" i="0" dirty="0">
                <a:solidFill>
                  <a:srgbClr val="00B0F0"/>
                </a:solidFill>
                <a:effectLst/>
                <a:latin typeface="Söhne"/>
              </a:rPr>
              <a:t>Future Direction:</a:t>
            </a:r>
            <a:endParaRPr lang="en-US" b="0" i="0" dirty="0">
              <a:solidFill>
                <a:srgbClr val="00B0F0"/>
              </a:solidFill>
              <a:effectLst/>
              <a:latin typeface="Söhne"/>
            </a:endParaRPr>
          </a:p>
          <a:p>
            <a:pPr lvl="1"/>
            <a:r>
              <a:rPr lang="en-US" b="0" i="0" dirty="0">
                <a:solidFill>
                  <a:srgbClr val="00B0F0"/>
                </a:solidFill>
                <a:effectLst/>
                <a:latin typeface="Söhne"/>
              </a:rPr>
              <a:t>As we set our sights on the future, exploring advanced architectures, aspect-based analysis, and multimodal integration opens doors for even more sophisticated sentiment insights.</a:t>
            </a:r>
          </a:p>
          <a:p>
            <a:pPr marL="0" indent="0" algn="l">
              <a:buNone/>
            </a:pPr>
            <a:r>
              <a:rPr lang="en-US" b="1" dirty="0">
                <a:solidFill>
                  <a:srgbClr val="00B0F0"/>
                </a:solidFill>
                <a:effectLst/>
                <a:latin typeface="Söhne"/>
              </a:rPr>
              <a:t>Final Thought:</a:t>
            </a:r>
          </a:p>
          <a:p>
            <a:pPr algn="l">
              <a:buFont typeface="Arial" panose="020B0604020202020204" pitchFamily="34" charset="0"/>
              <a:buChar char="•"/>
            </a:pPr>
            <a:r>
              <a:rPr lang="en-US" b="0" i="0" dirty="0">
                <a:solidFill>
                  <a:srgbClr val="00B0F0"/>
                </a:solidFill>
                <a:effectLst/>
                <a:latin typeface="Söhne"/>
              </a:rPr>
              <a:t>Sentiment analysis is not just a tool; it's a key to unlocking the heartbeat of audience emotions. Our project marks a step forward in unraveling the language of sentiments within the cinematic narrative, providing valuable insights into the industry’s.</a:t>
            </a:r>
          </a:p>
          <a:p>
            <a:endParaRPr lang="en-US" dirty="0"/>
          </a:p>
        </p:txBody>
      </p:sp>
    </p:spTree>
    <p:extLst>
      <p:ext uri="{BB962C8B-B14F-4D97-AF65-F5344CB8AC3E}">
        <p14:creationId xmlns:p14="http://schemas.microsoft.com/office/powerpoint/2010/main" val="171848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D126-ACBB-FEF6-5FAA-D1AC46BABB49}"/>
              </a:ext>
            </a:extLst>
          </p:cNvPr>
          <p:cNvSpPr>
            <a:spLocks noGrp="1"/>
          </p:cNvSpPr>
          <p:nvPr>
            <p:ph type="title"/>
          </p:nvPr>
        </p:nvSpPr>
        <p:spPr>
          <a:xfrm>
            <a:off x="838200" y="365125"/>
            <a:ext cx="10515600" cy="3697917"/>
          </a:xfrm>
        </p:spPr>
        <p:txBody>
          <a:bodyPr>
            <a:normAutofit fontScale="90000"/>
          </a:bodyPr>
          <a:lstStyle/>
          <a:p>
            <a:r>
              <a:rPr lang="en-US" sz="7200" dirty="0">
                <a:solidFill>
                  <a:srgbClr val="FFFF00"/>
                </a:solidFill>
              </a:rPr>
              <a:t>			</a:t>
            </a:r>
            <a:br>
              <a:rPr lang="en-US" sz="7200" dirty="0">
                <a:solidFill>
                  <a:srgbClr val="FFFF00"/>
                </a:solidFill>
              </a:rPr>
            </a:br>
            <a:br>
              <a:rPr lang="en-US" sz="7200" dirty="0">
                <a:solidFill>
                  <a:srgbClr val="FFFF00"/>
                </a:solidFill>
              </a:rPr>
            </a:br>
            <a:r>
              <a:rPr lang="en-US" sz="7200" dirty="0">
                <a:solidFill>
                  <a:srgbClr val="FFFF00"/>
                </a:solidFill>
              </a:rPr>
              <a:t>	</a:t>
            </a:r>
            <a:br>
              <a:rPr lang="en-US" sz="7200" dirty="0">
                <a:solidFill>
                  <a:srgbClr val="FFFF00"/>
                </a:solidFill>
              </a:rPr>
            </a:br>
            <a:r>
              <a:rPr lang="en-US" sz="7200" dirty="0">
                <a:solidFill>
                  <a:srgbClr val="FFFF00"/>
                </a:solidFill>
              </a:rPr>
              <a:t>			   THANK YOU</a:t>
            </a:r>
          </a:p>
        </p:txBody>
      </p:sp>
    </p:spTree>
    <p:extLst>
      <p:ext uri="{BB962C8B-B14F-4D97-AF65-F5344CB8AC3E}">
        <p14:creationId xmlns:p14="http://schemas.microsoft.com/office/powerpoint/2010/main" val="207128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3DCD5-B017-DD83-AEEA-69FC2383B265}"/>
              </a:ext>
            </a:extLst>
          </p:cNvPr>
          <p:cNvSpPr>
            <a:spLocks noGrp="1"/>
          </p:cNvSpPr>
          <p:nvPr>
            <p:ph idx="1"/>
          </p:nvPr>
        </p:nvSpPr>
        <p:spPr>
          <a:xfrm>
            <a:off x="838200" y="1170017"/>
            <a:ext cx="10876472" cy="4747703"/>
          </a:xfrm>
        </p:spPr>
        <p:txBody>
          <a:bodyPr>
            <a:normAutofit fontScale="62500" lnSpcReduction="20000"/>
          </a:bodyPr>
          <a:lstStyle/>
          <a:p>
            <a:r>
              <a:rPr lang="en-US" sz="3200" b="1" dirty="0">
                <a:solidFill>
                  <a:srgbClr val="FFFF00"/>
                </a:solidFill>
                <a:effectLst/>
                <a:latin typeface="Söhne"/>
              </a:rPr>
              <a:t>Importance of Sentiment Analysis</a:t>
            </a:r>
          </a:p>
          <a:p>
            <a:pPr marL="0" indent="0">
              <a:buNone/>
            </a:pPr>
            <a:endParaRPr lang="en-US" sz="3200" b="1" dirty="0">
              <a:solidFill>
                <a:srgbClr val="FFFF00"/>
              </a:solidFill>
              <a:effectLst/>
              <a:latin typeface="Söhne"/>
            </a:endParaRPr>
          </a:p>
          <a:p>
            <a:r>
              <a:rPr lang="en-US" sz="3200" b="1" i="0" u="sng" dirty="0">
                <a:solidFill>
                  <a:srgbClr val="00B0F0"/>
                </a:solidFill>
                <a:effectLst/>
                <a:latin typeface="Söhne"/>
              </a:rPr>
              <a:t>Business Insights:</a:t>
            </a:r>
            <a:r>
              <a:rPr lang="en-US" sz="3200" b="0" i="0" u="sng" dirty="0">
                <a:solidFill>
                  <a:srgbClr val="00B0F0"/>
                </a:solidFill>
                <a:effectLst/>
                <a:latin typeface="Söhne"/>
              </a:rPr>
              <a:t> </a:t>
            </a:r>
            <a:r>
              <a:rPr lang="en-US" sz="3200" b="0" i="0" dirty="0">
                <a:solidFill>
                  <a:srgbClr val="00B0F0"/>
                </a:solidFill>
                <a:effectLst/>
                <a:latin typeface="Söhne"/>
              </a:rPr>
              <a:t>Helps businesses understand customer opinions and preferences, enabling them to make data-driven decisions.</a:t>
            </a:r>
          </a:p>
          <a:p>
            <a:r>
              <a:rPr lang="en-US" sz="3200" b="1" i="0" u="sng" dirty="0">
                <a:solidFill>
                  <a:srgbClr val="00B0F0"/>
                </a:solidFill>
                <a:effectLst/>
                <a:latin typeface="Söhne"/>
              </a:rPr>
              <a:t>Brand Monitoring:</a:t>
            </a:r>
            <a:r>
              <a:rPr lang="en-US" sz="3200" b="0" i="0" u="sng" dirty="0">
                <a:solidFill>
                  <a:srgbClr val="00B0F0"/>
                </a:solidFill>
                <a:effectLst/>
                <a:latin typeface="Söhne"/>
              </a:rPr>
              <a:t> </a:t>
            </a:r>
            <a:r>
              <a:rPr lang="en-US" sz="3200" b="0" i="0" dirty="0">
                <a:solidFill>
                  <a:srgbClr val="00B0F0"/>
                </a:solidFill>
                <a:effectLst/>
                <a:latin typeface="Söhne"/>
              </a:rPr>
              <a:t>Companies can track and manage their online reputation by analyzing reviews and social media sentiments.</a:t>
            </a:r>
          </a:p>
          <a:p>
            <a:r>
              <a:rPr lang="en-US" sz="3200" b="1" i="0" u="sng" dirty="0">
                <a:solidFill>
                  <a:srgbClr val="00B0F0"/>
                </a:solidFill>
                <a:effectLst/>
                <a:latin typeface="Söhne"/>
              </a:rPr>
              <a:t>Customer Service Improvement:</a:t>
            </a:r>
            <a:r>
              <a:rPr lang="en-US" sz="3200" b="0" i="0" u="sng" dirty="0">
                <a:solidFill>
                  <a:srgbClr val="00B0F0"/>
                </a:solidFill>
                <a:effectLst/>
                <a:latin typeface="Söhne"/>
              </a:rPr>
              <a:t> </a:t>
            </a:r>
            <a:r>
              <a:rPr lang="en-US" sz="3200" b="0" i="0" dirty="0">
                <a:solidFill>
                  <a:srgbClr val="00B0F0"/>
                </a:solidFill>
                <a:effectLst/>
                <a:latin typeface="Söhne"/>
              </a:rPr>
              <a:t>Identifies areas of improvement by analyzing customer feedback, leading to enhanced products and services.</a:t>
            </a:r>
          </a:p>
          <a:p>
            <a:r>
              <a:rPr lang="en-US" sz="3200" b="1" i="0" u="sng" dirty="0">
                <a:solidFill>
                  <a:srgbClr val="00B0F0"/>
                </a:solidFill>
                <a:effectLst/>
                <a:latin typeface="Söhne"/>
              </a:rPr>
              <a:t>Market Research:</a:t>
            </a:r>
            <a:r>
              <a:rPr lang="en-US" sz="3200" b="0" i="0" u="sng" dirty="0">
                <a:solidFill>
                  <a:srgbClr val="00B0F0"/>
                </a:solidFill>
                <a:effectLst/>
                <a:latin typeface="Söhne"/>
              </a:rPr>
              <a:t> </a:t>
            </a:r>
            <a:r>
              <a:rPr lang="en-US" sz="3200" b="0" i="0" dirty="0">
                <a:solidFill>
                  <a:srgbClr val="00B0F0"/>
                </a:solidFill>
                <a:effectLst/>
                <a:latin typeface="Söhne"/>
              </a:rPr>
              <a:t>Provides valuable data for market researchers to gauge public opinion and trends.</a:t>
            </a:r>
            <a:br>
              <a:rPr lang="en-US" sz="3200" b="0" i="0" dirty="0">
                <a:solidFill>
                  <a:srgbClr val="00B0F0"/>
                </a:solidFill>
                <a:effectLst/>
                <a:latin typeface="Söhne"/>
              </a:rPr>
            </a:br>
            <a:r>
              <a:rPr lang="en-US" sz="3200" b="1" i="0" dirty="0">
                <a:solidFill>
                  <a:srgbClr val="00B0F0"/>
                </a:solidFill>
                <a:effectLst/>
                <a:latin typeface="Söhne"/>
              </a:rPr>
              <a:t>Risk Management:</a:t>
            </a:r>
            <a:r>
              <a:rPr lang="en-US" sz="3200" b="0" i="0" dirty="0">
                <a:solidFill>
                  <a:srgbClr val="00B0F0"/>
                </a:solidFill>
                <a:effectLst/>
                <a:latin typeface="Söhne"/>
              </a:rPr>
              <a:t> Helps in detecting potential issues or crises early by monitoring sentiments in real-time.</a:t>
            </a:r>
          </a:p>
          <a:p>
            <a:r>
              <a:rPr lang="en-US" sz="3200" b="1" u="sng" dirty="0">
                <a:solidFill>
                  <a:srgbClr val="00B0F0"/>
                </a:solidFill>
                <a:effectLst/>
                <a:latin typeface="Söhne"/>
              </a:rPr>
              <a:t>Project Goal: </a:t>
            </a:r>
            <a:r>
              <a:rPr lang="en-US" sz="3200" b="0" i="1" dirty="0">
                <a:solidFill>
                  <a:srgbClr val="00B0F0"/>
                </a:solidFill>
                <a:effectLst/>
                <a:latin typeface="Söhne"/>
              </a:rPr>
              <a:t>Sentiment Analysis on Movie Reviews</a:t>
            </a:r>
            <a:br>
              <a:rPr lang="en-US" sz="3200" b="0" i="0" dirty="0">
                <a:solidFill>
                  <a:srgbClr val="00B0F0"/>
                </a:solidFill>
                <a:effectLst/>
                <a:latin typeface="Söhne"/>
              </a:rPr>
            </a:br>
            <a:r>
              <a:rPr lang="en-US" sz="3200" dirty="0">
                <a:solidFill>
                  <a:srgbClr val="00B0F0"/>
                </a:solidFill>
                <a:latin typeface="Söhne"/>
              </a:rPr>
              <a:t>My </a:t>
            </a:r>
            <a:r>
              <a:rPr lang="en-US" sz="3200" b="0" i="0" dirty="0">
                <a:solidFill>
                  <a:srgbClr val="00B0F0"/>
                </a:solidFill>
                <a:effectLst/>
                <a:latin typeface="Söhne"/>
              </a:rPr>
              <a:t>project aims to apply sentiment analysis techniques to movie reviews. By analyzing the sentiments expressed in these reviews, we aim to provide insights into audience reactions towards different movies. This involves classifying reviews as positive, negative, or neutral, allowing us to understand the overall sentiment landscape in movie critiques.</a:t>
            </a:r>
            <a:br>
              <a:rPr lang="en-US" sz="2400" b="0" i="0" dirty="0">
                <a:solidFill>
                  <a:srgbClr val="BDB7AF"/>
                </a:solidFill>
                <a:effectLst/>
                <a:latin typeface="Söhne"/>
              </a:rPr>
            </a:br>
            <a:endParaRPr lang="en-US" sz="2400" dirty="0"/>
          </a:p>
          <a:p>
            <a:endParaRPr lang="en-US" dirty="0"/>
          </a:p>
        </p:txBody>
      </p:sp>
    </p:spTree>
    <p:extLst>
      <p:ext uri="{BB962C8B-B14F-4D97-AF65-F5344CB8AC3E}">
        <p14:creationId xmlns:p14="http://schemas.microsoft.com/office/powerpoint/2010/main" val="128648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4A6B-4279-0C85-7C5D-37606C232C2E}"/>
              </a:ext>
            </a:extLst>
          </p:cNvPr>
          <p:cNvSpPr>
            <a:spLocks noGrp="1"/>
          </p:cNvSpPr>
          <p:nvPr>
            <p:ph type="title"/>
          </p:nvPr>
        </p:nvSpPr>
        <p:spPr/>
        <p:txBody>
          <a:bodyPr/>
          <a:lstStyle/>
          <a:p>
            <a:r>
              <a:rPr lang="en-US" dirty="0">
                <a:solidFill>
                  <a:srgbClr val="FFFF00"/>
                </a:solidFill>
              </a:rPr>
              <a:t>Project Objectives</a:t>
            </a:r>
          </a:p>
        </p:txBody>
      </p:sp>
      <p:sp>
        <p:nvSpPr>
          <p:cNvPr id="3" name="Content Placeholder 2">
            <a:extLst>
              <a:ext uri="{FF2B5EF4-FFF2-40B4-BE49-F238E27FC236}">
                <a16:creationId xmlns:a16="http://schemas.microsoft.com/office/drawing/2014/main" id="{6F60E6FB-0D05-E8CE-8FE6-89DD457BF223}"/>
              </a:ext>
            </a:extLst>
          </p:cNvPr>
          <p:cNvSpPr>
            <a:spLocks noGrp="1"/>
          </p:cNvSpPr>
          <p:nvPr>
            <p:ph idx="1"/>
          </p:nvPr>
        </p:nvSpPr>
        <p:spPr/>
        <p:txBody>
          <a:bodyPr>
            <a:normAutofit fontScale="70000" lnSpcReduction="20000"/>
          </a:bodyPr>
          <a:lstStyle/>
          <a:p>
            <a:r>
              <a:rPr lang="en-US" b="1" i="0" dirty="0">
                <a:solidFill>
                  <a:srgbClr val="00B0F0"/>
                </a:solidFill>
                <a:effectLst/>
                <a:latin typeface="Söhne"/>
              </a:rPr>
              <a:t>Data Preparation:</a:t>
            </a:r>
            <a:endParaRPr lang="en-US" b="0" i="0" dirty="0">
              <a:solidFill>
                <a:srgbClr val="00B0F0"/>
              </a:solidFill>
              <a:effectLst/>
              <a:latin typeface="Söhne"/>
            </a:endParaRPr>
          </a:p>
          <a:p>
            <a:pPr lvl="1"/>
            <a:r>
              <a:rPr lang="en-US" b="0" i="0" dirty="0">
                <a:solidFill>
                  <a:srgbClr val="00B0F0"/>
                </a:solidFill>
                <a:effectLst/>
                <a:latin typeface="Söhne"/>
              </a:rPr>
              <a:t>Gather a diverse set of movie reviews.</a:t>
            </a:r>
          </a:p>
          <a:p>
            <a:pPr lvl="1"/>
            <a:r>
              <a:rPr lang="en-US" b="0" i="0" dirty="0">
                <a:solidFill>
                  <a:srgbClr val="00B0F0"/>
                </a:solidFill>
                <a:effectLst/>
                <a:latin typeface="Söhne"/>
              </a:rPr>
              <a:t>Clean and preprocess the data for analysis.</a:t>
            </a:r>
          </a:p>
          <a:p>
            <a:r>
              <a:rPr lang="en-US" b="1" i="0" dirty="0">
                <a:solidFill>
                  <a:srgbClr val="00B0F0"/>
                </a:solidFill>
                <a:effectLst/>
                <a:latin typeface="Söhne"/>
              </a:rPr>
              <a:t>Exploratory Data Analysis (EDA):</a:t>
            </a:r>
            <a:endParaRPr lang="en-US" b="0" i="0" dirty="0">
              <a:solidFill>
                <a:srgbClr val="00B0F0"/>
              </a:solidFill>
              <a:effectLst/>
              <a:latin typeface="Söhne"/>
            </a:endParaRPr>
          </a:p>
          <a:p>
            <a:pPr lvl="1"/>
            <a:r>
              <a:rPr lang="en-US" b="0" i="0" dirty="0">
                <a:solidFill>
                  <a:srgbClr val="00B0F0"/>
                </a:solidFill>
                <a:effectLst/>
                <a:latin typeface="Söhne"/>
              </a:rPr>
              <a:t>Uncover patterns and insights within the dataset.</a:t>
            </a:r>
          </a:p>
          <a:p>
            <a:pPr lvl="1"/>
            <a:r>
              <a:rPr lang="en-US" b="0" i="0" dirty="0">
                <a:solidFill>
                  <a:srgbClr val="00B0F0"/>
                </a:solidFill>
                <a:effectLst/>
                <a:latin typeface="Söhne"/>
              </a:rPr>
              <a:t>Identify prevalent sentiments and any noteworthy trends.</a:t>
            </a:r>
          </a:p>
          <a:p>
            <a:r>
              <a:rPr lang="en-US" b="1" i="0" dirty="0">
                <a:solidFill>
                  <a:srgbClr val="00B0F0"/>
                </a:solidFill>
                <a:effectLst/>
                <a:latin typeface="Söhne"/>
              </a:rPr>
              <a:t>Text Processing:</a:t>
            </a:r>
            <a:endParaRPr lang="en-US" b="0" i="0" dirty="0">
              <a:solidFill>
                <a:srgbClr val="00B0F0"/>
              </a:solidFill>
              <a:effectLst/>
              <a:latin typeface="Söhne"/>
            </a:endParaRPr>
          </a:p>
          <a:p>
            <a:pPr lvl="1"/>
            <a:r>
              <a:rPr lang="en-US" b="0" i="0" dirty="0">
                <a:solidFill>
                  <a:srgbClr val="00B0F0"/>
                </a:solidFill>
                <a:effectLst/>
                <a:latin typeface="Söhne"/>
              </a:rPr>
              <a:t>Implement techniques like tokenization and lemmatization.</a:t>
            </a:r>
          </a:p>
          <a:p>
            <a:pPr lvl="1"/>
            <a:r>
              <a:rPr lang="en-US" b="0" i="0" dirty="0">
                <a:solidFill>
                  <a:srgbClr val="00B0F0"/>
                </a:solidFill>
                <a:effectLst/>
                <a:latin typeface="Söhne"/>
              </a:rPr>
              <a:t>Explore TF-IDF and word embeddings for effective text representation.</a:t>
            </a:r>
          </a:p>
          <a:p>
            <a:r>
              <a:rPr lang="en-US" b="1" i="0" dirty="0">
                <a:solidFill>
                  <a:srgbClr val="00B0F0"/>
                </a:solidFill>
                <a:effectLst/>
                <a:latin typeface="Söhne"/>
              </a:rPr>
              <a:t>Model Training and Evaluation:</a:t>
            </a:r>
            <a:endParaRPr lang="en-US" b="0" i="0" dirty="0">
              <a:solidFill>
                <a:srgbClr val="00B0F0"/>
              </a:solidFill>
              <a:effectLst/>
              <a:latin typeface="Söhne"/>
            </a:endParaRPr>
          </a:p>
          <a:p>
            <a:pPr lvl="1"/>
            <a:r>
              <a:rPr lang="en-US" b="0" i="0" dirty="0">
                <a:solidFill>
                  <a:srgbClr val="00B0F0"/>
                </a:solidFill>
                <a:effectLst/>
                <a:latin typeface="Söhne"/>
              </a:rPr>
              <a:t>Select and train a sentiment analysis model.</a:t>
            </a:r>
          </a:p>
          <a:p>
            <a:pPr lvl="1"/>
            <a:r>
              <a:rPr lang="en-US" b="0" i="0" dirty="0">
                <a:solidFill>
                  <a:srgbClr val="00B0F0"/>
                </a:solidFill>
                <a:effectLst/>
                <a:latin typeface="Söhne"/>
              </a:rPr>
              <a:t>Evaluate model performance using accuracy and relevant metrics.</a:t>
            </a:r>
          </a:p>
          <a:p>
            <a:r>
              <a:rPr lang="en-US" b="1" i="0" dirty="0">
                <a:solidFill>
                  <a:srgbClr val="00B0F0"/>
                </a:solidFill>
                <a:effectLst/>
                <a:latin typeface="Söhne"/>
              </a:rPr>
              <a:t>Results Analysis and Enhancement:</a:t>
            </a:r>
            <a:endParaRPr lang="en-US" b="0" i="0" dirty="0">
              <a:solidFill>
                <a:srgbClr val="00B0F0"/>
              </a:solidFill>
              <a:effectLst/>
              <a:latin typeface="Söhne"/>
            </a:endParaRPr>
          </a:p>
          <a:p>
            <a:pPr lvl="1"/>
            <a:r>
              <a:rPr lang="en-US" b="0" i="0" dirty="0">
                <a:solidFill>
                  <a:srgbClr val="00B0F0"/>
                </a:solidFill>
                <a:effectLst/>
                <a:latin typeface="Söhne"/>
              </a:rPr>
              <a:t>Analyze model predictions on new data.</a:t>
            </a:r>
          </a:p>
          <a:p>
            <a:pPr lvl="1"/>
            <a:r>
              <a:rPr lang="en-US" b="0" i="0" dirty="0">
                <a:solidFill>
                  <a:srgbClr val="00B0F0"/>
                </a:solidFill>
                <a:effectLst/>
                <a:latin typeface="Söhne"/>
              </a:rPr>
              <a:t>Address challenges, enhance accuracy, and fine-tune the model accordingly.</a:t>
            </a:r>
          </a:p>
          <a:p>
            <a:endParaRPr lang="en-US" dirty="0"/>
          </a:p>
        </p:txBody>
      </p:sp>
    </p:spTree>
    <p:extLst>
      <p:ext uri="{BB962C8B-B14F-4D97-AF65-F5344CB8AC3E}">
        <p14:creationId xmlns:p14="http://schemas.microsoft.com/office/powerpoint/2010/main" val="249295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925B-E0E1-56E4-395E-BACDB851513B}"/>
              </a:ext>
            </a:extLst>
          </p:cNvPr>
          <p:cNvSpPr>
            <a:spLocks noGrp="1"/>
          </p:cNvSpPr>
          <p:nvPr>
            <p:ph type="title"/>
          </p:nvPr>
        </p:nvSpPr>
        <p:spPr>
          <a:xfrm>
            <a:off x="838200" y="146649"/>
            <a:ext cx="10515600" cy="1325563"/>
          </a:xfrm>
        </p:spPr>
        <p:txBody>
          <a:bodyPr/>
          <a:lstStyle/>
          <a:p>
            <a:r>
              <a:rPr lang="en-US" dirty="0">
                <a:solidFill>
                  <a:srgbClr val="FFFF00"/>
                </a:solidFill>
              </a:rPr>
              <a:t>Dataset Process</a:t>
            </a:r>
          </a:p>
        </p:txBody>
      </p:sp>
      <p:sp>
        <p:nvSpPr>
          <p:cNvPr id="3" name="Content Placeholder 2">
            <a:extLst>
              <a:ext uri="{FF2B5EF4-FFF2-40B4-BE49-F238E27FC236}">
                <a16:creationId xmlns:a16="http://schemas.microsoft.com/office/drawing/2014/main" id="{F71D3A25-C6E2-41BC-D486-47BE00338BB8}"/>
              </a:ext>
            </a:extLst>
          </p:cNvPr>
          <p:cNvSpPr>
            <a:spLocks noGrp="1"/>
          </p:cNvSpPr>
          <p:nvPr>
            <p:ph idx="1"/>
          </p:nvPr>
        </p:nvSpPr>
        <p:spPr>
          <a:xfrm>
            <a:off x="838200" y="1362974"/>
            <a:ext cx="10031083" cy="4856671"/>
          </a:xfrm>
        </p:spPr>
        <p:txBody>
          <a:bodyPr>
            <a:normAutofit fontScale="92500" lnSpcReduction="20000"/>
          </a:bodyPr>
          <a:lstStyle/>
          <a:p>
            <a:pPr marL="0" indent="0" algn="l">
              <a:buNone/>
            </a:pPr>
            <a:r>
              <a:rPr lang="en-US" sz="4500" b="1" dirty="0">
                <a:solidFill>
                  <a:srgbClr val="00B0F0"/>
                </a:solidFill>
                <a:effectLst/>
                <a:latin typeface="Söhne"/>
              </a:rPr>
              <a:t>Dataset Description</a:t>
            </a:r>
          </a:p>
          <a:p>
            <a:pPr algn="l"/>
            <a:r>
              <a:rPr lang="en-US" sz="3000" b="0" i="0" dirty="0">
                <a:solidFill>
                  <a:srgbClr val="00B0F0"/>
                </a:solidFill>
                <a:effectLst/>
                <a:latin typeface="Söhne"/>
              </a:rPr>
              <a:t>For our sentiment analysis project on movie reviews, we curated a robust dataset to capture diverse opinions. The dataset comprises studies from multiple platforms, including famous movie review websites, forums, and social media.</a:t>
            </a:r>
          </a:p>
          <a:p>
            <a:pPr marL="0" indent="0" algn="l">
              <a:buNone/>
            </a:pPr>
            <a:r>
              <a:rPr lang="en-US" sz="4500" b="1" dirty="0">
                <a:solidFill>
                  <a:srgbClr val="00B0F0"/>
                </a:solidFill>
                <a:effectLst/>
                <a:latin typeface="Söhne"/>
              </a:rPr>
              <a:t>Key Statistics</a:t>
            </a:r>
          </a:p>
          <a:p>
            <a:pPr algn="l">
              <a:buFont typeface="Arial" panose="020B0604020202020204" pitchFamily="34" charset="0"/>
              <a:buChar char="•"/>
            </a:pPr>
            <a:r>
              <a:rPr lang="en-US" sz="3000" b="1" i="0" dirty="0">
                <a:solidFill>
                  <a:srgbClr val="00B0F0"/>
                </a:solidFill>
                <a:effectLst/>
                <a:latin typeface="Söhne"/>
              </a:rPr>
              <a:t>Number of Reviews:</a:t>
            </a:r>
            <a:r>
              <a:rPr lang="en-US" sz="3000" b="0" i="0" dirty="0">
                <a:solidFill>
                  <a:srgbClr val="00B0F0"/>
                </a:solidFill>
                <a:effectLst/>
                <a:latin typeface="Söhne"/>
              </a:rPr>
              <a:t> Our dataset boasts a substantial collection of [insert number] movie reviews, ensuring a comprehensive representation of audience sentiments.</a:t>
            </a:r>
          </a:p>
          <a:p>
            <a:pPr algn="l">
              <a:buFont typeface="Arial" panose="020B0604020202020204" pitchFamily="34" charset="0"/>
              <a:buChar char="•"/>
            </a:pPr>
            <a:r>
              <a:rPr lang="en-US" sz="3000" b="1" i="0" dirty="0">
                <a:solidFill>
                  <a:srgbClr val="00B0F0"/>
                </a:solidFill>
                <a:effectLst/>
                <a:latin typeface="Söhne"/>
              </a:rPr>
              <a:t>Sources:</a:t>
            </a:r>
            <a:r>
              <a:rPr lang="en-US" sz="3000" b="0" i="0" dirty="0">
                <a:solidFill>
                  <a:srgbClr val="00B0F0"/>
                </a:solidFill>
                <a:effectLst/>
                <a:latin typeface="Söhne"/>
              </a:rPr>
              <a:t> To capture a rich spectrum of opinions, we gathered data from well-known movie review websites such as IMDb, Rotten Tomatoes, and Metacritic. Additionally, reviews from social media platforms like Twitter and forums like Reddit were included.</a:t>
            </a:r>
          </a:p>
          <a:p>
            <a:endParaRPr lang="en-US" dirty="0">
              <a:solidFill>
                <a:srgbClr val="00B0F0"/>
              </a:solidFill>
            </a:endParaRPr>
          </a:p>
        </p:txBody>
      </p:sp>
    </p:spTree>
    <p:extLst>
      <p:ext uri="{BB962C8B-B14F-4D97-AF65-F5344CB8AC3E}">
        <p14:creationId xmlns:p14="http://schemas.microsoft.com/office/powerpoint/2010/main" val="356836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A036B2-98CA-1564-6D4E-6AEAB0C39A7F}"/>
              </a:ext>
            </a:extLst>
          </p:cNvPr>
          <p:cNvSpPr>
            <a:spLocks noGrp="1"/>
          </p:cNvSpPr>
          <p:nvPr>
            <p:ph idx="1"/>
          </p:nvPr>
        </p:nvSpPr>
        <p:spPr>
          <a:xfrm>
            <a:off x="838199" y="816334"/>
            <a:ext cx="10816087" cy="4963363"/>
          </a:xfrm>
        </p:spPr>
        <p:txBody>
          <a:bodyPr>
            <a:normAutofit fontScale="77500" lnSpcReduction="20000"/>
          </a:bodyPr>
          <a:lstStyle/>
          <a:p>
            <a:pPr marL="0" indent="0" algn="l">
              <a:buNone/>
            </a:pPr>
            <a:r>
              <a:rPr lang="en-US" sz="4400" b="1" dirty="0">
                <a:solidFill>
                  <a:srgbClr val="00B0F0"/>
                </a:solidFill>
                <a:effectLst/>
                <a:latin typeface="Söhne"/>
              </a:rPr>
              <a:t>Preprocessing Steps</a:t>
            </a:r>
          </a:p>
          <a:p>
            <a:pPr marL="0" indent="0" algn="l">
              <a:buNone/>
            </a:pPr>
            <a:r>
              <a:rPr lang="en-US" sz="2800" b="0" i="0" dirty="0">
                <a:solidFill>
                  <a:srgbClr val="00B0F0"/>
                </a:solidFill>
                <a:effectLst/>
                <a:latin typeface="Söhne"/>
              </a:rPr>
              <a:t>To ensure the quality and consistency of our data, we applied rigorous preprocessing techniques:</a:t>
            </a:r>
          </a:p>
          <a:p>
            <a:r>
              <a:rPr lang="en-US" sz="2800" b="1" i="0" dirty="0">
                <a:solidFill>
                  <a:srgbClr val="00B0F0"/>
                </a:solidFill>
                <a:effectLst/>
                <a:latin typeface="Söhne"/>
              </a:rPr>
              <a:t>Text Cleaning:</a:t>
            </a:r>
            <a:r>
              <a:rPr lang="en-US" sz="2800" b="0" i="0" dirty="0">
                <a:solidFill>
                  <a:srgbClr val="00B0F0"/>
                </a:solidFill>
                <a:effectLst/>
                <a:latin typeface="Söhne"/>
              </a:rPr>
              <a:t> We removed HTML tags, memorable characters, and irrelevant symbols to clean the raw text and enhance the model's understanding.</a:t>
            </a:r>
          </a:p>
          <a:p>
            <a:r>
              <a:rPr lang="en-US" sz="2800" b="1" i="0" dirty="0">
                <a:solidFill>
                  <a:srgbClr val="00B0F0"/>
                </a:solidFill>
                <a:effectLst/>
                <a:latin typeface="Söhne"/>
              </a:rPr>
              <a:t>Tokenization:</a:t>
            </a:r>
            <a:r>
              <a:rPr lang="en-US" sz="2800" b="0" i="0" dirty="0">
                <a:solidFill>
                  <a:srgbClr val="00B0F0"/>
                </a:solidFill>
                <a:effectLst/>
                <a:latin typeface="Söhne"/>
              </a:rPr>
              <a:t> Breaking down reviews into tokens allowed us to analyze the sentiment associated with individual words, improving the granularity of our analysis.</a:t>
            </a:r>
          </a:p>
          <a:p>
            <a:r>
              <a:rPr lang="en-US" sz="2800" b="1" i="0" dirty="0">
                <a:solidFill>
                  <a:srgbClr val="00B0F0"/>
                </a:solidFill>
                <a:effectLst/>
                <a:latin typeface="Söhne"/>
              </a:rPr>
              <a:t>Lemmatization and Stemming:</a:t>
            </a:r>
            <a:r>
              <a:rPr lang="en-US" sz="2800" b="0" i="0" dirty="0">
                <a:solidFill>
                  <a:srgbClr val="00B0F0"/>
                </a:solidFill>
                <a:effectLst/>
                <a:latin typeface="Söhne"/>
              </a:rPr>
              <a:t> Standardizing words to their base form helped reduce dimensionality and capture the essence of the language more effectively.</a:t>
            </a:r>
          </a:p>
          <a:p>
            <a:r>
              <a:rPr lang="en-US" sz="2800" b="1" i="0" dirty="0">
                <a:solidFill>
                  <a:srgbClr val="00B0F0"/>
                </a:solidFill>
                <a:effectLst/>
                <a:latin typeface="Söhne"/>
              </a:rPr>
              <a:t>Handling Missing Values:</a:t>
            </a:r>
            <a:r>
              <a:rPr lang="en-US" sz="2800" b="0" i="0" dirty="0">
                <a:solidFill>
                  <a:srgbClr val="00B0F0"/>
                </a:solidFill>
                <a:effectLst/>
                <a:latin typeface="Söhne"/>
              </a:rPr>
              <a:t> Any missing or incomplete data points were addressed through appropriate imputation strategies to maintain dataset integrity.</a:t>
            </a:r>
          </a:p>
          <a:p>
            <a:pPr marL="0" indent="0" algn="l">
              <a:buNone/>
            </a:pPr>
            <a:r>
              <a:rPr lang="en-US" sz="4400" b="1" dirty="0">
                <a:solidFill>
                  <a:srgbClr val="00B0F0"/>
                </a:solidFill>
                <a:effectLst/>
                <a:latin typeface="Söhne"/>
              </a:rPr>
              <a:t>Outcome</a:t>
            </a:r>
          </a:p>
          <a:p>
            <a:pPr algn="l"/>
            <a:r>
              <a:rPr lang="en-US" sz="2800" b="0" i="0" dirty="0">
                <a:solidFill>
                  <a:srgbClr val="00B0F0"/>
                </a:solidFill>
                <a:effectLst/>
                <a:latin typeface="Söhne"/>
              </a:rPr>
              <a:t>The result is a refined and well-prepared dataset, primed for sentiment analysis. Our meticulous data curation and preprocessing approach lays a solid foundation for accurate and insightful model training.</a:t>
            </a:r>
          </a:p>
        </p:txBody>
      </p:sp>
    </p:spTree>
    <p:extLst>
      <p:ext uri="{BB962C8B-B14F-4D97-AF65-F5344CB8AC3E}">
        <p14:creationId xmlns:p14="http://schemas.microsoft.com/office/powerpoint/2010/main" val="394194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7E9D0D3-91C8-2D98-8CDA-0DF2C1C307BE}"/>
              </a:ext>
            </a:extLst>
          </p:cNvPr>
          <p:cNvSpPr txBox="1"/>
          <p:nvPr/>
        </p:nvSpPr>
        <p:spPr>
          <a:xfrm>
            <a:off x="588774" y="326046"/>
            <a:ext cx="11082766" cy="2800767"/>
          </a:xfrm>
          <a:prstGeom prst="rect">
            <a:avLst/>
          </a:prstGeom>
          <a:noFill/>
        </p:spPr>
        <p:txBody>
          <a:bodyPr wrap="square" rtlCol="0">
            <a:spAutoFit/>
          </a:bodyPr>
          <a:lstStyle/>
          <a:p>
            <a:r>
              <a:rPr lang="en-US" sz="2800" dirty="0">
                <a:solidFill>
                  <a:srgbClr val="FFFF00"/>
                </a:solidFill>
              </a:rPr>
              <a:t>Steps:</a:t>
            </a:r>
          </a:p>
          <a:p>
            <a:endParaRPr lang="en-US" dirty="0">
              <a:solidFill>
                <a:srgbClr val="00B0F0"/>
              </a:solidFill>
            </a:endParaRPr>
          </a:p>
          <a:p>
            <a:r>
              <a:rPr lang="en-US" sz="1600" b="0" dirty="0">
                <a:solidFill>
                  <a:srgbClr val="00B0F0"/>
                </a:solidFill>
                <a:effectLst/>
                <a:latin typeface="Arial" panose="020B0604020202020204" pitchFamily="34" charset="0"/>
                <a:cs typeface="Arial" panose="020B0604020202020204" pitchFamily="34" charset="0"/>
              </a:rPr>
              <a:t>Bag of Words</a:t>
            </a:r>
          </a:p>
          <a:p>
            <a:r>
              <a:rPr lang="en-US" sz="1600" b="0" dirty="0">
                <a:solidFill>
                  <a:srgbClr val="00B0F0"/>
                </a:solidFill>
                <a:effectLst/>
                <a:latin typeface="Arial" panose="020B0604020202020204" pitchFamily="34" charset="0"/>
                <a:cs typeface="Arial" panose="020B0604020202020204" pitchFamily="34" charset="0"/>
              </a:rPr>
              <a:t>Step 1: Preprocess raw reviews to cleaned reviews</a:t>
            </a:r>
          </a:p>
          <a:p>
            <a:r>
              <a:rPr lang="en-US" sz="1600" b="0" dirty="0">
                <a:solidFill>
                  <a:srgbClr val="00B0F0"/>
                </a:solidFill>
                <a:effectLst/>
                <a:latin typeface="Arial" panose="020B0604020202020204" pitchFamily="34" charset="0"/>
                <a:cs typeface="Arial" panose="020B0604020202020204" pitchFamily="34" charset="0"/>
              </a:rPr>
              <a:t>Step 2: Create </a:t>
            </a:r>
            <a:r>
              <a:rPr lang="en-US" sz="1600" b="0" dirty="0" err="1">
                <a:solidFill>
                  <a:srgbClr val="00B0F0"/>
                </a:solidFill>
                <a:effectLst/>
                <a:latin typeface="Arial" panose="020B0604020202020204" pitchFamily="34" charset="0"/>
                <a:cs typeface="Arial" panose="020B0604020202020204" pitchFamily="34" charset="0"/>
              </a:rPr>
              <a:t>BoW</a:t>
            </a:r>
            <a:r>
              <a:rPr lang="en-US" sz="1600" b="0" dirty="0">
                <a:solidFill>
                  <a:srgbClr val="00B0F0"/>
                </a:solidFill>
                <a:effectLst/>
                <a:latin typeface="Arial" panose="020B0604020202020204" pitchFamily="34" charset="0"/>
                <a:cs typeface="Arial" panose="020B0604020202020204" pitchFamily="34" charset="0"/>
              </a:rPr>
              <a:t> using </a:t>
            </a:r>
            <a:r>
              <a:rPr lang="en-US" sz="1600" b="0" dirty="0" err="1">
                <a:solidFill>
                  <a:srgbClr val="00B0F0"/>
                </a:solidFill>
                <a:effectLst/>
                <a:latin typeface="Arial" panose="020B0604020202020204" pitchFamily="34" charset="0"/>
                <a:cs typeface="Arial" panose="020B0604020202020204" pitchFamily="34" charset="0"/>
              </a:rPr>
              <a:t>CountVectorizer</a:t>
            </a:r>
            <a:r>
              <a:rPr lang="en-US" sz="1600" b="0" dirty="0">
                <a:solidFill>
                  <a:srgbClr val="00B0F0"/>
                </a:solidFill>
                <a:effectLst/>
                <a:latin typeface="Arial" panose="020B0604020202020204" pitchFamily="34" charset="0"/>
                <a:cs typeface="Arial" panose="020B0604020202020204" pitchFamily="34" charset="0"/>
              </a:rPr>
              <a:t> / </a:t>
            </a:r>
            <a:r>
              <a:rPr lang="en-US" sz="1600" b="0" dirty="0" err="1">
                <a:solidFill>
                  <a:srgbClr val="00B0F0"/>
                </a:solidFill>
                <a:effectLst/>
                <a:latin typeface="Arial" panose="020B0604020202020204" pitchFamily="34" charset="0"/>
                <a:cs typeface="Arial" panose="020B0604020202020204" pitchFamily="34" charset="0"/>
              </a:rPr>
              <a:t>Tfidfvectorizer</a:t>
            </a:r>
            <a:r>
              <a:rPr lang="en-US" sz="1600" b="0" dirty="0">
                <a:solidFill>
                  <a:srgbClr val="00B0F0"/>
                </a:solidFill>
                <a:effectLst/>
                <a:latin typeface="Arial" panose="020B0604020202020204" pitchFamily="34" charset="0"/>
                <a:cs typeface="Arial" panose="020B0604020202020204" pitchFamily="34" charset="0"/>
              </a:rPr>
              <a:t> in </a:t>
            </a:r>
            <a:r>
              <a:rPr lang="en-US" sz="1600" b="0" dirty="0" err="1">
                <a:solidFill>
                  <a:srgbClr val="00B0F0"/>
                </a:solidFill>
                <a:effectLst/>
                <a:latin typeface="Arial" panose="020B0604020202020204" pitchFamily="34" charset="0"/>
                <a:cs typeface="Arial" panose="020B0604020202020204" pitchFamily="34" charset="0"/>
              </a:rPr>
              <a:t>sklearn</a:t>
            </a:r>
            <a:br>
              <a:rPr lang="en-US" sz="1600" b="0" dirty="0">
                <a:solidFill>
                  <a:srgbClr val="00B0F0"/>
                </a:solidFill>
                <a:effectLst/>
                <a:latin typeface="Arial" panose="020B0604020202020204" pitchFamily="34" charset="0"/>
                <a:cs typeface="Arial" panose="020B0604020202020204" pitchFamily="34" charset="0"/>
              </a:rPr>
            </a:br>
            <a:r>
              <a:rPr lang="en-US" sz="1600" b="0" dirty="0">
                <a:solidFill>
                  <a:srgbClr val="00B0F0"/>
                </a:solidFill>
                <a:effectLst/>
                <a:latin typeface="Arial" panose="020B0604020202020204" pitchFamily="34" charset="0"/>
                <a:cs typeface="Arial" panose="020B0604020202020204" pitchFamily="34" charset="0"/>
              </a:rPr>
              <a:t>Step 3: Transform review text to numerical representations (feature vectors)</a:t>
            </a:r>
            <a:br>
              <a:rPr lang="en-US" sz="1600" b="0" dirty="0">
                <a:solidFill>
                  <a:srgbClr val="00B0F0"/>
                </a:solidFill>
                <a:effectLst/>
                <a:latin typeface="Arial" panose="020B0604020202020204" pitchFamily="34" charset="0"/>
                <a:cs typeface="Arial" panose="020B0604020202020204" pitchFamily="34" charset="0"/>
              </a:rPr>
            </a:br>
            <a:r>
              <a:rPr lang="en-US" sz="1600" b="0" dirty="0">
                <a:solidFill>
                  <a:srgbClr val="00B0F0"/>
                </a:solidFill>
                <a:effectLst/>
                <a:latin typeface="Arial" panose="020B0604020202020204" pitchFamily="34" charset="0"/>
                <a:cs typeface="Arial" panose="020B0604020202020204" pitchFamily="34" charset="0"/>
              </a:rPr>
              <a:t>Step 4: Fit feature vectors to supervised learning algorithm (e.g., Naive Bayes, Logistic regression, etc.)</a:t>
            </a:r>
            <a:br>
              <a:rPr lang="en-US" sz="1600" b="0" dirty="0">
                <a:solidFill>
                  <a:srgbClr val="00B0F0"/>
                </a:solidFill>
                <a:effectLst/>
                <a:latin typeface="Arial" panose="020B0604020202020204" pitchFamily="34" charset="0"/>
                <a:cs typeface="Arial" panose="020B0604020202020204" pitchFamily="34" charset="0"/>
              </a:rPr>
            </a:br>
            <a:r>
              <a:rPr lang="en-US" sz="1600" b="0" dirty="0">
                <a:solidFill>
                  <a:srgbClr val="00B0F0"/>
                </a:solidFill>
                <a:effectLst/>
                <a:latin typeface="Arial" panose="020B0604020202020204" pitchFamily="34" charset="0"/>
                <a:cs typeface="Arial" panose="020B0604020202020204" pitchFamily="34" charset="0"/>
              </a:rPr>
              <a:t>Step 5: Improve the model performance by </a:t>
            </a:r>
            <a:r>
              <a:rPr lang="en-US" sz="1600" b="0" dirty="0" err="1">
                <a:solidFill>
                  <a:srgbClr val="00B0F0"/>
                </a:solidFill>
                <a:effectLst/>
                <a:latin typeface="Arial" panose="020B0604020202020204" pitchFamily="34" charset="0"/>
                <a:cs typeface="Arial" panose="020B0604020202020204" pitchFamily="34" charset="0"/>
              </a:rPr>
              <a:t>GridSearch</a:t>
            </a:r>
            <a:endParaRPr lang="en-US" sz="1600" b="0" dirty="0">
              <a:solidFill>
                <a:srgbClr val="00B0F0"/>
              </a:solidFill>
              <a:effectLst/>
              <a:latin typeface="Arial" panose="020B0604020202020204" pitchFamily="34" charset="0"/>
              <a:cs typeface="Arial" panose="020B0604020202020204" pitchFamily="34" charset="0"/>
            </a:endParaRPr>
          </a:p>
          <a:p>
            <a:br>
              <a:rPr lang="en-US" sz="1600" b="0" dirty="0">
                <a:solidFill>
                  <a:srgbClr val="00B0F0"/>
                </a:solidFill>
                <a:effectLst/>
                <a:latin typeface="Consolas" panose="020B0609020204030204" pitchFamily="49" charset="0"/>
              </a:rPr>
            </a:br>
            <a:endParaRPr lang="en-US" dirty="0">
              <a:solidFill>
                <a:srgbClr val="00B0F0"/>
              </a:solidFill>
            </a:endParaRPr>
          </a:p>
        </p:txBody>
      </p:sp>
      <p:pic>
        <p:nvPicPr>
          <p:cNvPr id="12" name="Picture 11">
            <a:extLst>
              <a:ext uri="{FF2B5EF4-FFF2-40B4-BE49-F238E27FC236}">
                <a16:creationId xmlns:a16="http://schemas.microsoft.com/office/drawing/2014/main" id="{C9F74C56-BB15-54DC-8523-5FBA8A41715D}"/>
              </a:ext>
            </a:extLst>
          </p:cNvPr>
          <p:cNvPicPr>
            <a:picLocks noChangeAspect="1"/>
          </p:cNvPicPr>
          <p:nvPr/>
        </p:nvPicPr>
        <p:blipFill>
          <a:blip r:embed="rId2"/>
          <a:stretch>
            <a:fillRect/>
          </a:stretch>
        </p:blipFill>
        <p:spPr>
          <a:xfrm>
            <a:off x="456697" y="3126813"/>
            <a:ext cx="11019023" cy="2685977"/>
          </a:xfrm>
          <a:prstGeom prst="rect">
            <a:avLst/>
          </a:prstGeom>
        </p:spPr>
      </p:pic>
    </p:spTree>
    <p:extLst>
      <p:ext uri="{BB962C8B-B14F-4D97-AF65-F5344CB8AC3E}">
        <p14:creationId xmlns:p14="http://schemas.microsoft.com/office/powerpoint/2010/main" val="4256718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151A5A-49EA-2043-BDA0-DADC9AC04941}"/>
              </a:ext>
            </a:extLst>
          </p:cNvPr>
          <p:cNvSpPr>
            <a:spLocks noGrp="1"/>
          </p:cNvSpPr>
          <p:nvPr>
            <p:ph idx="1"/>
          </p:nvPr>
        </p:nvSpPr>
        <p:spPr>
          <a:xfrm>
            <a:off x="450011" y="445398"/>
            <a:ext cx="10515600" cy="4351338"/>
          </a:xfrm>
        </p:spPr>
        <p:txBody>
          <a:bodyPr>
            <a:normAutofit/>
          </a:bodyPr>
          <a:lstStyle/>
          <a:p>
            <a:r>
              <a:rPr lang="en-US" sz="1900" b="0" dirty="0">
                <a:solidFill>
                  <a:srgbClr val="00B0F0"/>
                </a:solidFill>
                <a:effectLst/>
                <a:latin typeface="Arial" panose="020B0604020202020204" pitchFamily="34" charset="0"/>
                <a:cs typeface="Arial" panose="020B0604020202020204" pitchFamily="34" charset="0"/>
              </a:rPr>
              <a:t>Text Preprocessing</a:t>
            </a:r>
          </a:p>
          <a:p>
            <a:r>
              <a:rPr lang="en-US" sz="1900" b="0" dirty="0">
                <a:solidFill>
                  <a:srgbClr val="00B0F0"/>
                </a:solidFill>
                <a:effectLst/>
                <a:latin typeface="Arial" panose="020B0604020202020204" pitchFamily="34" charset="0"/>
                <a:cs typeface="Arial" panose="020B0604020202020204" pitchFamily="34" charset="0"/>
              </a:rPr>
              <a:t>Step 1: remove html tags using </a:t>
            </a:r>
            <a:r>
              <a:rPr lang="en-US" sz="1900" b="0" dirty="0" err="1">
                <a:solidFill>
                  <a:srgbClr val="00B0F0"/>
                </a:solidFill>
                <a:effectLst/>
                <a:latin typeface="Arial" panose="020B0604020202020204" pitchFamily="34" charset="0"/>
                <a:cs typeface="Arial" panose="020B0604020202020204" pitchFamily="34" charset="0"/>
              </a:rPr>
              <a:t>BeautifulSoup</a:t>
            </a:r>
            <a:endParaRPr lang="en-US" sz="1900" b="0" dirty="0">
              <a:solidFill>
                <a:srgbClr val="00B0F0"/>
              </a:solidFill>
              <a:effectLst/>
              <a:latin typeface="Arial" panose="020B0604020202020204" pitchFamily="34" charset="0"/>
              <a:cs typeface="Arial" panose="020B0604020202020204" pitchFamily="34" charset="0"/>
            </a:endParaRPr>
          </a:p>
          <a:p>
            <a:r>
              <a:rPr lang="en-US" sz="1900" b="0" dirty="0">
                <a:solidFill>
                  <a:srgbClr val="00B0F0"/>
                </a:solidFill>
                <a:effectLst/>
                <a:latin typeface="Arial" panose="020B0604020202020204" pitchFamily="34" charset="0"/>
                <a:cs typeface="Arial" panose="020B0604020202020204" pitchFamily="34" charset="0"/>
              </a:rPr>
              <a:t>Step 2: remove non-characters such as digits and symbols</a:t>
            </a:r>
          </a:p>
          <a:p>
            <a:r>
              <a:rPr lang="en-US" sz="1900" b="0" dirty="0">
                <a:solidFill>
                  <a:srgbClr val="00B0F0"/>
                </a:solidFill>
                <a:effectLst/>
                <a:latin typeface="Arial" panose="020B0604020202020204" pitchFamily="34" charset="0"/>
                <a:cs typeface="Arial" panose="020B0604020202020204" pitchFamily="34" charset="0"/>
              </a:rPr>
              <a:t>Step 3: convert to lowercase</a:t>
            </a:r>
          </a:p>
          <a:p>
            <a:r>
              <a:rPr lang="en-US" sz="1900" b="0" dirty="0">
                <a:solidFill>
                  <a:srgbClr val="00B0F0"/>
                </a:solidFill>
                <a:effectLst/>
                <a:latin typeface="Arial" panose="020B0604020202020204" pitchFamily="34" charset="0"/>
                <a:cs typeface="Arial" panose="020B0604020202020204" pitchFamily="34" charset="0"/>
              </a:rPr>
              <a:t>Step 4: remove stop words such as "the" and "and" if needed</a:t>
            </a:r>
          </a:p>
          <a:p>
            <a:r>
              <a:rPr lang="en-US" sz="1900" b="0" dirty="0">
                <a:solidFill>
                  <a:srgbClr val="00B0F0"/>
                </a:solidFill>
                <a:effectLst/>
                <a:latin typeface="Arial" panose="020B0604020202020204" pitchFamily="34" charset="0"/>
                <a:cs typeface="Arial" panose="020B0604020202020204" pitchFamily="34" charset="0"/>
              </a:rPr>
              <a:t>Step 5: convert to root words by stemming if needed</a:t>
            </a:r>
          </a:p>
          <a:p>
            <a:pPr marL="0" indent="0">
              <a:buNone/>
            </a:pPr>
            <a:r>
              <a:rPr lang="en-US" dirty="0"/>
              <a:t>Non-characters</a:t>
            </a:r>
          </a:p>
        </p:txBody>
      </p:sp>
      <p:pic>
        <p:nvPicPr>
          <p:cNvPr id="5" name="Picture 4">
            <a:extLst>
              <a:ext uri="{FF2B5EF4-FFF2-40B4-BE49-F238E27FC236}">
                <a16:creationId xmlns:a16="http://schemas.microsoft.com/office/drawing/2014/main" id="{CC3A3BFB-F861-1CD5-8C2C-0C397A5D5623}"/>
              </a:ext>
            </a:extLst>
          </p:cNvPr>
          <p:cNvPicPr>
            <a:picLocks noChangeAspect="1"/>
          </p:cNvPicPr>
          <p:nvPr/>
        </p:nvPicPr>
        <p:blipFill>
          <a:blip r:embed="rId2"/>
          <a:stretch>
            <a:fillRect/>
          </a:stretch>
        </p:blipFill>
        <p:spPr>
          <a:xfrm>
            <a:off x="639695" y="3021176"/>
            <a:ext cx="7147946" cy="2857954"/>
          </a:xfrm>
          <a:prstGeom prst="rect">
            <a:avLst/>
          </a:prstGeom>
        </p:spPr>
      </p:pic>
    </p:spTree>
    <p:extLst>
      <p:ext uri="{BB962C8B-B14F-4D97-AF65-F5344CB8AC3E}">
        <p14:creationId xmlns:p14="http://schemas.microsoft.com/office/powerpoint/2010/main" val="68320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6BA0B-D4B3-E1EE-BBDC-75E0AE170B7A}"/>
              </a:ext>
            </a:extLst>
          </p:cNvPr>
          <p:cNvSpPr>
            <a:spLocks noGrp="1"/>
          </p:cNvSpPr>
          <p:nvPr>
            <p:ph type="title"/>
          </p:nvPr>
        </p:nvSpPr>
        <p:spPr>
          <a:xfrm>
            <a:off x="838200" y="0"/>
            <a:ext cx="10515600" cy="1325563"/>
          </a:xfrm>
        </p:spPr>
        <p:txBody>
          <a:bodyPr>
            <a:normAutofit fontScale="90000"/>
          </a:bodyPr>
          <a:lstStyle/>
          <a:p>
            <a:br>
              <a:rPr lang="en-US" b="1" i="0" dirty="0">
                <a:solidFill>
                  <a:srgbClr val="BDB7AF"/>
                </a:solidFill>
                <a:effectLst/>
                <a:latin typeface="Söhne"/>
              </a:rPr>
            </a:br>
            <a:r>
              <a:rPr lang="en-US" b="1" i="0" dirty="0">
                <a:solidFill>
                  <a:srgbClr val="FFFF00"/>
                </a:solidFill>
                <a:effectLst/>
                <a:latin typeface="Söhne"/>
              </a:rPr>
              <a:t>Data Preprocessing</a:t>
            </a:r>
            <a:br>
              <a:rPr lang="en-US" b="0" i="0" dirty="0">
                <a:solidFill>
                  <a:srgbClr val="BDB7AF"/>
                </a:solidFill>
                <a:effectLst/>
                <a:latin typeface="Söhne"/>
              </a:rPr>
            </a:br>
            <a:endParaRPr lang="en-US" dirty="0"/>
          </a:p>
        </p:txBody>
      </p:sp>
      <p:sp>
        <p:nvSpPr>
          <p:cNvPr id="3" name="Content Placeholder 2">
            <a:extLst>
              <a:ext uri="{FF2B5EF4-FFF2-40B4-BE49-F238E27FC236}">
                <a16:creationId xmlns:a16="http://schemas.microsoft.com/office/drawing/2014/main" id="{7F9B0433-7D02-CC39-B4DC-CFE183ADE7BD}"/>
              </a:ext>
            </a:extLst>
          </p:cNvPr>
          <p:cNvSpPr>
            <a:spLocks noGrp="1"/>
          </p:cNvSpPr>
          <p:nvPr>
            <p:ph idx="1"/>
          </p:nvPr>
        </p:nvSpPr>
        <p:spPr>
          <a:xfrm>
            <a:off x="882051" y="1360068"/>
            <a:ext cx="10427898" cy="5727940"/>
          </a:xfrm>
        </p:spPr>
        <p:txBody>
          <a:bodyPr>
            <a:normAutofit fontScale="55000" lnSpcReduction="20000"/>
          </a:bodyPr>
          <a:lstStyle/>
          <a:p>
            <a:pPr marL="0" indent="0" algn="l">
              <a:buNone/>
            </a:pPr>
            <a:r>
              <a:rPr lang="en-US" sz="3500" b="1" dirty="0">
                <a:solidFill>
                  <a:srgbClr val="00B0F0"/>
                </a:solidFill>
                <a:effectLst/>
                <a:latin typeface="Söhne"/>
              </a:rPr>
              <a:t>Cleaning and Preparing the Data</a:t>
            </a:r>
          </a:p>
          <a:p>
            <a:pPr lvl="1"/>
            <a:r>
              <a:rPr lang="en-US" sz="3500" b="0" i="0" dirty="0">
                <a:solidFill>
                  <a:srgbClr val="00B0F0"/>
                </a:solidFill>
                <a:effectLst/>
                <a:latin typeface="Söhne"/>
              </a:rPr>
              <a:t>Data preprocessing is the backbone of our sentiment analysis project. Ensuring the data is pristine and ready for analysis involves several key steps:</a:t>
            </a:r>
          </a:p>
          <a:p>
            <a:pPr marL="0" indent="0">
              <a:buNone/>
            </a:pPr>
            <a:r>
              <a:rPr lang="en-US" sz="3500" b="1" i="0" dirty="0">
                <a:solidFill>
                  <a:srgbClr val="00B0F0"/>
                </a:solidFill>
                <a:effectLst/>
                <a:latin typeface="Söhne"/>
              </a:rPr>
              <a:t>Text Cleaning:</a:t>
            </a:r>
            <a:endParaRPr lang="en-US" sz="3500" b="0" i="0" dirty="0">
              <a:solidFill>
                <a:srgbClr val="00B0F0"/>
              </a:solidFill>
              <a:effectLst/>
              <a:latin typeface="Söhne"/>
            </a:endParaRPr>
          </a:p>
          <a:p>
            <a:pPr lvl="1"/>
            <a:r>
              <a:rPr lang="en-US" sz="3500" b="1" i="0" dirty="0">
                <a:solidFill>
                  <a:srgbClr val="00B0F0"/>
                </a:solidFill>
                <a:effectLst/>
                <a:latin typeface="Söhne"/>
              </a:rPr>
              <a:t>HTML Tags Removal:</a:t>
            </a:r>
            <a:r>
              <a:rPr lang="en-US" sz="3500" b="0" i="0" dirty="0">
                <a:solidFill>
                  <a:srgbClr val="00B0F0"/>
                </a:solidFill>
                <a:effectLst/>
                <a:latin typeface="Söhne"/>
              </a:rPr>
              <a:t> Stripped the text of any HTML tags present in the reviews to ensure the raw text was clean and devoid of unnecessary markup.</a:t>
            </a:r>
          </a:p>
          <a:p>
            <a:pPr lvl="1"/>
            <a:r>
              <a:rPr lang="en-US" sz="3500" b="1" i="0" dirty="0">
                <a:solidFill>
                  <a:srgbClr val="00B0F0"/>
                </a:solidFill>
                <a:effectLst/>
                <a:latin typeface="Söhne"/>
              </a:rPr>
              <a:t>Special Character Removal:</a:t>
            </a:r>
            <a:r>
              <a:rPr lang="en-US" sz="3500" b="0" i="0" dirty="0">
                <a:solidFill>
                  <a:srgbClr val="00B0F0"/>
                </a:solidFill>
                <a:effectLst/>
                <a:latin typeface="Söhne"/>
              </a:rPr>
              <a:t> Eliminated special characters, punctuation, and symbols that could introduce noise into our analysis.</a:t>
            </a:r>
          </a:p>
          <a:p>
            <a:pPr lvl="1"/>
            <a:r>
              <a:rPr lang="en-US" sz="3500" b="1" i="0" dirty="0">
                <a:solidFill>
                  <a:srgbClr val="00B0F0"/>
                </a:solidFill>
                <a:effectLst/>
                <a:latin typeface="Söhne"/>
              </a:rPr>
              <a:t>Lowercasing:</a:t>
            </a:r>
            <a:r>
              <a:rPr lang="en-US" sz="3500" b="0" i="0" dirty="0">
                <a:solidFill>
                  <a:srgbClr val="00B0F0"/>
                </a:solidFill>
                <a:effectLst/>
                <a:latin typeface="Söhne"/>
              </a:rPr>
              <a:t> Uniformly converted all text to lowercase to prevent case sensitivity issues during analysis.</a:t>
            </a:r>
          </a:p>
          <a:p>
            <a:pPr marL="0" indent="0">
              <a:buNone/>
            </a:pPr>
            <a:r>
              <a:rPr lang="en-US" sz="3500" b="1" i="0" dirty="0">
                <a:solidFill>
                  <a:srgbClr val="00B0F0"/>
                </a:solidFill>
                <a:effectLst/>
                <a:latin typeface="Söhne"/>
              </a:rPr>
              <a:t>Tokenization:</a:t>
            </a:r>
            <a:endParaRPr lang="en-US" sz="3500" b="0" i="0" dirty="0">
              <a:solidFill>
                <a:srgbClr val="00B0F0"/>
              </a:solidFill>
              <a:effectLst/>
              <a:latin typeface="Söhne"/>
            </a:endParaRPr>
          </a:p>
          <a:p>
            <a:pPr lvl="1"/>
            <a:r>
              <a:rPr lang="en-US" sz="3500" b="1" i="0" dirty="0">
                <a:solidFill>
                  <a:srgbClr val="00B0F0"/>
                </a:solidFill>
                <a:effectLst/>
                <a:latin typeface="Söhne"/>
              </a:rPr>
              <a:t>Breaking it Down:</a:t>
            </a:r>
            <a:r>
              <a:rPr lang="en-US" sz="3500" b="0" i="0" dirty="0">
                <a:solidFill>
                  <a:srgbClr val="00B0F0"/>
                </a:solidFill>
                <a:effectLst/>
                <a:latin typeface="Söhne"/>
              </a:rPr>
              <a:t> Employed tokenization to break down the reviews into individual tokens or words. This step enhances the granularity of our analysis, allowing us to understand sentiments at a more detailed level.</a:t>
            </a:r>
          </a:p>
          <a:p>
            <a:pPr lvl="1"/>
            <a:r>
              <a:rPr lang="en-US" sz="3500" b="1" i="0" dirty="0">
                <a:solidFill>
                  <a:srgbClr val="00B0F0"/>
                </a:solidFill>
                <a:effectLst/>
                <a:latin typeface="Söhne"/>
              </a:rPr>
              <a:t>N-grams:</a:t>
            </a:r>
            <a:r>
              <a:rPr lang="en-US" sz="3500" b="0" i="0" dirty="0">
                <a:solidFill>
                  <a:srgbClr val="00B0F0"/>
                </a:solidFill>
                <a:effectLst/>
                <a:latin typeface="Söhne"/>
              </a:rPr>
              <a:t> Explored using N-grams to capture contextual information and relationships between words.</a:t>
            </a:r>
          </a:p>
          <a:p>
            <a:pPr marL="0" indent="0">
              <a:buNone/>
            </a:pPr>
            <a:r>
              <a:rPr lang="en-US" sz="3500" b="1" i="0" dirty="0">
                <a:solidFill>
                  <a:srgbClr val="00B0F0"/>
                </a:solidFill>
                <a:effectLst/>
                <a:latin typeface="Söhne"/>
              </a:rPr>
              <a:t>Handling Missing Values:</a:t>
            </a:r>
            <a:endParaRPr lang="en-US" sz="3500" b="0" i="0" dirty="0">
              <a:solidFill>
                <a:srgbClr val="00B0F0"/>
              </a:solidFill>
              <a:effectLst/>
              <a:latin typeface="Söhne"/>
            </a:endParaRPr>
          </a:p>
          <a:p>
            <a:pPr lvl="1"/>
            <a:r>
              <a:rPr lang="en-US" sz="3500" b="1" i="0" dirty="0">
                <a:solidFill>
                  <a:srgbClr val="00B0F0"/>
                </a:solidFill>
                <a:effectLst/>
                <a:latin typeface="Söhne"/>
              </a:rPr>
              <a:t>Imputation Strategies:</a:t>
            </a:r>
            <a:r>
              <a:rPr lang="en-US" sz="3500" b="0" i="0" dirty="0">
                <a:solidFill>
                  <a:srgbClr val="00B0F0"/>
                </a:solidFill>
                <a:effectLst/>
                <a:latin typeface="Söhne"/>
              </a:rPr>
              <a:t> Addressed any missing or incomplete data points through thoughtful imputation strategies, ensuring that the dataset maintained its integrity.</a:t>
            </a:r>
          </a:p>
          <a:p>
            <a:pPr lvl="1"/>
            <a:r>
              <a:rPr lang="en-US" sz="3500" b="1" i="0" dirty="0">
                <a:solidFill>
                  <a:srgbClr val="00B0F0"/>
                </a:solidFill>
                <a:effectLst/>
                <a:latin typeface="Söhne"/>
              </a:rPr>
              <a:t>Statistical Imputation:</a:t>
            </a:r>
            <a:r>
              <a:rPr lang="en-US" sz="3500" b="0" i="0" dirty="0">
                <a:solidFill>
                  <a:srgbClr val="00B0F0"/>
                </a:solidFill>
                <a:effectLst/>
                <a:latin typeface="Söhne"/>
              </a:rPr>
              <a:t> Used statistical measures, such as mean or median, for numerical features and mode for categorical features to fill in missing values.</a:t>
            </a:r>
          </a:p>
          <a:p>
            <a:endParaRPr lang="en-US" dirty="0"/>
          </a:p>
        </p:txBody>
      </p:sp>
    </p:spTree>
    <p:extLst>
      <p:ext uri="{BB962C8B-B14F-4D97-AF65-F5344CB8AC3E}">
        <p14:creationId xmlns:p14="http://schemas.microsoft.com/office/powerpoint/2010/main" val="2852675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2600</Words>
  <Application>Microsoft Office PowerPoint</Application>
  <PresentationFormat>Widescreen</PresentationFormat>
  <Paragraphs>175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Söhne</vt:lpstr>
      <vt:lpstr>Office Theme</vt:lpstr>
      <vt:lpstr>MOVIE REVIEWS-SENTIMENT ANALYSIS USING NATURAL LANGUAGE PROCESSING(NLP)</vt:lpstr>
      <vt:lpstr>Introduction to Sentiment Analysis </vt:lpstr>
      <vt:lpstr>PowerPoint Presentation</vt:lpstr>
      <vt:lpstr>Project Objectives</vt:lpstr>
      <vt:lpstr>Dataset Process</vt:lpstr>
      <vt:lpstr>PowerPoint Presentation</vt:lpstr>
      <vt:lpstr>PowerPoint Presentation</vt:lpstr>
      <vt:lpstr>PowerPoint Presentation</vt:lpstr>
      <vt:lpstr> Data Preprocessing </vt:lpstr>
      <vt:lpstr>PowerPoint Presentation</vt:lpstr>
      <vt:lpstr> Exploratory Data Analysis (EDA) </vt:lpstr>
      <vt:lpstr>PowerPoint Presentation</vt:lpstr>
      <vt:lpstr> Feature Extraction </vt:lpstr>
      <vt:lpstr>PowerPoint Presentation</vt:lpstr>
      <vt:lpstr> Model Selection </vt:lpstr>
      <vt:lpstr>PowerPoint Presentation</vt:lpstr>
      <vt:lpstr> Results </vt:lpstr>
      <vt:lpstr>PowerPoint Presentation</vt:lpstr>
      <vt:lpstr> Challenges and Solutions </vt:lpstr>
      <vt:lpstr>PowerPoint Presentation</vt:lpstr>
      <vt:lpstr> Conclusion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REVIEWS-SENTIMENT ANALYSIS USING NATURAL LANGUAGE PROCESSING(NLP)</dc:title>
  <dc:creator>Eeshwar Maturu</dc:creator>
  <cp:lastModifiedBy>Eeshwar Maturu</cp:lastModifiedBy>
  <cp:revision>1</cp:revision>
  <dcterms:created xsi:type="dcterms:W3CDTF">2023-12-20T17:16:51Z</dcterms:created>
  <dcterms:modified xsi:type="dcterms:W3CDTF">2023-12-26T07:04:40Z</dcterms:modified>
</cp:coreProperties>
</file>