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1118F-AAAE-4CD8-955A-D76BC5591FD1}" v="325" dt="2022-12-14T21:03:52.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14.12.2022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14.12.2022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14.12.2022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14.12.2022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0E71B4-DE6B-4668-8007-AAE6137E4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metin, ampul içeren bir resim&#10;&#10;Açıklama otomatik olarak oluşturuldu">
            <a:extLst>
              <a:ext uri="{FF2B5EF4-FFF2-40B4-BE49-F238E27FC236}">
                <a16:creationId xmlns:a16="http://schemas.microsoft.com/office/drawing/2014/main" id="{EC1543B5-1C49-3A1D-1483-AD76E2BE616E}"/>
              </a:ext>
            </a:extLst>
          </p:cNvPr>
          <p:cNvPicPr>
            <a:picLocks noChangeAspect="1"/>
          </p:cNvPicPr>
          <p:nvPr/>
        </p:nvPicPr>
        <p:blipFill>
          <a:blip r:embed="rId2"/>
          <a:stretch>
            <a:fillRect/>
          </a:stretch>
        </p:blipFill>
        <p:spPr>
          <a:xfrm>
            <a:off x="795529" y="1343456"/>
            <a:ext cx="3506256" cy="3561328"/>
          </a:xfrm>
          <a:prstGeom prst="rect">
            <a:avLst/>
          </a:prstGeom>
        </p:spPr>
      </p:pic>
      <p:grpSp>
        <p:nvGrpSpPr>
          <p:cNvPr id="11" name="Group 10">
            <a:extLst>
              <a:ext uri="{FF2B5EF4-FFF2-40B4-BE49-F238E27FC236}">
                <a16:creationId xmlns:a16="http://schemas.microsoft.com/office/drawing/2014/main" id="{F6E4C944-4BB6-469F-81D8-BD81B4A1B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652632" y="1135060"/>
            <a:ext cx="1080325" cy="5357935"/>
            <a:chOff x="4484269" y="1135060"/>
            <a:chExt cx="1080325" cy="5357935"/>
          </a:xfrm>
        </p:grpSpPr>
        <p:sp>
          <p:nvSpPr>
            <p:cNvPr id="12" name="Freeform 5">
              <a:extLst>
                <a:ext uri="{FF2B5EF4-FFF2-40B4-BE49-F238E27FC236}">
                  <a16:creationId xmlns:a16="http://schemas.microsoft.com/office/drawing/2014/main" id="{049C18AF-F7F1-4882-AD18-7B2F41ECE3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30A22449-086C-4824-B1B9-BF39EA117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3D4E73C1-53C3-46BA-B103-34DE7B51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8">
            <a:extLst>
              <a:ext uri="{FF2B5EF4-FFF2-40B4-BE49-F238E27FC236}">
                <a16:creationId xmlns:a16="http://schemas.microsoft.com/office/drawing/2014/main" id="{0595ECE5-BD7E-4F71-820D-40971970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5957" y="1124043"/>
            <a:ext cx="6477540"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p:cNvSpPr>
            <a:spLocks noGrp="1"/>
          </p:cNvSpPr>
          <p:nvPr>
            <p:ph type="ctrTitle"/>
          </p:nvPr>
        </p:nvSpPr>
        <p:spPr>
          <a:xfrm>
            <a:off x="5214730" y="1445775"/>
            <a:ext cx="5877340" cy="3342435"/>
          </a:xfrm>
        </p:spPr>
        <p:txBody>
          <a:bodyPr anchor="ctr">
            <a:normAutofit/>
          </a:bodyPr>
          <a:lstStyle/>
          <a:p>
            <a:pPr algn="l"/>
            <a:r>
              <a:rPr lang="tr-TR" sz="5100" b="1">
                <a:solidFill>
                  <a:srgbClr val="FFFFFF"/>
                </a:solidFill>
                <a:ea typeface="+mj-lt"/>
                <a:cs typeface="+mj-lt"/>
              </a:rPr>
              <a:t>Retina kan damarlarını çıkarmak için eşikleme temelli morfolojik bir yöntem</a:t>
            </a:r>
            <a:r>
              <a:rPr lang="tr-TR" sz="5100">
                <a:solidFill>
                  <a:srgbClr val="FFFFFF"/>
                </a:solidFill>
                <a:ea typeface="+mj-lt"/>
                <a:cs typeface="+mj-lt"/>
              </a:rPr>
              <a:t> </a:t>
            </a:r>
            <a:endParaRPr lang="tr-TR" sz="5100">
              <a:solidFill>
                <a:srgbClr val="FFFFFF"/>
              </a:solidFill>
            </a:endParaRPr>
          </a:p>
        </p:txBody>
      </p:sp>
      <p:sp>
        <p:nvSpPr>
          <p:cNvPr id="3" name="Alt Başlık 2"/>
          <p:cNvSpPr>
            <a:spLocks noGrp="1"/>
          </p:cNvSpPr>
          <p:nvPr>
            <p:ph type="subTitle" idx="1"/>
          </p:nvPr>
        </p:nvSpPr>
        <p:spPr>
          <a:xfrm>
            <a:off x="8555152" y="5304275"/>
            <a:ext cx="2536917" cy="991702"/>
          </a:xfrm>
        </p:spPr>
        <p:txBody>
          <a:bodyPr vert="horz" lIns="91440" tIns="45720" rIns="91440" bIns="45720" rtlCol="0" anchor="t">
            <a:normAutofit/>
          </a:bodyPr>
          <a:lstStyle/>
          <a:p>
            <a:pPr algn="l"/>
            <a:r>
              <a:rPr lang="tr-TR" sz="2800">
                <a:cs typeface="Calibri"/>
              </a:rPr>
              <a:t>EYUP EROL</a:t>
            </a:r>
          </a:p>
          <a:p>
            <a:pPr algn="l"/>
            <a:r>
              <a:rPr lang="tr-TR" sz="2800">
                <a:cs typeface="Calibri"/>
              </a:rPr>
              <a:t>02200201034</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450E56C-9918-90DE-506A-B42E79234C63}"/>
              </a:ext>
            </a:extLst>
          </p:cNvPr>
          <p:cNvSpPr>
            <a:spLocks noGrp="1"/>
          </p:cNvSpPr>
          <p:nvPr>
            <p:ph idx="1"/>
          </p:nvPr>
        </p:nvSpPr>
        <p:spPr>
          <a:xfrm>
            <a:off x="518348" y="245181"/>
            <a:ext cx="10515600" cy="5706004"/>
          </a:xfrm>
        </p:spPr>
        <p:txBody>
          <a:bodyPr vert="horz" lIns="91440" tIns="45720" rIns="91440" bIns="45720" rtlCol="0" anchor="t">
            <a:normAutofit/>
          </a:bodyPr>
          <a:lstStyle/>
          <a:p>
            <a:r>
              <a:rPr lang="tr-TR" sz="2000" dirty="0">
                <a:ea typeface="+mn-lt"/>
                <a:cs typeface="+mn-lt"/>
              </a:rPr>
              <a:t>Belirli bir açıda yönlendirilmiş çizgisel bir yapılandırma elamanı </a:t>
            </a:r>
            <a:r>
              <a:rPr lang="tr-TR" sz="2000" dirty="0" err="1">
                <a:ea typeface="+mn-lt"/>
                <a:cs typeface="+mn-lt"/>
              </a:rPr>
              <a:t>fundus</a:t>
            </a:r>
            <a:r>
              <a:rPr lang="tr-TR" sz="2000" dirty="0">
                <a:ea typeface="+mn-lt"/>
                <a:cs typeface="+mn-lt"/>
              </a:rPr>
              <a:t> içerisinde tutulamadığında bir damarı veya damarın bir kısmını yok edebilir. Bu problem genelde yapılandırma elemanı dikey yönlere sahip olduğunda ve yapılandırma elemanı damar genişliğinden daha büyük olduğu durumlarda ortaya çıkmıştır.</a:t>
            </a:r>
          </a:p>
          <a:p>
            <a:r>
              <a:rPr lang="tr-TR" sz="2000" dirty="0">
                <a:ea typeface="+mn-lt"/>
                <a:cs typeface="+mn-lt"/>
              </a:rPr>
              <a:t>Oysa yapılandırma elemanının yönü ile damar paralel olduğunda bir yok olma olayı meydana gelmeyecektir.  bu probleme çözüm olması için 21 piksel uzunluğunda bir çizgisel yapılandırma elemanı belirlemiştir. Bu yapısal elemanı 22.5°’lik açılarla </a:t>
            </a:r>
            <a:r>
              <a:rPr lang="tr-TR" sz="2000" dirty="0" err="1">
                <a:ea typeface="+mn-lt"/>
                <a:cs typeface="+mn-lt"/>
              </a:rPr>
              <a:t>döndermiş</a:t>
            </a:r>
            <a:r>
              <a:rPr lang="tr-TR" sz="2000" dirty="0">
                <a:ea typeface="+mn-lt"/>
                <a:cs typeface="+mn-lt"/>
              </a:rPr>
              <a:t> ve en büyük çapa sahip damarı çıkarmak için bir toplam üst şapka dönüşümü kullanmıştır. M. </a:t>
            </a:r>
            <a:r>
              <a:rPr lang="tr-TR" sz="2000" dirty="0" err="1">
                <a:ea typeface="+mn-lt"/>
                <a:cs typeface="+mn-lt"/>
              </a:rPr>
              <a:t>Fraz</a:t>
            </a:r>
            <a:r>
              <a:rPr lang="tr-TR" sz="2000" dirty="0">
                <a:ea typeface="+mn-lt"/>
                <a:cs typeface="+mn-lt"/>
              </a:rPr>
              <a:t>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a:t>
            </a:r>
          </a:p>
          <a:p>
            <a:endParaRPr lang="tr-TR" sz="2000" dirty="0">
              <a:cs typeface="Calibri" panose="020F0502020204030204"/>
            </a:endParaRPr>
          </a:p>
        </p:txBody>
      </p:sp>
      <p:pic>
        <p:nvPicPr>
          <p:cNvPr id="5" name="Resim 5" descr="metin, omurgasız içeren bir resim&#10;&#10;Açıklama otomatik olarak oluşturuldu">
            <a:extLst>
              <a:ext uri="{FF2B5EF4-FFF2-40B4-BE49-F238E27FC236}">
                <a16:creationId xmlns:a16="http://schemas.microsoft.com/office/drawing/2014/main" id="{54045F66-02A0-2888-6609-0498631356F8}"/>
              </a:ext>
            </a:extLst>
          </p:cNvPr>
          <p:cNvPicPr>
            <a:picLocks noChangeAspect="1"/>
          </p:cNvPicPr>
          <p:nvPr/>
        </p:nvPicPr>
        <p:blipFill>
          <a:blip r:embed="rId2"/>
          <a:stretch>
            <a:fillRect/>
          </a:stretch>
        </p:blipFill>
        <p:spPr>
          <a:xfrm>
            <a:off x="3266252" y="3430796"/>
            <a:ext cx="4841051" cy="3072629"/>
          </a:xfrm>
          <a:prstGeom prst="rect">
            <a:avLst/>
          </a:prstGeom>
        </p:spPr>
      </p:pic>
    </p:spTree>
    <p:extLst>
      <p:ext uri="{BB962C8B-B14F-4D97-AF65-F5344CB8AC3E}">
        <p14:creationId xmlns:p14="http://schemas.microsoft.com/office/powerpoint/2010/main" val="64146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D7E8EA-56C6-FA36-B26B-EFBAEF40A535}"/>
              </a:ext>
            </a:extLst>
          </p:cNvPr>
          <p:cNvSpPr>
            <a:spLocks noGrp="1"/>
          </p:cNvSpPr>
          <p:nvPr>
            <p:ph idx="1"/>
          </p:nvPr>
        </p:nvSpPr>
        <p:spPr>
          <a:xfrm>
            <a:off x="480719" y="414514"/>
            <a:ext cx="10515600" cy="6063486"/>
          </a:xfrm>
        </p:spPr>
        <p:txBody>
          <a:bodyPr vert="horz" lIns="91440" tIns="45720" rIns="91440" bIns="45720" rtlCol="0" anchor="t">
            <a:normAutofit/>
          </a:bodyPr>
          <a:lstStyle/>
          <a:p>
            <a:r>
              <a:rPr lang="tr-TR" b="1" i="1" dirty="0">
                <a:latin typeface="Arial"/>
                <a:ea typeface="+mn-lt"/>
                <a:cs typeface="+mn-lt"/>
              </a:rPr>
              <a:t>Bulgular ve tartışma</a:t>
            </a:r>
            <a:endParaRPr lang="tr-TR" b="1" i="1" dirty="0">
              <a:latin typeface="Arial"/>
              <a:ea typeface="+mn-lt"/>
              <a:cs typeface="Arial"/>
            </a:endParaRPr>
          </a:p>
          <a:p>
            <a:pPr marL="0" indent="0">
              <a:buNone/>
            </a:pPr>
            <a:r>
              <a:rPr lang="tr-TR" sz="2000" dirty="0">
                <a:solidFill>
                  <a:schemeClr val="accent1"/>
                </a:solidFill>
                <a:ea typeface="+mn-lt"/>
                <a:cs typeface="+mn-lt"/>
              </a:rPr>
              <a:t> Bölütleme sonuçları</a:t>
            </a:r>
          </a:p>
          <a:p>
            <a:pPr marL="0" indent="0">
              <a:buNone/>
            </a:pPr>
            <a:r>
              <a:rPr lang="tr-TR" sz="2000" dirty="0">
                <a:ea typeface="+mn-lt"/>
                <a:cs typeface="+mn-lt"/>
              </a:rPr>
              <a:t>Üç farklı eşikleme algoritması iyileştirilmiş </a:t>
            </a:r>
            <a:r>
              <a:rPr lang="tr-TR" sz="2000" dirty="0" err="1">
                <a:ea typeface="+mn-lt"/>
                <a:cs typeface="+mn-lt"/>
              </a:rPr>
              <a:t>fundus</a:t>
            </a:r>
            <a:r>
              <a:rPr lang="tr-TR" sz="2000" dirty="0">
                <a:ea typeface="+mn-lt"/>
                <a:cs typeface="+mn-lt"/>
              </a:rPr>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a:t>
            </a:r>
            <a:endParaRPr lang="tr-TR" dirty="0"/>
          </a:p>
        </p:txBody>
      </p:sp>
      <p:pic>
        <p:nvPicPr>
          <p:cNvPr id="6" name="Resim 6">
            <a:extLst>
              <a:ext uri="{FF2B5EF4-FFF2-40B4-BE49-F238E27FC236}">
                <a16:creationId xmlns:a16="http://schemas.microsoft.com/office/drawing/2014/main" id="{1AE5783F-B83B-50F4-CF01-C2FAD071C9B0}"/>
              </a:ext>
            </a:extLst>
          </p:cNvPr>
          <p:cNvPicPr>
            <a:picLocks noChangeAspect="1"/>
          </p:cNvPicPr>
          <p:nvPr/>
        </p:nvPicPr>
        <p:blipFill>
          <a:blip r:embed="rId2"/>
          <a:stretch>
            <a:fillRect/>
          </a:stretch>
        </p:blipFill>
        <p:spPr>
          <a:xfrm>
            <a:off x="2099733" y="2953547"/>
            <a:ext cx="6026383" cy="3848387"/>
          </a:xfrm>
          <a:prstGeom prst="rect">
            <a:avLst/>
          </a:prstGeom>
        </p:spPr>
      </p:pic>
    </p:spTree>
    <p:extLst>
      <p:ext uri="{BB962C8B-B14F-4D97-AF65-F5344CB8AC3E}">
        <p14:creationId xmlns:p14="http://schemas.microsoft.com/office/powerpoint/2010/main" val="84383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7FAE0E-0492-C8CD-6616-22AC03E5A51A}"/>
              </a:ext>
            </a:extLst>
          </p:cNvPr>
          <p:cNvSpPr>
            <a:spLocks noGrp="1"/>
          </p:cNvSpPr>
          <p:nvPr>
            <p:ph type="title"/>
          </p:nvPr>
        </p:nvSpPr>
        <p:spPr/>
        <p:txBody>
          <a:bodyPr>
            <a:normAutofit/>
          </a:bodyPr>
          <a:lstStyle/>
          <a:p>
            <a:r>
              <a:rPr lang="tr-TR" sz="5400" b="1" dirty="0">
                <a:ea typeface="+mj-lt"/>
                <a:cs typeface="+mj-lt"/>
              </a:rPr>
              <a:t>Sonuçlar</a:t>
            </a:r>
            <a:endParaRPr lang="tr-TR" sz="5400" b="1" dirty="0"/>
          </a:p>
        </p:txBody>
      </p:sp>
      <p:sp>
        <p:nvSpPr>
          <p:cNvPr id="3" name="İçerik Yer Tutucusu 2">
            <a:extLst>
              <a:ext uri="{FF2B5EF4-FFF2-40B4-BE49-F238E27FC236}">
                <a16:creationId xmlns:a16="http://schemas.microsoft.com/office/drawing/2014/main" id="{F7977C42-3D1C-69CF-1F81-923AE63A6C06}"/>
              </a:ext>
            </a:extLst>
          </p:cNvPr>
          <p:cNvSpPr>
            <a:spLocks noGrp="1"/>
          </p:cNvSpPr>
          <p:nvPr>
            <p:ph idx="1"/>
          </p:nvPr>
        </p:nvSpPr>
        <p:spPr/>
        <p:txBody>
          <a:bodyPr vert="horz" lIns="91440" tIns="45720" rIns="91440" bIns="45720" rtlCol="0" anchor="t">
            <a:normAutofit/>
          </a:bodyPr>
          <a:lstStyle/>
          <a:p>
            <a:r>
              <a:rPr lang="tr-TR" sz="2000" dirty="0">
                <a:ea typeface="+mn-lt"/>
                <a:cs typeface="+mn-lt"/>
              </a:rP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a:t>
            </a:r>
            <a:endParaRPr lang="tr-TR" sz="2000" dirty="0"/>
          </a:p>
        </p:txBody>
      </p:sp>
    </p:spTree>
    <p:extLst>
      <p:ext uri="{BB962C8B-B14F-4D97-AF65-F5344CB8AC3E}">
        <p14:creationId xmlns:p14="http://schemas.microsoft.com/office/powerpoint/2010/main" val="427847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0772AAB-4DEB-1446-976D-7A50A3C190F3}"/>
              </a:ext>
            </a:extLst>
          </p:cNvPr>
          <p:cNvSpPr>
            <a:spLocks noGrp="1"/>
          </p:cNvSpPr>
          <p:nvPr>
            <p:ph type="title"/>
          </p:nvPr>
        </p:nvSpPr>
        <p:spPr>
          <a:xfrm>
            <a:off x="686834" y="1153572"/>
            <a:ext cx="3200400" cy="4461163"/>
          </a:xfrm>
        </p:spPr>
        <p:txBody>
          <a:bodyPr>
            <a:normAutofit/>
          </a:bodyPr>
          <a:lstStyle/>
          <a:p>
            <a:r>
              <a:rPr lang="tr-TR" b="1">
                <a:solidFill>
                  <a:srgbClr val="FFFFFF"/>
                </a:solidFill>
                <a:ea typeface="+mj-lt"/>
                <a:cs typeface="+mj-lt"/>
              </a:rPr>
              <a:t>Özet</a:t>
            </a:r>
            <a:endParaRPr lang="tr-TR" b="1">
              <a:solidFill>
                <a:srgbClr val="FFFFFF"/>
              </a:solidFill>
              <a:cs typeface="Calibri Light" panose="020F0302020204030204"/>
            </a:endParaRPr>
          </a:p>
        </p:txBody>
      </p:sp>
      <p:sp>
        <p:nvSpPr>
          <p:cNvPr id="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9414D3F8-3476-EBBD-1F2A-0153E3F60587}"/>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tr-TR" sz="2200" dirty="0">
                <a:ea typeface="+mn-lt"/>
                <a:cs typeface="+mn-lt"/>
              </a:rPr>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a:t>
            </a:r>
          </a:p>
          <a:p>
            <a:r>
              <a:rPr lang="tr-TR" sz="2200" dirty="0">
                <a:ea typeface="+mn-lt"/>
                <a:cs typeface="+mn-lt"/>
              </a:rPr>
              <a:t>Bu makalede, renkli retina </a:t>
            </a:r>
            <a:r>
              <a:rPr lang="tr-TR" sz="2200" dirty="0" err="1">
                <a:ea typeface="+mn-lt"/>
                <a:cs typeface="+mn-lt"/>
              </a:rPr>
              <a:t>fundus</a:t>
            </a:r>
            <a:r>
              <a:rPr lang="tr-TR" sz="2200" dirty="0">
                <a:ea typeface="+mn-lt"/>
                <a:cs typeface="+mn-lt"/>
              </a:rPr>
              <a:t> görüntüsü üzerinde retina damarlarını otomatik olarak </a:t>
            </a:r>
            <a:r>
              <a:rPr lang="tr-TR" sz="2200" dirty="0" err="1">
                <a:ea typeface="+mn-lt"/>
                <a:cs typeface="+mn-lt"/>
              </a:rPr>
              <a:t>bölütleyen</a:t>
            </a:r>
            <a:r>
              <a:rPr lang="tr-TR" sz="2200" dirty="0">
                <a:ea typeface="+mn-lt"/>
                <a:cs typeface="+mn-lt"/>
              </a:rPr>
              <a:t> bir yöntem önerilmiştir. Morfolojik işlemler uygulanmıştır.</a:t>
            </a:r>
          </a:p>
          <a:p>
            <a:r>
              <a:rPr lang="tr-TR" sz="2200" dirty="0" err="1">
                <a:ea typeface="+mn-lt"/>
                <a:cs typeface="+mn-lt"/>
              </a:rPr>
              <a:t>Fundus</a:t>
            </a:r>
            <a:r>
              <a:rPr lang="tr-TR" sz="2200" dirty="0">
                <a:ea typeface="+mn-lt"/>
                <a:cs typeface="+mn-lt"/>
              </a:rPr>
              <a:t> görüntüsüne üç farklı eşikleme yöntemi uygulanmıştır. Bu eşikleme yöntemleri; Çoklu Eşikleme, Maksimum Entropi Tabanlı Eşikleme ve Bulanık Kümeleme Tabanlı Eşikleme yöntemleridir.</a:t>
            </a:r>
            <a:endParaRPr lang="tr-TR" sz="2200" dirty="0">
              <a:cs typeface="Calibri" panose="020F0502020204030204"/>
            </a:endParaRPr>
          </a:p>
          <a:p>
            <a:r>
              <a:rPr lang="tr-TR" sz="2200" dirty="0">
                <a:ea typeface="+mn-lt"/>
                <a:cs typeface="+mn-lt"/>
              </a:rPr>
              <a:t>Bu makalede amaç farklı eşikleme algoritmalarının aynı görüntüler üzerindeki performans karşılaştırmasını sağlamaktır. </a:t>
            </a:r>
            <a:endParaRPr lang="tr-TR" sz="2200" dirty="0">
              <a:cs typeface="Calibri" panose="020F0502020204030204"/>
            </a:endParaRPr>
          </a:p>
          <a:p>
            <a:pPr marL="0" indent="0">
              <a:buNone/>
            </a:pPr>
            <a:endParaRPr lang="tr-TR" sz="2200">
              <a:cs typeface="Calibri" panose="020F0502020204030204"/>
            </a:endParaRPr>
          </a:p>
          <a:p>
            <a:endParaRPr lang="tr-TR" sz="2200">
              <a:cs typeface="Calibri" panose="020F0502020204030204"/>
            </a:endParaRPr>
          </a:p>
        </p:txBody>
      </p:sp>
    </p:spTree>
    <p:extLst>
      <p:ext uri="{BB962C8B-B14F-4D97-AF65-F5344CB8AC3E}">
        <p14:creationId xmlns:p14="http://schemas.microsoft.com/office/powerpoint/2010/main" val="129068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17C2B-4D66-C001-139A-CA923220734F}"/>
              </a:ext>
            </a:extLst>
          </p:cNvPr>
          <p:cNvSpPr>
            <a:spLocks noGrp="1"/>
          </p:cNvSpPr>
          <p:nvPr>
            <p:ph type="title"/>
          </p:nvPr>
        </p:nvSpPr>
        <p:spPr/>
        <p:txBody>
          <a:bodyPr>
            <a:normAutofit/>
          </a:bodyPr>
          <a:lstStyle/>
          <a:p>
            <a:r>
              <a:rPr lang="tr-TR" sz="5400" b="1" dirty="0">
                <a:ea typeface="+mj-lt"/>
                <a:cs typeface="+mj-lt"/>
              </a:rPr>
              <a:t>Giriş</a:t>
            </a:r>
            <a:endParaRPr lang="tr-TR" sz="5400" b="1" dirty="0"/>
          </a:p>
        </p:txBody>
      </p:sp>
      <p:sp>
        <p:nvSpPr>
          <p:cNvPr id="3" name="İçerik Yer Tutucusu 2">
            <a:extLst>
              <a:ext uri="{FF2B5EF4-FFF2-40B4-BE49-F238E27FC236}">
                <a16:creationId xmlns:a16="http://schemas.microsoft.com/office/drawing/2014/main" id="{2626AF40-0C3A-9C36-A8A2-71E5E4A98ED7}"/>
              </a:ext>
            </a:extLst>
          </p:cNvPr>
          <p:cNvSpPr>
            <a:spLocks noGrp="1"/>
          </p:cNvSpPr>
          <p:nvPr>
            <p:ph idx="1"/>
          </p:nvPr>
        </p:nvSpPr>
        <p:spPr/>
        <p:txBody>
          <a:bodyPr vert="horz" lIns="91440" tIns="45720" rIns="91440" bIns="45720" rtlCol="0" anchor="t">
            <a:normAutofit/>
          </a:bodyPr>
          <a:lstStyle/>
          <a:p>
            <a:r>
              <a:rPr lang="tr-TR" sz="2000" dirty="0">
                <a:ea typeface="+mn-lt"/>
                <a:cs typeface="+mn-lt"/>
              </a:rPr>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a:t>
            </a:r>
          </a:p>
          <a:p>
            <a:r>
              <a:rPr lang="tr-TR" sz="2000" dirty="0">
                <a:ea typeface="+mn-lt"/>
                <a:cs typeface="+mn-lt"/>
              </a:rPr>
              <a:t> Bu makalede geleneksel bir yöntem olan morfolojik tabanlı bir yöntem kullanılmıştır.</a:t>
            </a:r>
          </a:p>
          <a:p>
            <a:r>
              <a:rPr lang="tr-TR" sz="2000" dirty="0">
                <a:ea typeface="+mn-lt"/>
                <a:cs typeface="+mn-lt"/>
              </a:rPr>
              <a:t>Retina görüntülerinin piksel parlaklık değerleri üzerinde faklı ölçeklerde </a:t>
            </a:r>
            <a:r>
              <a:rPr lang="tr-TR" sz="2000" dirty="0" err="1">
                <a:ea typeface="+mn-lt"/>
                <a:cs typeface="+mn-lt"/>
              </a:rPr>
              <a:t>Gabor</a:t>
            </a:r>
            <a:r>
              <a:rPr lang="tr-TR" sz="2000" dirty="0">
                <a:ea typeface="+mn-lt"/>
                <a:cs typeface="+mn-lt"/>
              </a:rPr>
              <a:t>-Dalgacık dönüşümü uygulanmıştır. Elde edilen farklı ölçekteki </a:t>
            </a:r>
            <a:r>
              <a:rPr lang="tr-TR" sz="2000" dirty="0" err="1">
                <a:ea typeface="+mn-lt"/>
                <a:cs typeface="+mn-lt"/>
              </a:rPr>
              <a:t>GaborDalgacık</a:t>
            </a:r>
            <a:r>
              <a:rPr lang="tr-TR" sz="2000" dirty="0">
                <a:ea typeface="+mn-lt"/>
                <a:cs typeface="+mn-lt"/>
              </a:rPr>
              <a:t> dönüşüm çıktıları özellik olarak kullanılmıştır. Daha sonra tüm görüntüye </a:t>
            </a:r>
            <a:r>
              <a:rPr lang="tr-TR" sz="2000" dirty="0" err="1">
                <a:ea typeface="+mn-lt"/>
                <a:cs typeface="+mn-lt"/>
              </a:rPr>
              <a:t>Bayes</a:t>
            </a:r>
            <a:r>
              <a:rPr lang="tr-TR" sz="2000" dirty="0">
                <a:ea typeface="+mn-lt"/>
                <a:cs typeface="+mn-lt"/>
              </a:rPr>
              <a:t> Sınıflandırıcı uygulanarak </a:t>
            </a:r>
            <a:r>
              <a:rPr lang="tr-TR" sz="2000" dirty="0" err="1">
                <a:ea typeface="+mn-lt"/>
                <a:cs typeface="+mn-lt"/>
              </a:rPr>
              <a:t>fundus</a:t>
            </a:r>
            <a:r>
              <a:rPr lang="tr-TR" sz="2000" dirty="0">
                <a:ea typeface="+mn-lt"/>
                <a:cs typeface="+mn-lt"/>
              </a:rPr>
              <a:t> görüntüleri damar ya da damar olmayan bölgelere </a:t>
            </a:r>
            <a:r>
              <a:rPr lang="tr-TR" sz="2000" dirty="0" err="1">
                <a:ea typeface="+mn-lt"/>
                <a:cs typeface="+mn-lt"/>
              </a:rPr>
              <a:t>ayrılmıştır.Çıkarılan</a:t>
            </a:r>
            <a:r>
              <a:rPr lang="tr-TR" sz="2000" dirty="0">
                <a:ea typeface="+mn-lt"/>
                <a:cs typeface="+mn-lt"/>
              </a:rPr>
              <a:t> özellikler sinir ağı kullanılarak </a:t>
            </a:r>
            <a:r>
              <a:rPr lang="tr-TR" sz="2000" dirty="0" err="1">
                <a:ea typeface="+mn-lt"/>
                <a:cs typeface="+mn-lt"/>
              </a:rPr>
              <a:t>sınıflandırılmıştır.Sınıflandırma</a:t>
            </a:r>
            <a:r>
              <a:rPr lang="tr-TR" sz="2000" dirty="0">
                <a:ea typeface="+mn-lt"/>
                <a:cs typeface="+mn-lt"/>
              </a:rPr>
              <a:t> aşamasında öncelikle tespit edilen piksellerin boşlukları doldurulmuş, daha sonra hatalı tespit edilen damar pikselleri damar olmayan olarak yeniden sınıflandırılmıştır.</a:t>
            </a:r>
          </a:p>
          <a:p>
            <a:endParaRPr lang="tr-TR" sz="2000" dirty="0">
              <a:ea typeface="+mn-lt"/>
              <a:cs typeface="+mn-lt"/>
            </a:endParaRPr>
          </a:p>
          <a:p>
            <a:endParaRPr lang="tr-TR" sz="2000" dirty="0">
              <a:cs typeface="Calibri" panose="020F0502020204030204"/>
            </a:endParaRPr>
          </a:p>
        </p:txBody>
      </p:sp>
    </p:spTree>
    <p:extLst>
      <p:ext uri="{BB962C8B-B14F-4D97-AF65-F5344CB8AC3E}">
        <p14:creationId xmlns:p14="http://schemas.microsoft.com/office/powerpoint/2010/main" val="61357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69BDCC0-6DAD-7349-985A-7C874EE52989}"/>
              </a:ext>
            </a:extLst>
          </p:cNvPr>
          <p:cNvSpPr>
            <a:spLocks noGrp="1"/>
          </p:cNvSpPr>
          <p:nvPr>
            <p:ph idx="1"/>
          </p:nvPr>
        </p:nvSpPr>
        <p:spPr>
          <a:xfrm>
            <a:off x="537163" y="263995"/>
            <a:ext cx="10515600" cy="4351338"/>
          </a:xfrm>
        </p:spPr>
        <p:txBody>
          <a:bodyPr vert="horz" lIns="91440" tIns="45720" rIns="91440" bIns="45720" rtlCol="0" anchor="t">
            <a:normAutofit/>
          </a:bodyPr>
          <a:lstStyle/>
          <a:p>
            <a:r>
              <a:rPr lang="tr-TR" sz="2000" dirty="0">
                <a:ea typeface="+mn-lt"/>
                <a:cs typeface="+mn-lt"/>
              </a:rPr>
              <a:t>Retinanın oksijensiz kalması sonucu retinada istenmeyen yeni damarlar oluşur. Bu damarlar hassas bir yapıda olup DR hastalığının habercisidir.</a:t>
            </a:r>
          </a:p>
          <a:p>
            <a:r>
              <a:rPr lang="tr-TR" sz="2000" dirty="0">
                <a:ea typeface="+mn-lt"/>
                <a:cs typeface="+mn-lt"/>
              </a:rPr>
              <a:t>Bu istenmeyen damarları tespit etmek için retina damar ağ yapısının bilinmesi gerekir. Bu makalede, retina damar ağ yapısını otomatik olarak </a:t>
            </a:r>
            <a:r>
              <a:rPr lang="tr-TR" sz="2000" dirty="0" err="1">
                <a:ea typeface="+mn-lt"/>
                <a:cs typeface="+mn-lt"/>
              </a:rPr>
              <a:t>bölütleyen</a:t>
            </a:r>
            <a:r>
              <a:rPr lang="tr-TR" sz="2000" dirty="0">
                <a:ea typeface="+mn-lt"/>
                <a:cs typeface="+mn-lt"/>
              </a:rPr>
              <a:t> morfolojik tabanlı bir yöntem önerilmiştir.</a:t>
            </a:r>
          </a:p>
          <a:p>
            <a:r>
              <a:rPr lang="tr-TR" sz="2000" dirty="0">
                <a:ea typeface="+mn-lt"/>
                <a:cs typeface="+mn-lt"/>
              </a:rPr>
              <a:t> Bu yöntem morfolojik işlemlere dayalı iki farklı yöntemden esinlenerek oluşturulmuştur. </a:t>
            </a:r>
          </a:p>
          <a:p>
            <a:r>
              <a:rPr lang="tr-TR" sz="2000" dirty="0">
                <a:ea typeface="+mn-lt"/>
                <a:cs typeface="+mn-lt"/>
              </a:rPr>
              <a:t>Bu yöntemde, ilk önce RGB renk uzayındaki görüntüler gri ölçekli görüntülere dönüştürülmüştür. Daha sonra, gri ölçekli görüntünün tersi üzerinde üst-şapka, alt-şapka ve morfolojik açma yöntemi uygulanmıştır. </a:t>
            </a:r>
            <a:endParaRPr lang="tr-TR" sz="2000" dirty="0">
              <a:cs typeface="Calibri"/>
            </a:endParaRPr>
          </a:p>
          <a:p>
            <a:r>
              <a:rPr lang="tr-TR" sz="2000" dirty="0">
                <a:ea typeface="+mn-lt"/>
                <a:cs typeface="+mn-lt"/>
              </a:rPr>
              <a:t>Morfolojik üst ve alt şapka yöntemin kullanılması ile retina damalarının belirginleştirilmesi sağlanmıştır. Belirginleştirilmiş retina görüntülerini </a:t>
            </a:r>
            <a:r>
              <a:rPr lang="tr-TR" sz="2000" dirty="0" err="1">
                <a:ea typeface="+mn-lt"/>
                <a:cs typeface="+mn-lt"/>
              </a:rPr>
              <a:t>bölütlemek</a:t>
            </a:r>
            <a:r>
              <a:rPr lang="tr-TR" sz="2000" dirty="0">
                <a:ea typeface="+mn-lt"/>
                <a:cs typeface="+mn-lt"/>
              </a:rPr>
              <a:t> için üç farklı eşikleme yöntemi kullanılmıştır. Kullanılan eşikleme yöntemleri Çoklu Eşikleme yöntemi, Maksimum Entropi Tabanlı Eşikleme yöntemi ve Bulanık Kümeleme Tabanlı Eşikleme yöntemidir.</a:t>
            </a:r>
            <a:endParaRPr lang="tr-TR" sz="2000" dirty="0">
              <a:cs typeface="Calibri"/>
            </a:endParaRPr>
          </a:p>
          <a:p>
            <a:pPr marL="0" indent="0">
              <a:buNone/>
            </a:pPr>
            <a:endParaRPr lang="tr-TR" sz="2000" dirty="0">
              <a:cs typeface="Calibri"/>
            </a:endParaRPr>
          </a:p>
        </p:txBody>
      </p:sp>
    </p:spTree>
    <p:extLst>
      <p:ext uri="{BB962C8B-B14F-4D97-AF65-F5344CB8AC3E}">
        <p14:creationId xmlns:p14="http://schemas.microsoft.com/office/powerpoint/2010/main" val="152542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CC776D-FE10-B64D-0F02-B4EFC8C879B5}"/>
              </a:ext>
            </a:extLst>
          </p:cNvPr>
          <p:cNvSpPr>
            <a:spLocks noGrp="1"/>
          </p:cNvSpPr>
          <p:nvPr>
            <p:ph type="title"/>
          </p:nvPr>
        </p:nvSpPr>
        <p:spPr/>
        <p:txBody>
          <a:bodyPr>
            <a:normAutofit/>
          </a:bodyPr>
          <a:lstStyle/>
          <a:p>
            <a:r>
              <a:rPr lang="tr-TR" sz="5400" b="1" dirty="0">
                <a:ea typeface="+mj-lt"/>
                <a:cs typeface="+mj-lt"/>
              </a:rPr>
              <a:t>Materyal ve metot</a:t>
            </a:r>
            <a:endParaRPr lang="tr-TR" sz="5400" b="1" dirty="0"/>
          </a:p>
        </p:txBody>
      </p:sp>
      <p:sp>
        <p:nvSpPr>
          <p:cNvPr id="3" name="İçerik Yer Tutucusu 2">
            <a:extLst>
              <a:ext uri="{FF2B5EF4-FFF2-40B4-BE49-F238E27FC236}">
                <a16:creationId xmlns:a16="http://schemas.microsoft.com/office/drawing/2014/main" id="{8AFE9941-3233-B48F-DD02-33EDAE9EAB2F}"/>
              </a:ext>
            </a:extLst>
          </p:cNvPr>
          <p:cNvSpPr>
            <a:spLocks noGrp="1"/>
          </p:cNvSpPr>
          <p:nvPr>
            <p:ph idx="1"/>
          </p:nvPr>
        </p:nvSpPr>
        <p:spPr/>
        <p:txBody>
          <a:bodyPr vert="horz" lIns="91440" tIns="45720" rIns="91440" bIns="45720" rtlCol="0" anchor="t">
            <a:normAutofit fontScale="92500" lnSpcReduction="10000"/>
          </a:bodyPr>
          <a:lstStyle/>
          <a:p>
            <a:r>
              <a:rPr lang="tr-TR" b="1" i="1" dirty="0">
                <a:latin typeface="Arial"/>
                <a:ea typeface="+mn-lt"/>
                <a:cs typeface="+mn-lt"/>
              </a:rPr>
              <a:t>Morfolojik işlemler</a:t>
            </a:r>
            <a:endParaRPr lang="tr-TR" b="1" i="1">
              <a:latin typeface="Arial"/>
              <a:ea typeface="+mn-lt"/>
              <a:cs typeface="+mn-lt"/>
            </a:endParaRPr>
          </a:p>
          <a:p>
            <a:pPr marL="0" indent="0">
              <a:buNone/>
            </a:pPr>
            <a:r>
              <a:rPr lang="tr-TR" dirty="0">
                <a:cs typeface="Calibri"/>
              </a:rPr>
              <a:t>  </a:t>
            </a:r>
            <a:r>
              <a:rPr lang="tr-TR" sz="2000" dirty="0">
                <a:ea typeface="+mn-lt"/>
                <a:cs typeface="+mn-lt"/>
              </a:rPr>
              <a:t>Morfolojik işlemlerin temel amacı, görüntünün temel özelliklerini korumak ve görüntüyü basitleştirmektir. Bu çalışmada, üst-şapka ve alt-şapka dönüşümleri kan damarlarına belirginlik kazandırmak için kullanılır. </a:t>
            </a:r>
            <a:r>
              <a:rPr lang="tr-TR" sz="2000" dirty="0" err="1">
                <a:ea typeface="+mn-lt"/>
                <a:cs typeface="+mn-lt"/>
              </a:rPr>
              <a:t>Üstşapka</a:t>
            </a:r>
            <a:r>
              <a:rPr lang="tr-TR" sz="2000" dirty="0">
                <a:ea typeface="+mn-lt"/>
                <a:cs typeface="+mn-lt"/>
              </a:rPr>
              <a:t> dönüşümü, bir giriş görüntüsüne morfolojik açma işlemi uygulandıktan sonra uygulama sonucunun orijinal giriş görüntüsünden çıkarılması işlemidir.</a:t>
            </a:r>
            <a:endParaRPr lang="tr-TR" sz="2000" dirty="0">
              <a:cs typeface="Calibri"/>
            </a:endParaRPr>
          </a:p>
          <a:p>
            <a:pPr marL="0" indent="0">
              <a:buNone/>
            </a:pPr>
            <a:r>
              <a:rPr lang="tr-TR" sz="2000" dirty="0">
                <a:cs typeface="Calibri"/>
              </a:rPr>
              <a:t>                                 </a:t>
            </a:r>
          </a:p>
          <a:p>
            <a:pPr marL="0" indent="0">
              <a:buNone/>
            </a:pPr>
            <a:endParaRPr lang="tr-TR" dirty="0">
              <a:cs typeface="Calibri"/>
            </a:endParaRPr>
          </a:p>
          <a:p>
            <a:pPr marL="0" indent="0">
              <a:buNone/>
            </a:pPr>
            <a:r>
              <a:rPr lang="tr-TR" sz="2000" dirty="0">
                <a:cs typeface="Calibri"/>
              </a:rPr>
              <a:t>(1)</a:t>
            </a:r>
            <a:r>
              <a:rPr lang="tr-TR" sz="2000" dirty="0">
                <a:ea typeface="+mn-lt"/>
                <a:cs typeface="+mn-lt"/>
              </a:rPr>
              <a:t>,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a:t>
            </a:r>
          </a:p>
          <a:p>
            <a:pPr marL="0" indent="0">
              <a:buNone/>
            </a:pPr>
            <a:r>
              <a:rPr lang="tr-TR" sz="2000" dirty="0">
                <a:cs typeface="Calibri"/>
              </a:rPr>
              <a:t>(2)</a:t>
            </a:r>
            <a:r>
              <a:rPr lang="tr-TR" sz="2000" dirty="0">
                <a:ea typeface="+mn-lt"/>
                <a:cs typeface="+mn-lt"/>
              </a:rPr>
              <a:t>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p>
        </p:txBody>
      </p:sp>
      <p:pic>
        <p:nvPicPr>
          <p:cNvPr id="4" name="Resim 4" descr="metin içeren bir resim&#10;&#10;Açıklama otomatik olarak oluşturuldu">
            <a:extLst>
              <a:ext uri="{FF2B5EF4-FFF2-40B4-BE49-F238E27FC236}">
                <a16:creationId xmlns:a16="http://schemas.microsoft.com/office/drawing/2014/main" id="{72BD97AF-EA15-488E-91EE-285B00C6DEBC}"/>
              </a:ext>
            </a:extLst>
          </p:cNvPr>
          <p:cNvPicPr>
            <a:picLocks noChangeAspect="1"/>
          </p:cNvPicPr>
          <p:nvPr/>
        </p:nvPicPr>
        <p:blipFill>
          <a:blip r:embed="rId2"/>
          <a:stretch>
            <a:fillRect/>
          </a:stretch>
        </p:blipFill>
        <p:spPr>
          <a:xfrm>
            <a:off x="3576696" y="3424301"/>
            <a:ext cx="2743200" cy="705545"/>
          </a:xfrm>
          <a:prstGeom prst="rect">
            <a:avLst/>
          </a:prstGeom>
        </p:spPr>
      </p:pic>
    </p:spTree>
    <p:extLst>
      <p:ext uri="{BB962C8B-B14F-4D97-AF65-F5344CB8AC3E}">
        <p14:creationId xmlns:p14="http://schemas.microsoft.com/office/powerpoint/2010/main" val="493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ACCCEC1-16C8-5EAB-2CDC-4E246E89F333}"/>
              </a:ext>
            </a:extLst>
          </p:cNvPr>
          <p:cNvSpPr>
            <a:spLocks noGrp="1"/>
          </p:cNvSpPr>
          <p:nvPr>
            <p:ph idx="1"/>
          </p:nvPr>
        </p:nvSpPr>
        <p:spPr>
          <a:xfrm>
            <a:off x="405459" y="188736"/>
            <a:ext cx="10515600" cy="6279856"/>
          </a:xfrm>
        </p:spPr>
        <p:txBody>
          <a:bodyPr vert="horz" lIns="91440" tIns="45720" rIns="91440" bIns="45720" rtlCol="0" anchor="t">
            <a:normAutofit/>
          </a:bodyPr>
          <a:lstStyle/>
          <a:p>
            <a:r>
              <a:rPr lang="tr-TR" b="1" i="1" dirty="0">
                <a:latin typeface="Arial"/>
                <a:ea typeface="+mn-lt"/>
                <a:cs typeface="+mn-lt"/>
              </a:rPr>
              <a:t>Eşikleme yöntemleri</a:t>
            </a:r>
          </a:p>
          <a:p>
            <a:pPr marL="0" indent="0">
              <a:buNone/>
            </a:pPr>
            <a:r>
              <a:rPr lang="tr-TR" b="1" i="1" dirty="0">
                <a:latin typeface="Arial"/>
                <a:cs typeface="Calibri"/>
              </a:rPr>
              <a:t>  </a:t>
            </a:r>
            <a:r>
              <a:rPr lang="tr-TR" sz="2000" dirty="0">
                <a:ea typeface="+mn-lt"/>
                <a:cs typeface="+mn-lt"/>
              </a:rPr>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a:t>
            </a:r>
            <a:endParaRPr lang="tr-TR" sz="2000" b="1" i="1" dirty="0">
              <a:latin typeface="Arial"/>
              <a:ea typeface="+mn-lt"/>
              <a:cs typeface="+mn-lt"/>
            </a:endParaRPr>
          </a:p>
          <a:p>
            <a:pPr marL="0" indent="0">
              <a:buNone/>
            </a:pPr>
            <a:r>
              <a:rPr lang="tr-TR" sz="2000" dirty="0">
                <a:latin typeface="Calibri"/>
                <a:cs typeface="Calibri"/>
              </a:rPr>
              <a:t>   </a:t>
            </a:r>
            <a:r>
              <a:rPr lang="tr-TR" sz="2000" dirty="0">
                <a:ea typeface="+mn-lt"/>
                <a:cs typeface="+mn-lt"/>
              </a:rPr>
              <a:t>Bu çalışmada kullanılan eşikleme yöntemleri şöyledir; </a:t>
            </a:r>
          </a:p>
          <a:p>
            <a:pPr marL="0" indent="0">
              <a:buNone/>
            </a:pPr>
            <a:r>
              <a:rPr lang="tr-TR" sz="2000" dirty="0">
                <a:ea typeface="+mn-lt"/>
                <a:cs typeface="+mn-lt"/>
              </a:rPr>
              <a:t> </a:t>
            </a:r>
            <a:r>
              <a:rPr lang="tr-TR" sz="2000" dirty="0">
                <a:solidFill>
                  <a:schemeClr val="accent1"/>
                </a:solidFill>
                <a:ea typeface="+mn-lt"/>
                <a:cs typeface="+mn-lt"/>
              </a:rPr>
              <a:t>Çok seviyeli eşikleme</a:t>
            </a:r>
          </a:p>
          <a:p>
            <a:pPr marL="0" indent="0">
              <a:buNone/>
            </a:pPr>
            <a:r>
              <a:rPr lang="tr-TR" sz="2000" dirty="0">
                <a:solidFill>
                  <a:schemeClr val="accent1"/>
                </a:solidFill>
                <a:cs typeface="Calibri"/>
              </a:rPr>
              <a:t>   </a:t>
            </a:r>
            <a:r>
              <a:rPr lang="tr-TR" sz="2000" dirty="0">
                <a:ea typeface="+mn-lt"/>
                <a:cs typeface="+mn-lt"/>
              </a:rPr>
              <a:t>Gri ölçekli görüntüyü birkaç farklı bölgeye ayırabilen bir işlemdir.</a:t>
            </a:r>
          </a:p>
          <a:p>
            <a:pPr marL="0" indent="0">
              <a:buNone/>
            </a:pPr>
            <a:r>
              <a:rPr lang="tr-TR" sz="2000" dirty="0">
                <a:solidFill>
                  <a:schemeClr val="accent1"/>
                </a:solidFill>
                <a:ea typeface="+mn-lt"/>
                <a:cs typeface="+mn-lt"/>
              </a:rPr>
              <a:t>Maksimum entropi tabanlı eşikleme</a:t>
            </a:r>
            <a:endParaRPr lang="tr-TR" dirty="0">
              <a:solidFill>
                <a:schemeClr val="accent1"/>
              </a:solidFill>
            </a:endParaRPr>
          </a:p>
          <a:p>
            <a:pPr marL="0" indent="0">
              <a:buNone/>
            </a:pPr>
            <a:r>
              <a:rPr lang="tr-TR" sz="2000" dirty="0">
                <a:solidFill>
                  <a:schemeClr val="accent1"/>
                </a:solidFill>
                <a:cs typeface="Calibri"/>
              </a:rPr>
              <a:t>  </a:t>
            </a:r>
            <a:r>
              <a:rPr lang="tr-TR" sz="2000" dirty="0" err="1">
                <a:ea typeface="+mn-lt"/>
                <a:cs typeface="+mn-lt"/>
              </a:rPr>
              <a:t>Entopi</a:t>
            </a:r>
            <a:r>
              <a:rPr lang="tr-TR" sz="2000" dirty="0">
                <a:ea typeface="+mn-lt"/>
                <a:cs typeface="+mn-lt"/>
              </a:rPr>
              <a:t> yöntemlerine bağlı eşikleme işlemi araştırmacılar tarafından tercih edilen bir </a:t>
            </a:r>
            <a:r>
              <a:rPr lang="tr-TR" sz="2000" dirty="0" err="1">
                <a:ea typeface="+mn-lt"/>
                <a:cs typeface="+mn-lt"/>
              </a:rPr>
              <a:t>yöntemdir.Bu</a:t>
            </a:r>
            <a:r>
              <a:rPr lang="tr-TR" sz="2000" dirty="0">
                <a:ea typeface="+mn-lt"/>
                <a:cs typeface="+mn-lt"/>
              </a:rPr>
              <a:t>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endParaRPr lang="tr-TR" dirty="0">
              <a:ea typeface="+mn-lt"/>
              <a:cs typeface="+mn-lt"/>
            </a:endParaRPr>
          </a:p>
          <a:p>
            <a:pPr marL="0" indent="0">
              <a:buNone/>
            </a:pPr>
            <a:r>
              <a:rPr lang="tr-TR" sz="2000" dirty="0">
                <a:solidFill>
                  <a:schemeClr val="accent1"/>
                </a:solidFill>
                <a:ea typeface="+mn-lt"/>
                <a:cs typeface="+mn-lt"/>
              </a:rPr>
              <a:t>Bulanık mantık tabanlı eşikleme</a:t>
            </a:r>
            <a:endParaRPr lang="tr-TR" dirty="0">
              <a:solidFill>
                <a:schemeClr val="accent1"/>
              </a:solidFill>
            </a:endParaRPr>
          </a:p>
          <a:p>
            <a:pPr marL="0" indent="0">
              <a:buNone/>
            </a:pPr>
            <a:r>
              <a:rPr lang="tr-TR" sz="2000" dirty="0">
                <a:ea typeface="+mn-lt"/>
                <a:cs typeface="+mn-lt"/>
              </a:rPr>
              <a:t>Bulanık kümeleme bir yumuşak kümeleme tekniğidir. Bu kümeleme yöntemi, nesnelerin kümelere olan aitliğini ifade etmek için bir derece kavramı kullanır. Her nesne için, toplam derece 1’dir. </a:t>
            </a:r>
            <a:endParaRPr lang="tr-TR" dirty="0"/>
          </a:p>
          <a:p>
            <a:pPr marL="0" indent="0">
              <a:buNone/>
            </a:pPr>
            <a:endParaRPr lang="tr-TR" sz="2000" dirty="0">
              <a:solidFill>
                <a:srgbClr val="000000"/>
              </a:solidFill>
              <a:cs typeface="Calibri"/>
            </a:endParaRPr>
          </a:p>
        </p:txBody>
      </p:sp>
    </p:spTree>
    <p:extLst>
      <p:ext uri="{BB962C8B-B14F-4D97-AF65-F5344CB8AC3E}">
        <p14:creationId xmlns:p14="http://schemas.microsoft.com/office/powerpoint/2010/main" val="103782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E3DCB3-E09E-D745-1254-31ABDEECBED0}"/>
              </a:ext>
            </a:extLst>
          </p:cNvPr>
          <p:cNvSpPr>
            <a:spLocks noGrp="1"/>
          </p:cNvSpPr>
          <p:nvPr>
            <p:ph type="title"/>
          </p:nvPr>
        </p:nvSpPr>
        <p:spPr/>
        <p:txBody>
          <a:bodyPr>
            <a:normAutofit/>
          </a:bodyPr>
          <a:lstStyle/>
          <a:p>
            <a:r>
              <a:rPr lang="tr-TR" sz="5400" b="1" dirty="0">
                <a:ea typeface="+mj-lt"/>
                <a:cs typeface="+mj-lt"/>
              </a:rPr>
              <a:t>Kullanılan yöntem</a:t>
            </a:r>
            <a:endParaRPr lang="tr-TR" sz="5400" b="1" dirty="0"/>
          </a:p>
        </p:txBody>
      </p:sp>
      <p:sp>
        <p:nvSpPr>
          <p:cNvPr id="3" name="İçerik Yer Tutucusu 2">
            <a:extLst>
              <a:ext uri="{FF2B5EF4-FFF2-40B4-BE49-F238E27FC236}">
                <a16:creationId xmlns:a16="http://schemas.microsoft.com/office/drawing/2014/main" id="{6BAAE978-CDAC-2BF3-8287-9FE8AF21AD71}"/>
              </a:ext>
            </a:extLst>
          </p:cNvPr>
          <p:cNvSpPr>
            <a:spLocks noGrp="1"/>
          </p:cNvSpPr>
          <p:nvPr>
            <p:ph idx="1"/>
          </p:nvPr>
        </p:nvSpPr>
        <p:spPr/>
        <p:txBody>
          <a:bodyPr vert="horz" lIns="91440" tIns="45720" rIns="91440" bIns="45720" rtlCol="0" anchor="t">
            <a:normAutofit/>
          </a:bodyPr>
          <a:lstStyle/>
          <a:p>
            <a:r>
              <a:rPr lang="tr-TR" sz="2000" dirty="0">
                <a:ea typeface="+mn-lt"/>
                <a:cs typeface="+mn-lt"/>
              </a:rPr>
              <a:t>Önerilen yöntemde, veri setinde bulunan </a:t>
            </a:r>
            <a:r>
              <a:rPr lang="tr-TR" sz="2000" dirty="0" err="1">
                <a:ea typeface="+mn-lt"/>
                <a:cs typeface="+mn-lt"/>
              </a:rPr>
              <a:t>fundus</a:t>
            </a:r>
            <a:r>
              <a:rPr lang="tr-TR" sz="2000" dirty="0">
                <a:ea typeface="+mn-lt"/>
                <a:cs typeface="+mn-lt"/>
              </a:rPr>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a:t>
            </a:r>
          </a:p>
          <a:p>
            <a:endParaRPr lang="tr-TR" sz="2000" dirty="0">
              <a:cs typeface="Calibri" panose="020F0502020204030204"/>
            </a:endParaRPr>
          </a:p>
        </p:txBody>
      </p:sp>
      <p:pic>
        <p:nvPicPr>
          <p:cNvPr id="4" name="Resim 4" descr="farklı içeren bir resim&#10;&#10;Açıklama otomatik olarak oluşturuldu">
            <a:extLst>
              <a:ext uri="{FF2B5EF4-FFF2-40B4-BE49-F238E27FC236}">
                <a16:creationId xmlns:a16="http://schemas.microsoft.com/office/drawing/2014/main" id="{B58D38F0-2C3C-8D94-4095-DA6FCE6A52F2}"/>
              </a:ext>
            </a:extLst>
          </p:cNvPr>
          <p:cNvPicPr>
            <a:picLocks noChangeAspect="1"/>
          </p:cNvPicPr>
          <p:nvPr/>
        </p:nvPicPr>
        <p:blipFill>
          <a:blip r:embed="rId2"/>
          <a:stretch>
            <a:fillRect/>
          </a:stretch>
        </p:blipFill>
        <p:spPr>
          <a:xfrm>
            <a:off x="792104" y="3486356"/>
            <a:ext cx="4530607" cy="1277584"/>
          </a:xfrm>
          <a:prstGeom prst="rect">
            <a:avLst/>
          </a:prstGeom>
        </p:spPr>
      </p:pic>
      <p:pic>
        <p:nvPicPr>
          <p:cNvPr id="5" name="Resim 5">
            <a:extLst>
              <a:ext uri="{FF2B5EF4-FFF2-40B4-BE49-F238E27FC236}">
                <a16:creationId xmlns:a16="http://schemas.microsoft.com/office/drawing/2014/main" id="{81B04F63-3912-3CFD-3A9E-2C42E55C41A9}"/>
              </a:ext>
            </a:extLst>
          </p:cNvPr>
          <p:cNvPicPr>
            <a:picLocks noChangeAspect="1"/>
          </p:cNvPicPr>
          <p:nvPr/>
        </p:nvPicPr>
        <p:blipFill>
          <a:blip r:embed="rId3"/>
          <a:stretch>
            <a:fillRect/>
          </a:stretch>
        </p:blipFill>
        <p:spPr>
          <a:xfrm>
            <a:off x="8631724" y="2905007"/>
            <a:ext cx="2369812" cy="3738504"/>
          </a:xfrm>
          <a:prstGeom prst="rect">
            <a:avLst/>
          </a:prstGeom>
        </p:spPr>
      </p:pic>
    </p:spTree>
    <p:extLst>
      <p:ext uri="{BB962C8B-B14F-4D97-AF65-F5344CB8AC3E}">
        <p14:creationId xmlns:p14="http://schemas.microsoft.com/office/powerpoint/2010/main" val="402554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3AB6558-3F68-5E39-768D-E3A9A22A6ADE}"/>
              </a:ext>
            </a:extLst>
          </p:cNvPr>
          <p:cNvSpPr>
            <a:spLocks noGrp="1"/>
          </p:cNvSpPr>
          <p:nvPr>
            <p:ph idx="1"/>
          </p:nvPr>
        </p:nvSpPr>
        <p:spPr>
          <a:xfrm>
            <a:off x="555978" y="301625"/>
            <a:ext cx="10515600" cy="4351338"/>
          </a:xfrm>
        </p:spPr>
        <p:txBody>
          <a:bodyPr vert="horz" lIns="91440" tIns="45720" rIns="91440" bIns="45720" rtlCol="0" anchor="t">
            <a:normAutofit/>
          </a:bodyPr>
          <a:lstStyle/>
          <a:p>
            <a:r>
              <a:rPr lang="tr-TR" b="1" i="1" dirty="0">
                <a:latin typeface="Arial"/>
                <a:ea typeface="+mn-lt"/>
                <a:cs typeface="+mn-lt"/>
              </a:rPr>
              <a:t>Veri seti</a:t>
            </a:r>
          </a:p>
          <a:p>
            <a:pPr marL="0" indent="0">
              <a:buNone/>
            </a:pPr>
            <a:r>
              <a:rPr lang="tr-TR" dirty="0">
                <a:ea typeface="+mn-lt"/>
                <a:cs typeface="+mn-lt"/>
              </a:rPr>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dirty="0" err="1">
                <a:ea typeface="+mn-lt"/>
                <a:cs typeface="+mn-lt"/>
              </a:rPr>
              <a:t>bölütlendirilmiş</a:t>
            </a:r>
            <a:r>
              <a:rPr lang="tr-TR" dirty="0">
                <a:ea typeface="+mn-lt"/>
                <a:cs typeface="+mn-lt"/>
              </a:rPr>
              <a:t> görüntülerden oluşur. </a:t>
            </a:r>
            <a:endParaRPr lang="tr-TR" dirty="0"/>
          </a:p>
        </p:txBody>
      </p:sp>
    </p:spTree>
    <p:extLst>
      <p:ext uri="{BB962C8B-B14F-4D97-AF65-F5344CB8AC3E}">
        <p14:creationId xmlns:p14="http://schemas.microsoft.com/office/powerpoint/2010/main" val="314011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CBAEDBC-E347-4581-0A5F-44FECC6463A9}"/>
              </a:ext>
            </a:extLst>
          </p:cNvPr>
          <p:cNvSpPr>
            <a:spLocks noGrp="1"/>
          </p:cNvSpPr>
          <p:nvPr>
            <p:ph idx="1"/>
          </p:nvPr>
        </p:nvSpPr>
        <p:spPr>
          <a:xfrm>
            <a:off x="546570" y="226366"/>
            <a:ext cx="10515600" cy="6270449"/>
          </a:xfrm>
        </p:spPr>
        <p:txBody>
          <a:bodyPr vert="horz" lIns="91440" tIns="45720" rIns="91440" bIns="45720" rtlCol="0" anchor="t">
            <a:normAutofit/>
          </a:bodyPr>
          <a:lstStyle/>
          <a:p>
            <a:r>
              <a:rPr lang="tr-TR" dirty="0">
                <a:ea typeface="+mn-lt"/>
                <a:cs typeface="+mn-lt"/>
              </a:rPr>
              <a:t> </a:t>
            </a:r>
            <a:r>
              <a:rPr lang="tr-TR" b="1" i="1" dirty="0">
                <a:latin typeface="Arial"/>
                <a:ea typeface="+mn-lt"/>
                <a:cs typeface="+mn-lt"/>
              </a:rPr>
              <a:t>Morfolojik işlemler</a:t>
            </a:r>
            <a:endParaRPr lang="tr-TR" b="1" i="1" dirty="0">
              <a:latin typeface="Arial"/>
              <a:ea typeface="+mn-lt"/>
              <a:cs typeface="Arial"/>
            </a:endParaRPr>
          </a:p>
          <a:p>
            <a:pPr marL="0" indent="0">
              <a:buNone/>
            </a:pPr>
            <a:r>
              <a:rPr lang="tr-TR" sz="2000" dirty="0">
                <a:ea typeface="+mn-lt"/>
                <a:cs typeface="+mn-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endParaRPr lang="tr-TR" sz="2000" dirty="0"/>
          </a:p>
        </p:txBody>
      </p:sp>
      <p:pic>
        <p:nvPicPr>
          <p:cNvPr id="4" name="Resim 4" descr="metin içeren bir resim&#10;&#10;Açıklama otomatik olarak oluşturuldu">
            <a:extLst>
              <a:ext uri="{FF2B5EF4-FFF2-40B4-BE49-F238E27FC236}">
                <a16:creationId xmlns:a16="http://schemas.microsoft.com/office/drawing/2014/main" id="{83138090-84A7-636E-67C8-93F219C51A8B}"/>
              </a:ext>
            </a:extLst>
          </p:cNvPr>
          <p:cNvPicPr>
            <a:picLocks noChangeAspect="1"/>
          </p:cNvPicPr>
          <p:nvPr/>
        </p:nvPicPr>
        <p:blipFill>
          <a:blip r:embed="rId2"/>
          <a:stretch>
            <a:fillRect/>
          </a:stretch>
        </p:blipFill>
        <p:spPr>
          <a:xfrm>
            <a:off x="1591733" y="2997999"/>
            <a:ext cx="6807199" cy="2922222"/>
          </a:xfrm>
          <a:prstGeom prst="rect">
            <a:avLst/>
          </a:prstGeom>
        </p:spPr>
      </p:pic>
    </p:spTree>
    <p:extLst>
      <p:ext uri="{BB962C8B-B14F-4D97-AF65-F5344CB8AC3E}">
        <p14:creationId xmlns:p14="http://schemas.microsoft.com/office/powerpoint/2010/main" val="307766175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Ofis Teması</vt:lpstr>
      <vt:lpstr>Retina kan damarlarını çıkarmak için eşikleme temelli morfolojik bir yöntem </vt:lpstr>
      <vt:lpstr>Özet</vt:lpstr>
      <vt:lpstr>Giriş</vt:lpstr>
      <vt:lpstr>PowerPoint Sunusu</vt:lpstr>
      <vt:lpstr>Materyal ve metot</vt:lpstr>
      <vt:lpstr>PowerPoint Sunusu</vt:lpstr>
      <vt:lpstr>Kullanılan yöntem</vt:lpstr>
      <vt:lpstr>PowerPoint Sunusu</vt:lpstr>
      <vt:lpstr>PowerPoint Sunusu</vt:lpstr>
      <vt:lpstr>PowerPoint Sunusu</vt:lpstr>
      <vt:lpstr>PowerPoint Sunusu</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179</cp:revision>
  <dcterms:created xsi:type="dcterms:W3CDTF">2022-12-14T18:58:09Z</dcterms:created>
  <dcterms:modified xsi:type="dcterms:W3CDTF">2022-12-14T21:04:38Z</dcterms:modified>
</cp:coreProperties>
</file>