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2522F4-A034-45A6-9D11-FE4576BC09AA}" v="227" dt="2022-12-14T21:31:57.8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14.12.2022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4099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14.12.2022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787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14.12.2022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0485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14.12.2022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4431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14.12.2022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968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2072480-10DA-4FB4-BEAE-2A1DEA90F248}" type="datetimeFigureOut">
              <a:rPr lang="tr-TR" smtClean="0"/>
              <a:t>14.12.2022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5279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2072480-10DA-4FB4-BEAE-2A1DEA90F248}" type="datetimeFigureOut">
              <a:rPr lang="tr-TR" smtClean="0"/>
              <a:t>14.12.2022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674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2072480-10DA-4FB4-BEAE-2A1DEA90F248}" type="datetimeFigureOut">
              <a:rPr lang="tr-TR" smtClean="0"/>
              <a:t>14.12.2022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6148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2072480-10DA-4FB4-BEAE-2A1DEA90F248}" type="datetimeFigureOut">
              <a:rPr lang="tr-TR" smtClean="0"/>
              <a:t>14.12.2022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9981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14.12.2022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70091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14.12.2022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18175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72480-10DA-4FB4-BEAE-2A1DEA90F248}" type="datetimeFigureOut">
              <a:rPr lang="tr-TR" smtClean="0"/>
              <a:t>14.12.2022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3712468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Resim 4" descr="yiyecek, sert kabuklu yemiş, meyve, ahşap içeren bir resim&#10;&#10;Açıklama otomatik olarak oluşturuldu">
            <a:extLst>
              <a:ext uri="{FF2B5EF4-FFF2-40B4-BE49-F238E27FC236}">
                <a16:creationId xmlns:a16="http://schemas.microsoft.com/office/drawing/2014/main" id="{B1B65DEE-3F07-0831-01B9-187138AF3929}"/>
              </a:ext>
            </a:extLst>
          </p:cNvPr>
          <p:cNvPicPr>
            <a:picLocks noChangeAspect="1"/>
          </p:cNvPicPr>
          <p:nvPr/>
        </p:nvPicPr>
        <p:blipFill rotWithShape="1">
          <a:blip r:embed="rId2"/>
          <a:srcRect l="28134" r="2798" b="2"/>
          <a:stretch/>
        </p:blipFill>
        <p:spPr>
          <a:xfrm>
            <a:off x="20" y="584909"/>
            <a:ext cx="5718616" cy="5509675"/>
          </a:xfrm>
          <a:custGeom>
            <a:avLst/>
            <a:gdLst/>
            <a:ahLst/>
            <a:cxnLst/>
            <a:rect l="l" t="t" r="r" b="b"/>
            <a:pathLst>
              <a:path w="5718636" h="5509675">
                <a:moveTo>
                  <a:pt x="0" y="0"/>
                </a:moveTo>
                <a:lnTo>
                  <a:pt x="2672821" y="0"/>
                </a:lnTo>
                <a:lnTo>
                  <a:pt x="2673116" y="639"/>
                </a:lnTo>
                <a:lnTo>
                  <a:pt x="3175662" y="639"/>
                </a:lnTo>
                <a:lnTo>
                  <a:pt x="5718636" y="5509675"/>
                </a:lnTo>
                <a:lnTo>
                  <a:pt x="502842" y="5509675"/>
                </a:lnTo>
                <a:lnTo>
                  <a:pt x="502842" y="5509036"/>
                </a:lnTo>
                <a:lnTo>
                  <a:pt x="0" y="5509036"/>
                </a:lnTo>
                <a:close/>
              </a:path>
            </a:pathLst>
          </a:custGeom>
        </p:spPr>
      </p:pic>
      <p:sp>
        <p:nvSpPr>
          <p:cNvPr id="15" name="Freeform: Shape 17">
            <a:extLst>
              <a:ext uri="{FF2B5EF4-FFF2-40B4-BE49-F238E27FC236}">
                <a16:creationId xmlns:a16="http://schemas.microsoft.com/office/drawing/2014/main" id="{17CDB40A-75BB-4498-A20B-59C3984A3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42619" y="585526"/>
            <a:ext cx="8349381" cy="5509038"/>
          </a:xfrm>
          <a:custGeom>
            <a:avLst/>
            <a:gdLst>
              <a:gd name="connsiteX0" fmla="*/ 0 w 8349381"/>
              <a:gd name="connsiteY0" fmla="*/ 0 h 5509038"/>
              <a:gd name="connsiteX1" fmla="*/ 8349381 w 8349381"/>
              <a:gd name="connsiteY1" fmla="*/ 0 h 5509038"/>
              <a:gd name="connsiteX2" fmla="*/ 5806407 w 8349381"/>
              <a:gd name="connsiteY2" fmla="*/ 5509038 h 5509038"/>
              <a:gd name="connsiteX3" fmla="*/ 0 w 8349381"/>
              <a:gd name="connsiteY3" fmla="*/ 5509038 h 5509038"/>
            </a:gdLst>
            <a:ahLst/>
            <a:cxnLst>
              <a:cxn ang="0">
                <a:pos x="connsiteX0" y="connsiteY0"/>
              </a:cxn>
              <a:cxn ang="0">
                <a:pos x="connsiteX1" y="connsiteY1"/>
              </a:cxn>
              <a:cxn ang="0">
                <a:pos x="connsiteX2" y="connsiteY2"/>
              </a:cxn>
              <a:cxn ang="0">
                <a:pos x="connsiteX3" y="connsiteY3"/>
              </a:cxn>
            </a:cxnLst>
            <a:rect l="l" t="t" r="r" b="b"/>
            <a:pathLst>
              <a:path w="8349381" h="5509038">
                <a:moveTo>
                  <a:pt x="0" y="0"/>
                </a:moveTo>
                <a:lnTo>
                  <a:pt x="8349381" y="0"/>
                </a:lnTo>
                <a:lnTo>
                  <a:pt x="5806407" y="5509038"/>
                </a:lnTo>
                <a:lnTo>
                  <a:pt x="0" y="550903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3" name="Alt Başlık 2"/>
          <p:cNvSpPr>
            <a:spLocks noGrp="1"/>
          </p:cNvSpPr>
          <p:nvPr>
            <p:ph type="subTitle" idx="1"/>
          </p:nvPr>
        </p:nvSpPr>
        <p:spPr>
          <a:xfrm>
            <a:off x="9335309" y="4507121"/>
            <a:ext cx="2021539" cy="751191"/>
          </a:xfrm>
        </p:spPr>
        <p:txBody>
          <a:bodyPr vert="horz" lIns="91440" tIns="45720" rIns="91440" bIns="45720" rtlCol="0">
            <a:normAutofit lnSpcReduction="10000"/>
          </a:bodyPr>
          <a:lstStyle/>
          <a:p>
            <a:pPr algn="l"/>
            <a:r>
              <a:rPr lang="tr-TR" sz="2000">
                <a:solidFill>
                  <a:srgbClr val="FFFFFF"/>
                </a:solidFill>
                <a:cs typeface="Calibri"/>
              </a:rPr>
              <a:t>EYUP EROL</a:t>
            </a:r>
          </a:p>
          <a:p>
            <a:pPr algn="l"/>
            <a:r>
              <a:rPr lang="tr-TR" sz="2000">
                <a:solidFill>
                  <a:srgbClr val="FFFFFF"/>
                </a:solidFill>
                <a:cs typeface="Calibri"/>
              </a:rPr>
              <a:t>02200201034</a:t>
            </a:r>
          </a:p>
        </p:txBody>
      </p:sp>
      <p:sp>
        <p:nvSpPr>
          <p:cNvPr id="2" name="Başlık 1"/>
          <p:cNvSpPr>
            <a:spLocks noGrp="1"/>
          </p:cNvSpPr>
          <p:nvPr>
            <p:ph type="ctrTitle"/>
          </p:nvPr>
        </p:nvSpPr>
        <p:spPr>
          <a:xfrm>
            <a:off x="5673747" y="1408814"/>
            <a:ext cx="5683102" cy="2235277"/>
          </a:xfrm>
        </p:spPr>
        <p:txBody>
          <a:bodyPr>
            <a:normAutofit/>
          </a:bodyPr>
          <a:lstStyle/>
          <a:p>
            <a:pPr algn="l"/>
            <a:r>
              <a:rPr lang="tr-TR" sz="3400" b="1">
                <a:solidFill>
                  <a:srgbClr val="FFFFFF"/>
                </a:solidFill>
                <a:ea typeface="+mj-lt"/>
                <a:cs typeface="+mj-lt"/>
              </a:rPr>
              <a:t>Görüntü işleme teknikleri ve kümeleme yöntemleri kullanılarak fındık meyvesinin tespit ve sınıflandırılması</a:t>
            </a:r>
            <a:endParaRPr lang="tr-TR" sz="3400" b="1">
              <a:solidFill>
                <a:srgbClr val="FFFFFF"/>
              </a:solidFill>
            </a:endParaRPr>
          </a:p>
        </p:txBody>
      </p:sp>
    </p:spTree>
    <p:extLst>
      <p:ext uri="{BB962C8B-B14F-4D97-AF65-F5344CB8AC3E}">
        <p14:creationId xmlns:p14="http://schemas.microsoft.com/office/powerpoint/2010/main" val="167442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3ED847B-7EA1-5097-5336-A24CA278EC35}"/>
              </a:ext>
            </a:extLst>
          </p:cNvPr>
          <p:cNvSpPr>
            <a:spLocks noGrp="1"/>
          </p:cNvSpPr>
          <p:nvPr>
            <p:ph idx="1"/>
          </p:nvPr>
        </p:nvSpPr>
        <p:spPr>
          <a:xfrm>
            <a:off x="838200" y="132292"/>
            <a:ext cx="10515600" cy="6044671"/>
          </a:xfrm>
        </p:spPr>
        <p:txBody>
          <a:bodyPr vert="horz" lIns="91440" tIns="45720" rIns="91440" bIns="45720" rtlCol="0" anchor="t">
            <a:normAutofit/>
          </a:bodyPr>
          <a:lstStyle/>
          <a:p>
            <a:r>
              <a:rPr lang="tr-TR" sz="2000" dirty="0">
                <a:ea typeface="+mn-lt"/>
                <a:cs typeface="+mn-lt"/>
              </a:rPr>
              <a:t>Bu işlemden sonra görüntü ön işleme aşamasına geçilmektedir. Görüntü ön işleme aşamasında, resim üzerinde filtreleme, grileştirme, </a:t>
            </a:r>
            <a:r>
              <a:rPr lang="tr-TR" sz="2000" dirty="0" err="1">
                <a:ea typeface="+mn-lt"/>
                <a:cs typeface="+mn-lt"/>
              </a:rPr>
              <a:t>eşikleşme</a:t>
            </a:r>
            <a:r>
              <a:rPr lang="tr-TR" sz="2000" dirty="0">
                <a:ea typeface="+mn-lt"/>
                <a:cs typeface="+mn-lt"/>
              </a:rPr>
              <a:t> ve morfolojik işlem uygulanmaktadır.</a:t>
            </a:r>
            <a:r>
              <a:rPr lang="tr-TR" dirty="0">
                <a:ea typeface="+mn-lt"/>
                <a:cs typeface="+mn-lt"/>
              </a:rPr>
              <a:t> </a:t>
            </a:r>
          </a:p>
          <a:p>
            <a:r>
              <a:rPr lang="tr-TR" sz="2000" dirty="0">
                <a:ea typeface="+mn-lt"/>
                <a:cs typeface="+mn-lt"/>
              </a:rPr>
              <a:t>Ortalama tabanlı ve K-</a:t>
            </a:r>
            <a:r>
              <a:rPr lang="tr-TR" sz="2000" dirty="0" err="1">
                <a:ea typeface="+mn-lt"/>
                <a:cs typeface="+mn-lt"/>
              </a:rPr>
              <a:t>means</a:t>
            </a:r>
            <a:r>
              <a:rPr lang="tr-TR" sz="2000" dirty="0">
                <a:ea typeface="+mn-lt"/>
                <a:cs typeface="+mn-lt"/>
              </a:rPr>
              <a:t> algoritmasına göre kümeleme işleminde, piksel cinsinden bulunan alan değerleri kullanılarak küme merkezleri elde edilmektedir. Küme merkezleri elde edilirken çalışma ortamına 150 adet fındık yerleştirilerek bilgi </a:t>
            </a:r>
            <a:r>
              <a:rPr lang="tr-TR" sz="2000" dirty="0" err="1">
                <a:ea typeface="+mn-lt"/>
                <a:cs typeface="+mn-lt"/>
              </a:rPr>
              <a:t>veritabanı</a:t>
            </a:r>
            <a:r>
              <a:rPr lang="tr-TR" sz="2000" dirty="0">
                <a:ea typeface="+mn-lt"/>
                <a:cs typeface="+mn-lt"/>
              </a:rPr>
              <a:t> oluşturulmaktadır. </a:t>
            </a:r>
          </a:p>
          <a:p>
            <a:endParaRPr lang="tr-TR" sz="2000" dirty="0">
              <a:cs typeface="Calibri"/>
            </a:endParaRPr>
          </a:p>
        </p:txBody>
      </p:sp>
      <p:pic>
        <p:nvPicPr>
          <p:cNvPr id="4" name="Resim 4" descr="tablo içeren bir resim&#10;&#10;Açıklama otomatik olarak oluşturuldu">
            <a:extLst>
              <a:ext uri="{FF2B5EF4-FFF2-40B4-BE49-F238E27FC236}">
                <a16:creationId xmlns:a16="http://schemas.microsoft.com/office/drawing/2014/main" id="{4B30D72F-B85D-0652-517A-DA22ED052E22}"/>
              </a:ext>
            </a:extLst>
          </p:cNvPr>
          <p:cNvPicPr>
            <a:picLocks noChangeAspect="1"/>
          </p:cNvPicPr>
          <p:nvPr/>
        </p:nvPicPr>
        <p:blipFill>
          <a:blip r:embed="rId2"/>
          <a:stretch>
            <a:fillRect/>
          </a:stretch>
        </p:blipFill>
        <p:spPr>
          <a:xfrm>
            <a:off x="1168399" y="2275719"/>
            <a:ext cx="3994385" cy="2315971"/>
          </a:xfrm>
          <a:prstGeom prst="rect">
            <a:avLst/>
          </a:prstGeom>
        </p:spPr>
      </p:pic>
    </p:spTree>
    <p:extLst>
      <p:ext uri="{BB962C8B-B14F-4D97-AF65-F5344CB8AC3E}">
        <p14:creationId xmlns:p14="http://schemas.microsoft.com/office/powerpoint/2010/main" val="1781290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2C2D32-9E12-0950-E940-CE0B3AA7A255}"/>
              </a:ext>
            </a:extLst>
          </p:cNvPr>
          <p:cNvSpPr>
            <a:spLocks noGrp="1"/>
          </p:cNvSpPr>
          <p:nvPr>
            <p:ph type="title"/>
          </p:nvPr>
        </p:nvSpPr>
        <p:spPr/>
        <p:txBody>
          <a:bodyPr/>
          <a:lstStyle/>
          <a:p>
            <a:r>
              <a:rPr lang="tr-TR" b="1" dirty="0">
                <a:ea typeface="+mj-lt"/>
                <a:cs typeface="+mj-lt"/>
              </a:rPr>
              <a:t>SONUÇLAR </a:t>
            </a:r>
            <a:endParaRPr lang="tr-TR"/>
          </a:p>
        </p:txBody>
      </p:sp>
      <p:sp>
        <p:nvSpPr>
          <p:cNvPr id="3" name="İçerik Yer Tutucusu 2">
            <a:extLst>
              <a:ext uri="{FF2B5EF4-FFF2-40B4-BE49-F238E27FC236}">
                <a16:creationId xmlns:a16="http://schemas.microsoft.com/office/drawing/2014/main" id="{89EADCF6-BE16-4FB4-588A-5B14044B7C0B}"/>
              </a:ext>
            </a:extLst>
          </p:cNvPr>
          <p:cNvSpPr>
            <a:spLocks noGrp="1"/>
          </p:cNvSpPr>
          <p:nvPr>
            <p:ph idx="1"/>
          </p:nvPr>
        </p:nvSpPr>
        <p:spPr/>
        <p:txBody>
          <a:bodyPr vert="horz" lIns="91440" tIns="45720" rIns="91440" bIns="45720" rtlCol="0" anchor="t">
            <a:normAutofit/>
          </a:bodyPr>
          <a:lstStyle/>
          <a:p>
            <a:r>
              <a:rPr lang="tr-TR" sz="2000" dirty="0">
                <a:ea typeface="+mn-lt"/>
                <a:cs typeface="+mn-lt"/>
              </a:rPr>
              <a:t>Makalede, görüntü işleme teknikleri kullanılarak ortamda bulunan nesnelerin tespit ve sınıflandırılmasına yönelik çalışma sunulmaktadır. </a:t>
            </a:r>
          </a:p>
          <a:p>
            <a:r>
              <a:rPr lang="tr-TR" sz="2000" dirty="0">
                <a:ea typeface="+mn-lt"/>
                <a:cs typeface="+mn-lt"/>
              </a:rPr>
              <a:t>Çalışma ortamında bulunan nesnelerin tespit ve sınıflandırılması amacıyla üç aşamalı bir yöntem önerilmektedir. Önerilen yöntemin ilk aşaması olan görüntü ön işleme bölümünde kameradan alınan görüntü üzerinde filtreleme, grileştirme, ikili resme çevirme ve morfolojik işlemler uygulanmaktadır. Nesne tespiti ve özellik çıkarımı aşamasında ise, ortamda yer alan nesnelerin bulunması ve alan, boyut ve konum gibi özellik bilgileri elde edilmektedir. Sınıflandırma aşamasında, bilgi </a:t>
            </a:r>
            <a:r>
              <a:rPr lang="tr-TR" sz="2000" dirty="0" err="1">
                <a:ea typeface="+mn-lt"/>
                <a:cs typeface="+mn-lt"/>
              </a:rPr>
              <a:t>veritabanında</a:t>
            </a:r>
            <a:r>
              <a:rPr lang="tr-TR" sz="2000" dirty="0">
                <a:ea typeface="+mn-lt"/>
                <a:cs typeface="+mn-lt"/>
              </a:rPr>
              <a:t> bulunan veriler, ortalama tabanlı ve K-</a:t>
            </a:r>
            <a:r>
              <a:rPr lang="tr-TR" sz="2000" dirty="0" err="1">
                <a:ea typeface="+mn-lt"/>
                <a:cs typeface="+mn-lt"/>
              </a:rPr>
              <a:t>means</a:t>
            </a:r>
            <a:r>
              <a:rPr lang="tr-TR" sz="2000" dirty="0">
                <a:ea typeface="+mn-lt"/>
                <a:cs typeface="+mn-lt"/>
              </a:rPr>
              <a:t> algoritmaları kullanılarak sınıflandırılmaktadır. </a:t>
            </a:r>
            <a:endParaRPr lang="tr-TR" sz="2000" dirty="0">
              <a:cs typeface="Calibri"/>
            </a:endParaRPr>
          </a:p>
          <a:p>
            <a:endParaRPr lang="tr-TR" sz="2000" dirty="0">
              <a:cs typeface="Calibri"/>
            </a:endParaRPr>
          </a:p>
          <a:p>
            <a:endParaRPr lang="tr-TR" dirty="0">
              <a:cs typeface="Calibri"/>
            </a:endParaRPr>
          </a:p>
        </p:txBody>
      </p:sp>
    </p:spTree>
    <p:extLst>
      <p:ext uri="{BB962C8B-B14F-4D97-AF65-F5344CB8AC3E}">
        <p14:creationId xmlns:p14="http://schemas.microsoft.com/office/powerpoint/2010/main" val="1126149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F364B7-2A40-484D-3D7D-01867A95599D}"/>
              </a:ext>
            </a:extLst>
          </p:cNvPr>
          <p:cNvSpPr>
            <a:spLocks noGrp="1"/>
          </p:cNvSpPr>
          <p:nvPr>
            <p:ph type="title"/>
          </p:nvPr>
        </p:nvSpPr>
        <p:spPr/>
        <p:txBody>
          <a:bodyPr>
            <a:normAutofit/>
          </a:bodyPr>
          <a:lstStyle/>
          <a:p>
            <a:r>
              <a:rPr lang="tr-TR" sz="5400" b="1" dirty="0">
                <a:cs typeface="Calibri Light"/>
              </a:rPr>
              <a:t>Özet</a:t>
            </a:r>
            <a:endParaRPr lang="tr-TR" sz="5400" b="1" dirty="0"/>
          </a:p>
        </p:txBody>
      </p:sp>
      <p:sp>
        <p:nvSpPr>
          <p:cNvPr id="3" name="İçerik Yer Tutucusu 2">
            <a:extLst>
              <a:ext uri="{FF2B5EF4-FFF2-40B4-BE49-F238E27FC236}">
                <a16:creationId xmlns:a16="http://schemas.microsoft.com/office/drawing/2014/main" id="{ED972055-1DA6-FB0D-DD27-6BEB8619ADE1}"/>
              </a:ext>
            </a:extLst>
          </p:cNvPr>
          <p:cNvSpPr>
            <a:spLocks noGrp="1"/>
          </p:cNvSpPr>
          <p:nvPr>
            <p:ph idx="1"/>
          </p:nvPr>
        </p:nvSpPr>
        <p:spPr/>
        <p:txBody>
          <a:bodyPr vert="horz" lIns="91440" tIns="45720" rIns="91440" bIns="45720" rtlCol="0" anchor="t">
            <a:normAutofit/>
          </a:bodyPr>
          <a:lstStyle/>
          <a:p>
            <a:r>
              <a:rPr lang="tr-TR" sz="2000" dirty="0">
                <a:ea typeface="+mn-lt"/>
                <a:cs typeface="+mn-lt"/>
              </a:rPr>
              <a:t>Yapılan çalışmada, ortamda bulunan nesnelerin gerçek zamanlı olarak tespit edilmesi, sınıflandırılması ve elde edilen sonuçlar sunulmaktadır. Önerilen yönteme ait deneysel çalışmaların gerçekleştirilmesinde fındık meyvesi kullanılmaktadır. Çalışma ortamında bulunan fındıklara ait görüntü, kamera ile alındıktan sonra görüntü işleme teknikleri kullanılarak işlenmektedir. Fındıkların görüntü düzlemi üzerinde kapladıkları boyut ve alan verileri hesaplanmaktadır.</a:t>
            </a:r>
          </a:p>
          <a:p>
            <a:r>
              <a:rPr lang="tr-TR" sz="2000" dirty="0">
                <a:ea typeface="+mn-lt"/>
                <a:cs typeface="+mn-lt"/>
              </a:rPr>
              <a:t>Elde edilen veriler değerlendirilerek, fındıklar gerçek zamanlı olarak küçük (K1), orta (K2) ve büyük (K3) olmak üzere üç sınıfa ayrılmaktadır. Bu işlem ortalama tabanlı sınıflandırma ve K-</a:t>
            </a:r>
            <a:r>
              <a:rPr lang="tr-TR" sz="2000" dirty="0" err="1">
                <a:ea typeface="+mn-lt"/>
                <a:cs typeface="+mn-lt"/>
              </a:rPr>
              <a:t>means</a:t>
            </a:r>
            <a:r>
              <a:rPr lang="tr-TR" sz="2000" dirty="0">
                <a:ea typeface="+mn-lt"/>
                <a:cs typeface="+mn-lt"/>
              </a:rPr>
              <a:t> kümeleme yöntemleri kullanılarak gerçekleştirilmektedir. Küme merkezlerinin belirlenmesi ve sınıflandırma işlemi fındık meyvesi verilerinden elde edilen bilgi </a:t>
            </a:r>
            <a:r>
              <a:rPr lang="tr-TR" sz="2000" dirty="0" err="1">
                <a:ea typeface="+mn-lt"/>
                <a:cs typeface="+mn-lt"/>
              </a:rPr>
              <a:t>veritabanı</a:t>
            </a:r>
            <a:r>
              <a:rPr lang="tr-TR" sz="2000" dirty="0">
                <a:ea typeface="+mn-lt"/>
                <a:cs typeface="+mn-lt"/>
              </a:rPr>
              <a:t> kullanılarak sağlanmaktadır.</a:t>
            </a:r>
            <a:endParaRPr lang="tr-TR" sz="2000" dirty="0">
              <a:cs typeface="Calibri" panose="020F0502020204030204"/>
            </a:endParaRPr>
          </a:p>
        </p:txBody>
      </p:sp>
    </p:spTree>
    <p:extLst>
      <p:ext uri="{BB962C8B-B14F-4D97-AF65-F5344CB8AC3E}">
        <p14:creationId xmlns:p14="http://schemas.microsoft.com/office/powerpoint/2010/main" val="201337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B6BAD2-E4DA-0DC6-302C-BF8FED711ABF}"/>
              </a:ext>
            </a:extLst>
          </p:cNvPr>
          <p:cNvSpPr>
            <a:spLocks noGrp="1"/>
          </p:cNvSpPr>
          <p:nvPr>
            <p:ph type="title"/>
          </p:nvPr>
        </p:nvSpPr>
        <p:spPr/>
        <p:txBody>
          <a:bodyPr>
            <a:normAutofit/>
          </a:bodyPr>
          <a:lstStyle/>
          <a:p>
            <a:r>
              <a:rPr lang="tr-TR" sz="5400" b="1" dirty="0">
                <a:ea typeface="+mj-lt"/>
                <a:cs typeface="+mj-lt"/>
              </a:rPr>
              <a:t>GİRİŞ</a:t>
            </a:r>
            <a:endParaRPr lang="tr-TR" b="1" dirty="0">
              <a:cs typeface="Calibri Light" panose="020F0302020204030204"/>
            </a:endParaRPr>
          </a:p>
        </p:txBody>
      </p:sp>
      <p:sp>
        <p:nvSpPr>
          <p:cNvPr id="3" name="İçerik Yer Tutucusu 2">
            <a:extLst>
              <a:ext uri="{FF2B5EF4-FFF2-40B4-BE49-F238E27FC236}">
                <a16:creationId xmlns:a16="http://schemas.microsoft.com/office/drawing/2014/main" id="{89BA0462-CC18-F041-FC31-8DD553D009E9}"/>
              </a:ext>
            </a:extLst>
          </p:cNvPr>
          <p:cNvSpPr>
            <a:spLocks noGrp="1"/>
          </p:cNvSpPr>
          <p:nvPr>
            <p:ph idx="1"/>
          </p:nvPr>
        </p:nvSpPr>
        <p:spPr/>
        <p:txBody>
          <a:bodyPr vert="horz" lIns="91440" tIns="45720" rIns="91440" bIns="45720" rtlCol="0" anchor="t">
            <a:normAutofit/>
          </a:bodyPr>
          <a:lstStyle/>
          <a:p>
            <a:r>
              <a:rPr lang="tr-TR" sz="2000" dirty="0">
                <a:ea typeface="+mn-lt"/>
                <a:cs typeface="+mn-lt"/>
              </a:rPr>
              <a:t>Görüntü işleme teknikleri kullanılarak yapılan çalışmalarda, ilk olarak kameradan görüntüler alınmaktadır. Alınan görüntüler üzerinde, görüntü ön işleme adımları uygulanmakta ve ilgilenilen nesnelere ait özellik çıkartımı gerçekleştirilmektedir. Ortamda bulunan nesnelerin doğru bir şekilde tespit edilmesi, özellik çıkarımı aşaması için çok önemlidir.</a:t>
            </a:r>
            <a:r>
              <a:rPr lang="tr-TR" dirty="0">
                <a:ea typeface="+mn-lt"/>
                <a:cs typeface="+mn-lt"/>
              </a:rPr>
              <a:t> </a:t>
            </a:r>
          </a:p>
          <a:p>
            <a:r>
              <a:rPr lang="tr-TR" sz="2000" dirty="0">
                <a:ea typeface="+mn-lt"/>
                <a:cs typeface="+mn-lt"/>
              </a:rPr>
              <a:t>Makalede, çalışma ortamında bulunan nesnelerin tespit edilmesi, özelliklerinin belirlenmesi ve sınıflandırmasına yönelik üç aşamalı bir sistem önerilmektedir. Önerilen sistemin ilk aşamasında kameradan alınan görüntü üzerinde, görüntü ön işleme adımı uygulanmaktadır. İkinci aşamada, ortamda bulunan nesneler tespit edilmekte ve nesnelere ait veriler bilgi </a:t>
            </a:r>
            <a:r>
              <a:rPr lang="tr-TR" sz="2000" dirty="0" err="1">
                <a:ea typeface="+mn-lt"/>
                <a:cs typeface="+mn-lt"/>
              </a:rPr>
              <a:t>veritabanına</a:t>
            </a:r>
            <a:r>
              <a:rPr lang="tr-TR" sz="2000" dirty="0">
                <a:ea typeface="+mn-lt"/>
                <a:cs typeface="+mn-lt"/>
              </a:rPr>
              <a:t> aktarılmaktadır. Son aşamada ise bilgi </a:t>
            </a:r>
            <a:r>
              <a:rPr lang="tr-TR" sz="2000" dirty="0" err="1">
                <a:ea typeface="+mn-lt"/>
                <a:cs typeface="+mn-lt"/>
              </a:rPr>
              <a:t>veritabanı</a:t>
            </a:r>
            <a:r>
              <a:rPr lang="tr-TR" sz="2000" dirty="0">
                <a:ea typeface="+mn-lt"/>
                <a:cs typeface="+mn-lt"/>
              </a:rPr>
              <a:t> kullanılarak nesnelerin sınıflandırılması gerçekleştirilmektedir.</a:t>
            </a:r>
            <a:endParaRPr lang="tr-TR" sz="2000" dirty="0">
              <a:cs typeface="Calibri"/>
            </a:endParaRPr>
          </a:p>
        </p:txBody>
      </p:sp>
    </p:spTree>
    <p:extLst>
      <p:ext uri="{BB962C8B-B14F-4D97-AF65-F5344CB8AC3E}">
        <p14:creationId xmlns:p14="http://schemas.microsoft.com/office/powerpoint/2010/main" val="642950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380D6A-C894-2046-2210-71156A084902}"/>
              </a:ext>
            </a:extLst>
          </p:cNvPr>
          <p:cNvSpPr>
            <a:spLocks noGrp="1"/>
          </p:cNvSpPr>
          <p:nvPr>
            <p:ph type="title"/>
          </p:nvPr>
        </p:nvSpPr>
        <p:spPr/>
        <p:txBody>
          <a:bodyPr/>
          <a:lstStyle/>
          <a:p>
            <a:r>
              <a:rPr lang="tr-TR" dirty="0">
                <a:ea typeface="+mj-lt"/>
                <a:cs typeface="+mj-lt"/>
              </a:rPr>
              <a:t> </a:t>
            </a:r>
            <a:r>
              <a:rPr lang="tr-TR" sz="5400" b="1" dirty="0">
                <a:ea typeface="+mj-lt"/>
                <a:cs typeface="+mj-lt"/>
              </a:rPr>
              <a:t>ÖNERİLEN YÖNTEM</a:t>
            </a:r>
          </a:p>
        </p:txBody>
      </p:sp>
      <p:sp>
        <p:nvSpPr>
          <p:cNvPr id="12" name="İçerik Yer Tutucusu 11">
            <a:extLst>
              <a:ext uri="{FF2B5EF4-FFF2-40B4-BE49-F238E27FC236}">
                <a16:creationId xmlns:a16="http://schemas.microsoft.com/office/drawing/2014/main" id="{ECF3F120-9A66-5507-256B-0C77D0221B71}"/>
              </a:ext>
            </a:extLst>
          </p:cNvPr>
          <p:cNvSpPr>
            <a:spLocks noGrp="1"/>
          </p:cNvSpPr>
          <p:nvPr>
            <p:ph idx="1"/>
          </p:nvPr>
        </p:nvSpPr>
        <p:spPr/>
        <p:txBody>
          <a:bodyPr vert="horz" lIns="91440" tIns="45720" rIns="91440" bIns="45720" rtlCol="0" anchor="t">
            <a:normAutofit/>
          </a:bodyPr>
          <a:lstStyle/>
          <a:p>
            <a:r>
              <a:rPr lang="tr-TR" sz="2000" dirty="0">
                <a:ea typeface="+mn-lt"/>
                <a:cs typeface="+mn-lt"/>
              </a:rPr>
              <a:t>Ortamda bulunan aynı nesnelerin tespit edilerek, sınıflandırılmasına yönelik yapılan çalışmada üç aşamalı bir yöntem önerilmektedir.</a:t>
            </a:r>
          </a:p>
          <a:p>
            <a:endParaRPr lang="tr-TR" sz="2000" dirty="0">
              <a:cs typeface="Calibri" panose="020F0502020204030204"/>
            </a:endParaRPr>
          </a:p>
        </p:txBody>
      </p:sp>
      <p:pic>
        <p:nvPicPr>
          <p:cNvPr id="13" name="Resim 13">
            <a:extLst>
              <a:ext uri="{FF2B5EF4-FFF2-40B4-BE49-F238E27FC236}">
                <a16:creationId xmlns:a16="http://schemas.microsoft.com/office/drawing/2014/main" id="{3BBD53C4-D7B2-6940-6BC8-C7487F77B807}"/>
              </a:ext>
            </a:extLst>
          </p:cNvPr>
          <p:cNvPicPr>
            <a:picLocks noChangeAspect="1"/>
          </p:cNvPicPr>
          <p:nvPr/>
        </p:nvPicPr>
        <p:blipFill>
          <a:blip r:embed="rId2"/>
          <a:stretch>
            <a:fillRect/>
          </a:stretch>
        </p:blipFill>
        <p:spPr>
          <a:xfrm>
            <a:off x="4674014" y="2378193"/>
            <a:ext cx="2693453" cy="4114800"/>
          </a:xfrm>
          <a:prstGeom prst="rect">
            <a:avLst/>
          </a:prstGeom>
        </p:spPr>
      </p:pic>
    </p:spTree>
    <p:extLst>
      <p:ext uri="{BB962C8B-B14F-4D97-AF65-F5344CB8AC3E}">
        <p14:creationId xmlns:p14="http://schemas.microsoft.com/office/powerpoint/2010/main" val="1209814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CE90B82-1652-D177-EF2B-2FF0A9E65F8B}"/>
              </a:ext>
            </a:extLst>
          </p:cNvPr>
          <p:cNvSpPr>
            <a:spLocks noGrp="1"/>
          </p:cNvSpPr>
          <p:nvPr>
            <p:ph idx="1"/>
          </p:nvPr>
        </p:nvSpPr>
        <p:spPr>
          <a:xfrm>
            <a:off x="838200" y="254588"/>
            <a:ext cx="10515600" cy="5922375"/>
          </a:xfrm>
        </p:spPr>
        <p:txBody>
          <a:bodyPr vert="horz" lIns="91440" tIns="45720" rIns="91440" bIns="45720" rtlCol="0" anchor="t">
            <a:normAutofit/>
          </a:bodyPr>
          <a:lstStyle/>
          <a:p>
            <a:r>
              <a:rPr lang="tr-TR" b="1" i="1" dirty="0">
                <a:latin typeface="Arial"/>
                <a:ea typeface="+mn-lt"/>
                <a:cs typeface="+mn-lt"/>
              </a:rPr>
              <a:t>Görüntü ön işleme aşaması </a:t>
            </a:r>
          </a:p>
          <a:p>
            <a:pPr marL="0" indent="0">
              <a:buNone/>
            </a:pPr>
            <a:r>
              <a:rPr lang="tr-TR" sz="2000" dirty="0">
                <a:ea typeface="+mn-lt"/>
                <a:cs typeface="+mn-lt"/>
              </a:rPr>
              <a:t>Görüntü ön işleme aşamasında, kameradan alınan görüntü üzerinde sırasıyla filtreleme, resmin grileştirilmesi ve ikili resme çevrilmesi işlemleri uygulanmaktadır. Bu işlemlerin gerçekleştirilmesinden sonra görüntü üzerinde yer alan ve ilgilenilen nesneler daha belirgin ve kolay işlenebilir hale getirilmektedir.</a:t>
            </a:r>
          </a:p>
          <a:p>
            <a:pPr marL="0" indent="0">
              <a:buNone/>
            </a:pPr>
            <a:endParaRPr lang="tr-TR" sz="2000" dirty="0">
              <a:ea typeface="+mn-lt"/>
              <a:cs typeface="+mn-lt"/>
            </a:endParaRPr>
          </a:p>
          <a:p>
            <a:pPr marL="0" indent="0">
              <a:buNone/>
            </a:pPr>
            <a:endParaRPr lang="tr-TR" sz="2000" dirty="0">
              <a:ea typeface="+mn-lt"/>
              <a:cs typeface="+mn-lt"/>
            </a:endParaRPr>
          </a:p>
          <a:p>
            <a:pPr marL="0" indent="0">
              <a:buNone/>
            </a:pPr>
            <a:endParaRPr lang="tr-TR" sz="2000" dirty="0">
              <a:ea typeface="+mn-lt"/>
              <a:cs typeface="+mn-lt"/>
            </a:endParaRPr>
          </a:p>
          <a:p>
            <a:pPr marL="0" indent="0">
              <a:buNone/>
            </a:pPr>
            <a:endParaRPr lang="tr-TR" sz="2000" dirty="0">
              <a:ea typeface="+mn-lt"/>
              <a:cs typeface="+mn-lt"/>
            </a:endParaRPr>
          </a:p>
          <a:p>
            <a:pPr marL="0" indent="0">
              <a:buNone/>
            </a:pPr>
            <a:endParaRPr lang="tr-TR" sz="2000" dirty="0">
              <a:ea typeface="+mn-lt"/>
              <a:cs typeface="+mn-lt"/>
            </a:endParaRPr>
          </a:p>
          <a:p>
            <a:pPr marL="0" indent="0">
              <a:buNone/>
            </a:pPr>
            <a:endParaRPr lang="tr-TR" sz="2000" dirty="0">
              <a:ea typeface="+mn-lt"/>
              <a:cs typeface="+mn-lt"/>
            </a:endParaRPr>
          </a:p>
          <a:p>
            <a:pPr marL="0" indent="0">
              <a:buNone/>
            </a:pPr>
            <a:r>
              <a:rPr lang="tr-TR" sz="2000" dirty="0">
                <a:ea typeface="+mn-lt"/>
                <a:cs typeface="+mn-lt"/>
              </a:rPr>
              <a:t>Filtre uygulama adımında, görüntü üzerinde yer alan tuz biber gürültülerinin giderilmesi ve resimde yer alan gereksiz ayrıntıların azaltılması sağlanmaktadır. Kameradan alınan görüntü matrisi üzerinde, 3x3, 5x5 </a:t>
            </a:r>
            <a:r>
              <a:rPr lang="tr-TR" sz="2000" dirty="0" err="1">
                <a:ea typeface="+mn-lt"/>
                <a:cs typeface="+mn-lt"/>
              </a:rPr>
              <a:t>vb</a:t>
            </a:r>
            <a:r>
              <a:rPr lang="tr-TR" sz="2000" dirty="0">
                <a:ea typeface="+mn-lt"/>
                <a:cs typeface="+mn-lt"/>
              </a:rPr>
              <a:t> küçük bir çekirdek matrisinin gezdirilmesi sonucunda filtreleme işlemi gerçekleşmektedir. Çalışmada, 3x3 boyutlarında çekirdek matrisi kullanan, ortalama filtreleme yöntemi kullanılmaktadır. Çekirdek matrisin boyutlarının büyük seçilmesi, görüntü üzerindeki gürültüleri azaltırken, bulanıklaştırmada yapmaktadır. </a:t>
            </a:r>
            <a:endParaRPr lang="tr-TR" dirty="0"/>
          </a:p>
        </p:txBody>
      </p:sp>
      <p:pic>
        <p:nvPicPr>
          <p:cNvPr id="4" name="Resim 4">
            <a:extLst>
              <a:ext uri="{FF2B5EF4-FFF2-40B4-BE49-F238E27FC236}">
                <a16:creationId xmlns:a16="http://schemas.microsoft.com/office/drawing/2014/main" id="{04DDB65D-0C1D-C164-E47E-87FC31624943}"/>
              </a:ext>
            </a:extLst>
          </p:cNvPr>
          <p:cNvPicPr>
            <a:picLocks noChangeAspect="1"/>
          </p:cNvPicPr>
          <p:nvPr/>
        </p:nvPicPr>
        <p:blipFill>
          <a:blip r:embed="rId2"/>
          <a:stretch>
            <a:fillRect/>
          </a:stretch>
        </p:blipFill>
        <p:spPr>
          <a:xfrm>
            <a:off x="4097839" y="1813749"/>
            <a:ext cx="1757360" cy="2468504"/>
          </a:xfrm>
          <a:prstGeom prst="rect">
            <a:avLst/>
          </a:prstGeom>
        </p:spPr>
      </p:pic>
    </p:spTree>
    <p:extLst>
      <p:ext uri="{BB962C8B-B14F-4D97-AF65-F5344CB8AC3E}">
        <p14:creationId xmlns:p14="http://schemas.microsoft.com/office/powerpoint/2010/main" val="864210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EA59503-7E3B-6FC2-A332-02DA07DB7BFE}"/>
              </a:ext>
            </a:extLst>
          </p:cNvPr>
          <p:cNvSpPr>
            <a:spLocks noGrp="1"/>
          </p:cNvSpPr>
          <p:nvPr>
            <p:ph idx="1"/>
          </p:nvPr>
        </p:nvSpPr>
        <p:spPr>
          <a:xfrm>
            <a:off x="508941" y="141699"/>
            <a:ext cx="10515600" cy="6599708"/>
          </a:xfrm>
        </p:spPr>
        <p:txBody>
          <a:bodyPr vert="horz" lIns="91440" tIns="45720" rIns="91440" bIns="45720" rtlCol="0" anchor="t">
            <a:normAutofit/>
          </a:bodyPr>
          <a:lstStyle/>
          <a:p>
            <a:r>
              <a:rPr lang="tr-TR" sz="2000" dirty="0">
                <a:ea typeface="+mn-lt"/>
                <a:cs typeface="+mn-lt"/>
              </a:rPr>
              <a:t>Filtreleme işleminden sonra renkli görüntünün, grileştirilmesi adımı gerçekleştirilmektedir. </a:t>
            </a:r>
          </a:p>
          <a:p>
            <a:r>
              <a:rPr lang="tr-TR" sz="2000" dirty="0">
                <a:ea typeface="+mn-lt"/>
                <a:cs typeface="+mn-lt"/>
              </a:rPr>
              <a:t>Gri olarak elde edilen görüntü üzerinde, eşikleme işlemi uygulanarak sadece ilgili nesnelere ait yer alan bölümler kullanılmaktadır. Eşikleme işleminde kullanılan en küçük (</a:t>
            </a:r>
            <a:r>
              <a:rPr lang="tr-TR" sz="2000" dirty="0" err="1">
                <a:ea typeface="+mn-lt"/>
                <a:cs typeface="+mn-lt"/>
              </a:rPr>
              <a:t>min</a:t>
            </a:r>
            <a:r>
              <a:rPr lang="tr-TR" sz="2000" dirty="0">
                <a:ea typeface="+mn-lt"/>
                <a:cs typeface="+mn-lt"/>
              </a:rPr>
              <a:t>) ve en büyük değerler (</a:t>
            </a:r>
            <a:r>
              <a:rPr lang="tr-TR" sz="2000" dirty="0" err="1">
                <a:ea typeface="+mn-lt"/>
                <a:cs typeface="+mn-lt"/>
              </a:rPr>
              <a:t>max</a:t>
            </a:r>
            <a:r>
              <a:rPr lang="tr-TR" sz="2000" dirty="0">
                <a:ea typeface="+mn-lt"/>
                <a:cs typeface="+mn-lt"/>
              </a:rPr>
              <a:t>) deneysel çalışmalar sonucunda belirlenmektedir. </a:t>
            </a:r>
          </a:p>
          <a:p>
            <a:r>
              <a:rPr lang="tr-TR" sz="2000" dirty="0">
                <a:ea typeface="+mn-lt"/>
                <a:cs typeface="+mn-lt"/>
              </a:rPr>
              <a:t>Eşikleme işleminden sonra siyah ve beyaz renkleri içeren görüntü oluşturulmaktadır. Görüntü içerisinde, siyah bölgelerde istenmeyen beyaz noktalar, beyaz bölgelerde istenmeyen siyah noktalar bulunmaktadır. Elde edilen ikili görüntü üzerinde yer alan gürültüleri silmek amacıyla morfolojik işlem uygulanmaktadır. Morfolojik işlemde, girdi olarak verilmekte olan, ikili görüntü üzerinde yapısal element adı verilen 3x3, 5x5 vb. kare matris gezdirilmektedir. Morfolojik işlem adımında, yapısal element ve ikili görüntü değerlerindeki komşu piksel değerleri kullanılarak görüntü güncellenmektedir. Önerilen çalışmada, ikili görüntü üzerinde, aşındırma (</a:t>
            </a:r>
            <a:r>
              <a:rPr lang="tr-TR" sz="2000" dirty="0" err="1">
                <a:ea typeface="+mn-lt"/>
                <a:cs typeface="+mn-lt"/>
              </a:rPr>
              <a:t>erosion</a:t>
            </a:r>
            <a:r>
              <a:rPr lang="tr-TR" sz="2000" dirty="0">
                <a:ea typeface="+mn-lt"/>
                <a:cs typeface="+mn-lt"/>
              </a:rPr>
              <a:t>) ve genişleme (</a:t>
            </a:r>
            <a:r>
              <a:rPr lang="tr-TR" sz="2000" dirty="0" err="1">
                <a:ea typeface="+mn-lt"/>
                <a:cs typeface="+mn-lt"/>
              </a:rPr>
              <a:t>dilation</a:t>
            </a:r>
            <a:r>
              <a:rPr lang="tr-TR" sz="2000" dirty="0">
                <a:ea typeface="+mn-lt"/>
                <a:cs typeface="+mn-lt"/>
              </a:rPr>
              <a:t>) morfolojik işlemleri uygulanmaktadır.</a:t>
            </a:r>
          </a:p>
          <a:p>
            <a:endParaRPr lang="tr-TR" sz="2000" dirty="0">
              <a:cs typeface="Calibri" panose="020F0502020204030204"/>
            </a:endParaRPr>
          </a:p>
        </p:txBody>
      </p:sp>
      <p:pic>
        <p:nvPicPr>
          <p:cNvPr id="4" name="Resim 4" descr="metin içeren bir resim&#10;&#10;Açıklama otomatik olarak oluşturuldu">
            <a:extLst>
              <a:ext uri="{FF2B5EF4-FFF2-40B4-BE49-F238E27FC236}">
                <a16:creationId xmlns:a16="http://schemas.microsoft.com/office/drawing/2014/main" id="{D17F3DBF-441C-08ED-78A9-5AB412084F43}"/>
              </a:ext>
            </a:extLst>
          </p:cNvPr>
          <p:cNvPicPr>
            <a:picLocks noChangeAspect="1"/>
          </p:cNvPicPr>
          <p:nvPr/>
        </p:nvPicPr>
        <p:blipFill>
          <a:blip r:embed="rId2"/>
          <a:stretch>
            <a:fillRect/>
          </a:stretch>
        </p:blipFill>
        <p:spPr>
          <a:xfrm>
            <a:off x="1008474" y="3835028"/>
            <a:ext cx="2743200" cy="3026166"/>
          </a:xfrm>
          <a:prstGeom prst="rect">
            <a:avLst/>
          </a:prstGeom>
        </p:spPr>
      </p:pic>
      <p:pic>
        <p:nvPicPr>
          <p:cNvPr id="5" name="Resim 5">
            <a:extLst>
              <a:ext uri="{FF2B5EF4-FFF2-40B4-BE49-F238E27FC236}">
                <a16:creationId xmlns:a16="http://schemas.microsoft.com/office/drawing/2014/main" id="{0D7ED1CB-163C-149C-8765-D2987B7EE614}"/>
              </a:ext>
            </a:extLst>
          </p:cNvPr>
          <p:cNvPicPr>
            <a:picLocks noChangeAspect="1"/>
          </p:cNvPicPr>
          <p:nvPr/>
        </p:nvPicPr>
        <p:blipFill>
          <a:blip r:embed="rId3"/>
          <a:stretch>
            <a:fillRect/>
          </a:stretch>
        </p:blipFill>
        <p:spPr>
          <a:xfrm>
            <a:off x="4724400" y="3653837"/>
            <a:ext cx="2743200" cy="3200400"/>
          </a:xfrm>
          <a:prstGeom prst="rect">
            <a:avLst/>
          </a:prstGeom>
        </p:spPr>
      </p:pic>
    </p:spTree>
    <p:extLst>
      <p:ext uri="{BB962C8B-B14F-4D97-AF65-F5344CB8AC3E}">
        <p14:creationId xmlns:p14="http://schemas.microsoft.com/office/powerpoint/2010/main" val="501542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C4011E3-D682-61D3-898E-0F67800645B0}"/>
              </a:ext>
            </a:extLst>
          </p:cNvPr>
          <p:cNvSpPr>
            <a:spLocks noGrp="1"/>
          </p:cNvSpPr>
          <p:nvPr>
            <p:ph type="title"/>
          </p:nvPr>
        </p:nvSpPr>
        <p:spPr/>
        <p:txBody>
          <a:bodyPr/>
          <a:lstStyle/>
          <a:p>
            <a:r>
              <a:rPr lang="tr-TR" b="1" dirty="0">
                <a:ea typeface="+mj-lt"/>
                <a:cs typeface="+mj-lt"/>
              </a:rPr>
              <a:t>Nesne bulma ve özellik çıkarımı işlemi aşaması </a:t>
            </a:r>
            <a:endParaRPr lang="tr-TR">
              <a:ea typeface="+mj-lt"/>
              <a:cs typeface="+mj-lt"/>
            </a:endParaRPr>
          </a:p>
        </p:txBody>
      </p:sp>
      <p:sp>
        <p:nvSpPr>
          <p:cNvPr id="3" name="İçerik Yer Tutucusu 2">
            <a:extLst>
              <a:ext uri="{FF2B5EF4-FFF2-40B4-BE49-F238E27FC236}">
                <a16:creationId xmlns:a16="http://schemas.microsoft.com/office/drawing/2014/main" id="{773A0C9F-1598-15B2-9FCF-DA05CA5CA854}"/>
              </a:ext>
            </a:extLst>
          </p:cNvPr>
          <p:cNvSpPr>
            <a:spLocks noGrp="1"/>
          </p:cNvSpPr>
          <p:nvPr>
            <p:ph idx="1"/>
          </p:nvPr>
        </p:nvSpPr>
        <p:spPr/>
        <p:txBody>
          <a:bodyPr vert="horz" lIns="91440" tIns="45720" rIns="91440" bIns="45720" rtlCol="0" anchor="t">
            <a:normAutofit/>
          </a:bodyPr>
          <a:lstStyle/>
          <a:p>
            <a:r>
              <a:rPr lang="tr-TR" sz="2000" dirty="0">
                <a:ea typeface="+mn-lt"/>
                <a:cs typeface="+mn-lt"/>
              </a:rPr>
              <a:t>Nesne bulma ve özellik çıkarımı işlemi aşamasında, görüntü ön işleme aşamasından geçirilerek elde edilen ikili görüntü üzerinde nesnelerin bulunması ve her bir nesneye ait özelliklerin çıkarımı işlemleri gerçekleştirilmektedir. Nesnelerin görüntü düzleminde kaplamış olduğu alan, nesne boyları ve nesne merkezine ait koordinatlar özellik çıkarım vektörlerinde bulunmaktadır.</a:t>
            </a:r>
            <a:endParaRPr lang="tr-TR" dirty="0">
              <a:ea typeface="+mn-lt"/>
              <a:cs typeface="+mn-lt"/>
            </a:endParaRPr>
          </a:p>
          <a:p>
            <a:r>
              <a:rPr lang="tr-TR" sz="2000" dirty="0">
                <a:ea typeface="+mn-lt"/>
                <a:cs typeface="+mn-lt"/>
              </a:rPr>
              <a:t>Her bir nesneye ait dış hatlar ve nesne numaraları belirlendikten sonra, nesnenin alanını hesaplamak için moment alma işlemi gerçekleştirilmektedir.(alan hesaplamak için integral alınır).</a:t>
            </a:r>
          </a:p>
          <a:p>
            <a:endParaRPr lang="tr-TR" sz="2000" dirty="0">
              <a:cs typeface="Calibri"/>
            </a:endParaRPr>
          </a:p>
        </p:txBody>
      </p:sp>
    </p:spTree>
    <p:extLst>
      <p:ext uri="{BB962C8B-B14F-4D97-AF65-F5344CB8AC3E}">
        <p14:creationId xmlns:p14="http://schemas.microsoft.com/office/powerpoint/2010/main" val="1717784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8F9CAC-C853-5C6C-DFC4-B05B2BBAB36F}"/>
              </a:ext>
            </a:extLst>
          </p:cNvPr>
          <p:cNvSpPr>
            <a:spLocks noGrp="1"/>
          </p:cNvSpPr>
          <p:nvPr>
            <p:ph type="title"/>
          </p:nvPr>
        </p:nvSpPr>
        <p:spPr/>
        <p:txBody>
          <a:bodyPr/>
          <a:lstStyle/>
          <a:p>
            <a:r>
              <a:rPr lang="tr-TR" b="1" dirty="0">
                <a:ea typeface="+mj-lt"/>
                <a:cs typeface="+mj-lt"/>
              </a:rPr>
              <a:t>Sınıflandırma işlemi aşamasına ait adımlar</a:t>
            </a:r>
            <a:endParaRPr lang="tr-TR" b="1" dirty="0"/>
          </a:p>
        </p:txBody>
      </p:sp>
      <p:sp>
        <p:nvSpPr>
          <p:cNvPr id="3" name="İçerik Yer Tutucusu 2">
            <a:extLst>
              <a:ext uri="{FF2B5EF4-FFF2-40B4-BE49-F238E27FC236}">
                <a16:creationId xmlns:a16="http://schemas.microsoft.com/office/drawing/2014/main" id="{F79BAF7E-9C61-5275-B5DB-BFCB1A8E3352}"/>
              </a:ext>
            </a:extLst>
          </p:cNvPr>
          <p:cNvSpPr>
            <a:spLocks noGrp="1"/>
          </p:cNvSpPr>
          <p:nvPr>
            <p:ph idx="1"/>
          </p:nvPr>
        </p:nvSpPr>
        <p:spPr/>
        <p:txBody>
          <a:bodyPr vert="horz" lIns="91440" tIns="45720" rIns="91440" bIns="45720" rtlCol="0" anchor="t">
            <a:normAutofit/>
          </a:bodyPr>
          <a:lstStyle/>
          <a:p>
            <a:r>
              <a:rPr lang="tr-TR" sz="2000" dirty="0">
                <a:ea typeface="+mn-lt"/>
                <a:cs typeface="+mn-lt"/>
              </a:rPr>
              <a:t>Kümeleme, fiziksel veya soyut nesneleri benzer nesne sınıfları içerisinde gruplama sürecidir.</a:t>
            </a:r>
          </a:p>
          <a:p>
            <a:r>
              <a:rPr lang="tr-TR" sz="2000" dirty="0">
                <a:ea typeface="+mn-lt"/>
                <a:cs typeface="+mn-lt"/>
              </a:rPr>
              <a:t>Veri kümeleme, küme analizi olarak da tanımlanmaktadır. Kümeleme analizinde desen, nokta veya nesnelerin doğal olarak gruplandırılması yapılmaktadır. Kümeleme analizi ile çok değişkenli özellikler içeren veriler </a:t>
            </a:r>
            <a:r>
              <a:rPr lang="tr-TR" sz="2000" dirty="0" err="1">
                <a:ea typeface="+mn-lt"/>
                <a:cs typeface="+mn-lt"/>
              </a:rPr>
              <a:t>kümelendirilebilmektedir</a:t>
            </a:r>
            <a:r>
              <a:rPr lang="tr-TR" sz="2000" dirty="0">
                <a:ea typeface="+mn-lt"/>
                <a:cs typeface="+mn-lt"/>
              </a:rPr>
              <a:t>.</a:t>
            </a:r>
          </a:p>
          <a:p>
            <a:r>
              <a:rPr lang="tr-TR" sz="2000" dirty="0">
                <a:ea typeface="+mn-lt"/>
                <a:cs typeface="+mn-lt"/>
              </a:rPr>
              <a:t>Önerilen çalışmada ortamda bulunan nesneler, alan, çap, yarıçap, genişlik, yükseklik vb. özellikleri kullanılarak sınıflandırılmaktadır. Yapılan çalışmada, görüntü işleme teknikleri kullanılarak bulunan nesnelerin sınıflandırma işleminde</a:t>
            </a:r>
            <a:r>
              <a:rPr lang="tr-TR" sz="2000" dirty="0">
                <a:solidFill>
                  <a:schemeClr val="accent1"/>
                </a:solidFill>
                <a:ea typeface="+mn-lt"/>
                <a:cs typeface="+mn-lt"/>
              </a:rPr>
              <a:t> iki farklı</a:t>
            </a:r>
            <a:r>
              <a:rPr lang="tr-TR" sz="2000" dirty="0">
                <a:ea typeface="+mn-lt"/>
                <a:cs typeface="+mn-lt"/>
              </a:rPr>
              <a:t> kümeleme yöntemi önerilmektedir.</a:t>
            </a:r>
          </a:p>
          <a:p>
            <a:pPr marL="0" indent="0">
              <a:buNone/>
            </a:pPr>
            <a:r>
              <a:rPr lang="tr-TR" sz="2000" dirty="0">
                <a:ea typeface="+mn-lt"/>
                <a:cs typeface="+mn-lt"/>
              </a:rPr>
              <a:t>       </a:t>
            </a:r>
            <a:r>
              <a:rPr lang="tr-TR" sz="2000" dirty="0">
                <a:solidFill>
                  <a:srgbClr val="000000"/>
                </a:solidFill>
                <a:latin typeface="Calibri"/>
                <a:ea typeface="+mn-lt"/>
                <a:cs typeface="+mn-lt"/>
              </a:rPr>
              <a:t> </a:t>
            </a:r>
            <a:r>
              <a:rPr lang="tr-TR" sz="2000" dirty="0">
                <a:ea typeface="+mn-lt"/>
                <a:cs typeface="+mn-lt"/>
              </a:rPr>
              <a:t>* </a:t>
            </a:r>
            <a:r>
              <a:rPr lang="tr-TR" sz="2000" dirty="0">
                <a:solidFill>
                  <a:srgbClr val="000000"/>
                </a:solidFill>
                <a:latin typeface="Calibri"/>
                <a:ea typeface="+mn-lt"/>
                <a:cs typeface="+mn-lt"/>
              </a:rPr>
              <a:t>  </a:t>
            </a:r>
            <a:r>
              <a:rPr lang="tr-TR" sz="2000" b="1" i="1" dirty="0">
                <a:solidFill>
                  <a:schemeClr val="accent1"/>
                </a:solidFill>
                <a:latin typeface="Arial"/>
                <a:ea typeface="+mn-lt"/>
                <a:cs typeface="+mn-lt"/>
              </a:rPr>
              <a:t>Ortalama tabanlı sınıflandırma</a:t>
            </a:r>
          </a:p>
          <a:p>
            <a:pPr marL="0" indent="0">
              <a:buNone/>
            </a:pPr>
            <a:r>
              <a:rPr lang="tr-TR" sz="2000" b="1" i="1" dirty="0">
                <a:solidFill>
                  <a:srgbClr val="4472C4"/>
                </a:solidFill>
                <a:latin typeface="Arial"/>
                <a:ea typeface="+mn-lt"/>
                <a:cs typeface="+mn-lt"/>
              </a:rPr>
              <a:t>       *  </a:t>
            </a:r>
            <a:r>
              <a:rPr lang="tr-TR" sz="2000" b="1" i="1" dirty="0">
                <a:solidFill>
                  <a:schemeClr val="accent1"/>
                </a:solidFill>
                <a:latin typeface="Arial"/>
                <a:ea typeface="+mn-lt"/>
                <a:cs typeface="+mn-lt"/>
              </a:rPr>
              <a:t> K-</a:t>
            </a:r>
            <a:r>
              <a:rPr lang="tr-TR" sz="2000" b="1" i="1" dirty="0" err="1">
                <a:solidFill>
                  <a:schemeClr val="accent1"/>
                </a:solidFill>
                <a:latin typeface="Arial"/>
                <a:ea typeface="+mn-lt"/>
                <a:cs typeface="+mn-lt"/>
              </a:rPr>
              <a:t>means</a:t>
            </a:r>
            <a:r>
              <a:rPr lang="tr-TR" sz="2000" b="1" i="1" dirty="0">
                <a:solidFill>
                  <a:schemeClr val="accent1"/>
                </a:solidFill>
                <a:latin typeface="Arial"/>
                <a:ea typeface="+mn-lt"/>
                <a:cs typeface="+mn-lt"/>
              </a:rPr>
              <a:t> kümeleme yöntemi</a:t>
            </a:r>
            <a:r>
              <a:rPr lang="tr-TR" sz="2000" dirty="0">
                <a:ea typeface="+mn-lt"/>
                <a:cs typeface="+mn-lt"/>
              </a:rPr>
              <a:t> </a:t>
            </a:r>
            <a:endParaRPr lang="tr-TR" sz="2000" b="1" i="1" dirty="0">
              <a:solidFill>
                <a:srgbClr val="4472C4"/>
              </a:solidFill>
              <a:latin typeface="Arial"/>
              <a:ea typeface="+mn-lt"/>
              <a:cs typeface="+mn-lt"/>
            </a:endParaRPr>
          </a:p>
          <a:p>
            <a:pPr marL="0" indent="0">
              <a:buNone/>
            </a:pPr>
            <a:r>
              <a:rPr lang="tr-TR" sz="2000" b="1" i="1" dirty="0">
                <a:solidFill>
                  <a:srgbClr val="4472C4"/>
                </a:solidFill>
                <a:latin typeface="Arial"/>
                <a:ea typeface="+mn-lt"/>
                <a:cs typeface="+mn-lt"/>
              </a:rPr>
              <a:t>       </a:t>
            </a:r>
          </a:p>
          <a:p>
            <a:pPr marL="0" indent="0">
              <a:buNone/>
            </a:pPr>
            <a:r>
              <a:rPr lang="tr-TR" sz="2000" dirty="0">
                <a:ea typeface="+mn-lt"/>
                <a:cs typeface="+mn-lt"/>
              </a:rPr>
              <a:t>        </a:t>
            </a:r>
          </a:p>
        </p:txBody>
      </p:sp>
    </p:spTree>
    <p:extLst>
      <p:ext uri="{BB962C8B-B14F-4D97-AF65-F5344CB8AC3E}">
        <p14:creationId xmlns:p14="http://schemas.microsoft.com/office/powerpoint/2010/main" val="1584969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6F042A-7D08-B1B6-BCD4-01E1A82F657B}"/>
              </a:ext>
            </a:extLst>
          </p:cNvPr>
          <p:cNvSpPr>
            <a:spLocks noGrp="1"/>
          </p:cNvSpPr>
          <p:nvPr>
            <p:ph type="title"/>
          </p:nvPr>
        </p:nvSpPr>
        <p:spPr/>
        <p:txBody>
          <a:bodyPr/>
          <a:lstStyle/>
          <a:p>
            <a:r>
              <a:rPr lang="tr-TR" b="1" dirty="0">
                <a:ea typeface="+mj-lt"/>
                <a:cs typeface="+mj-lt"/>
              </a:rPr>
              <a:t>DENEYSEL ÇALIŞMA</a:t>
            </a:r>
            <a:r>
              <a:rPr lang="tr-TR" dirty="0">
                <a:ea typeface="+mj-lt"/>
                <a:cs typeface="+mj-lt"/>
              </a:rPr>
              <a:t> </a:t>
            </a:r>
            <a:endParaRPr lang="tr-TR" dirty="0"/>
          </a:p>
        </p:txBody>
      </p:sp>
      <p:sp>
        <p:nvSpPr>
          <p:cNvPr id="3" name="İçerik Yer Tutucusu 2">
            <a:extLst>
              <a:ext uri="{FF2B5EF4-FFF2-40B4-BE49-F238E27FC236}">
                <a16:creationId xmlns:a16="http://schemas.microsoft.com/office/drawing/2014/main" id="{1EEAED80-6A0B-80E5-C70A-51F9A0F95A39}"/>
              </a:ext>
            </a:extLst>
          </p:cNvPr>
          <p:cNvSpPr>
            <a:spLocks noGrp="1"/>
          </p:cNvSpPr>
          <p:nvPr>
            <p:ph idx="1"/>
          </p:nvPr>
        </p:nvSpPr>
        <p:spPr/>
        <p:txBody>
          <a:bodyPr vert="horz" lIns="91440" tIns="45720" rIns="91440" bIns="45720" rtlCol="0" anchor="t">
            <a:normAutofit/>
          </a:bodyPr>
          <a:lstStyle/>
          <a:p>
            <a:r>
              <a:rPr lang="tr-TR" sz="2000" dirty="0">
                <a:ea typeface="+mn-lt"/>
                <a:cs typeface="+mn-lt"/>
              </a:rPr>
              <a:t>Önerilen yöntem ile ortamda bulunan fındıkların tespit edilerek kümelenmesine yönelik deneysel çalışma yapılmaktadır. Çalışmada 1.3 Megapiksel CMOS, 640 x 480 çözünürlükteki </a:t>
            </a:r>
            <a:r>
              <a:rPr lang="tr-TR" sz="2000" dirty="0" err="1">
                <a:ea typeface="+mn-lt"/>
                <a:cs typeface="+mn-lt"/>
              </a:rPr>
              <a:t>Logitech</a:t>
            </a:r>
            <a:r>
              <a:rPr lang="tr-TR" sz="2000" dirty="0">
                <a:ea typeface="+mn-lt"/>
                <a:cs typeface="+mn-lt"/>
              </a:rPr>
              <a:t> C110 USB kamera kullanılarak görüntüler alınmaktadır. Alınan görüntüler, Ubuntu 12.04 işletim sistemine sahip bir bilgisayar üzerinde işlenmektedir. Görüntülerin işlenmesi ve sınıflandırılması aşamalarında </a:t>
            </a:r>
            <a:r>
              <a:rPr lang="tr-TR" sz="2000" dirty="0" err="1">
                <a:ea typeface="+mn-lt"/>
                <a:cs typeface="+mn-lt"/>
              </a:rPr>
              <a:t>OpenCV</a:t>
            </a:r>
            <a:r>
              <a:rPr lang="tr-TR" sz="2000" dirty="0">
                <a:ea typeface="+mn-lt"/>
                <a:cs typeface="+mn-lt"/>
              </a:rPr>
              <a:t> Kütüphanesi ve </a:t>
            </a:r>
            <a:r>
              <a:rPr lang="tr-TR" sz="2000" dirty="0" err="1">
                <a:ea typeface="+mn-lt"/>
                <a:cs typeface="+mn-lt"/>
              </a:rPr>
              <a:t>Weka</a:t>
            </a:r>
            <a:r>
              <a:rPr lang="tr-TR" sz="2000" dirty="0">
                <a:ea typeface="+mn-lt"/>
                <a:cs typeface="+mn-lt"/>
              </a:rPr>
              <a:t> yazılımları kullanılmaktadır.</a:t>
            </a:r>
          </a:p>
          <a:p>
            <a:endParaRPr lang="tr-TR" sz="2000" dirty="0">
              <a:cs typeface="Calibri" panose="020F0502020204030204"/>
            </a:endParaRPr>
          </a:p>
        </p:txBody>
      </p:sp>
      <p:pic>
        <p:nvPicPr>
          <p:cNvPr id="4" name="Resim 4">
            <a:extLst>
              <a:ext uri="{FF2B5EF4-FFF2-40B4-BE49-F238E27FC236}">
                <a16:creationId xmlns:a16="http://schemas.microsoft.com/office/drawing/2014/main" id="{6E3EC372-2F38-5A9C-96C4-E01E2B9D77F1}"/>
              </a:ext>
            </a:extLst>
          </p:cNvPr>
          <p:cNvPicPr>
            <a:picLocks noChangeAspect="1"/>
          </p:cNvPicPr>
          <p:nvPr/>
        </p:nvPicPr>
        <p:blipFill>
          <a:blip r:embed="rId2"/>
          <a:stretch>
            <a:fillRect/>
          </a:stretch>
        </p:blipFill>
        <p:spPr>
          <a:xfrm>
            <a:off x="2579511" y="3199723"/>
            <a:ext cx="6515570" cy="3685294"/>
          </a:xfrm>
          <a:prstGeom prst="rect">
            <a:avLst/>
          </a:prstGeom>
        </p:spPr>
      </p:pic>
    </p:spTree>
    <p:extLst>
      <p:ext uri="{BB962C8B-B14F-4D97-AF65-F5344CB8AC3E}">
        <p14:creationId xmlns:p14="http://schemas.microsoft.com/office/powerpoint/2010/main" val="922198579"/>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i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11</Slides>
  <Notes>0</Notes>
  <HiddenSlides>0</HiddenSlides>
  <MMClips>0</MMClips>
  <ScaleCrop>false</ScaleCrop>
  <HeadingPairs>
    <vt:vector size="4" baseType="variant">
      <vt:variant>
        <vt:lpstr>Tema</vt:lpstr>
      </vt:variant>
      <vt:variant>
        <vt:i4>1</vt:i4>
      </vt:variant>
      <vt:variant>
        <vt:lpstr>Slayt Başlıkları</vt:lpstr>
      </vt:variant>
      <vt:variant>
        <vt:i4>11</vt:i4>
      </vt:variant>
    </vt:vector>
  </HeadingPairs>
  <TitlesOfParts>
    <vt:vector size="12" baseType="lpstr">
      <vt:lpstr>Ofis Teması</vt:lpstr>
      <vt:lpstr>Görüntü işleme teknikleri ve kümeleme yöntemleri kullanılarak fındık meyvesinin tespit ve sınıflandırılması</vt:lpstr>
      <vt:lpstr>Özet</vt:lpstr>
      <vt:lpstr>GİRİŞ</vt:lpstr>
      <vt:lpstr> ÖNERİLEN YÖNTEM</vt:lpstr>
      <vt:lpstr>PowerPoint Sunusu</vt:lpstr>
      <vt:lpstr>PowerPoint Sunusu</vt:lpstr>
      <vt:lpstr>Nesne bulma ve özellik çıkarımı işlemi aşaması </vt:lpstr>
      <vt:lpstr>Sınıflandırma işlemi aşamasına ait adımlar</vt:lpstr>
      <vt:lpstr>DENEYSEL ÇALIŞMA </vt:lpstr>
      <vt:lpstr>PowerPoint Sunusu</vt:lpstr>
      <vt:lpstr>SONUÇLAR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134</cp:revision>
  <dcterms:created xsi:type="dcterms:W3CDTF">2012-08-15T22:53:30Z</dcterms:created>
  <dcterms:modified xsi:type="dcterms:W3CDTF">2022-12-14T21:33:02Z</dcterms:modified>
</cp:coreProperties>
</file>