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4" r:id="rId4"/>
    <p:sldId id="265" r:id="rId5"/>
    <p:sldId id="262" r:id="rId6"/>
    <p:sldId id="268" r:id="rId7"/>
    <p:sldId id="269" r:id="rId8"/>
    <p:sldId id="270" r:id="rId9"/>
    <p:sldId id="272" r:id="rId10"/>
    <p:sldId id="273" r:id="rId11"/>
    <p:sldId id="274" r:id="rId12"/>
    <p:sldId id="271" r:id="rId13"/>
    <p:sldId id="275"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80549-8BFB-4A01-9505-8A7C1CF1438C}" v="902" dt="2022-11-09T16:54:25.467"/>
    <p1510:client id="{51D88CBB-3DDD-4E1B-AE1D-CBE54FB7F24D}" v="5" dt="2022-11-09T15:31:23.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tableStyles" Target="tableStyle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heme" Target="theme/theme1.xml" Id="rId17" /><Relationship Type="http://schemas.openxmlformats.org/officeDocument/2006/relationships/slide" Target="slides/slide1.xml" Id="rId2" /><Relationship Type="http://schemas.openxmlformats.org/officeDocument/2006/relationships/viewProps" Target="viewProps.xml" Id="rId16" /><Relationship Type="http://schemas.microsoft.com/office/2015/10/relationships/revisionInfo" Target="revisionInfo.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presProps" Target="presProp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6AC729-B2B8-43AD-AA9D-77347D33393C}" type="doc">
      <dgm:prSet loTypeId="urn:microsoft.com/office/officeart/2016/7/layout/RepeatingBendingProcessNew" loCatId="process" qsTypeId="urn:microsoft.com/office/officeart/2005/8/quickstyle/simple1" qsCatId="simple" csTypeId="urn:microsoft.com/office/officeart/2005/8/colors/accent6_5" csCatId="accent6"/>
      <dgm:spPr/>
      <dgm:t>
        <a:bodyPr/>
        <a:lstStyle/>
        <a:p>
          <a:endParaRPr lang="en-US"/>
        </a:p>
      </dgm:t>
    </dgm:pt>
    <dgm:pt modelId="{D958345E-1C70-4260-A901-3F7715CCBFB2}">
      <dgm:prSet/>
      <dgm:spPr/>
      <dgm:t>
        <a:bodyPr/>
        <a:lstStyle/>
        <a:p>
          <a:r>
            <a:rPr lang="tr-TR"/>
            <a:t>Ekmek dilimlerinin orijinal görüntüleri alınır.</a:t>
          </a:r>
          <a:endParaRPr lang="en-US"/>
        </a:p>
      </dgm:t>
    </dgm:pt>
    <dgm:pt modelId="{D62F5106-BE16-4764-9FA6-656B68700160}" type="parTrans" cxnId="{9C08CABC-A7A0-438E-8EBE-B39FFAD07D39}">
      <dgm:prSet/>
      <dgm:spPr/>
      <dgm:t>
        <a:bodyPr/>
        <a:lstStyle/>
        <a:p>
          <a:endParaRPr lang="en-US"/>
        </a:p>
      </dgm:t>
    </dgm:pt>
    <dgm:pt modelId="{F984D25E-202C-44AB-A80F-E7D827910C62}" type="sibTrans" cxnId="{9C08CABC-A7A0-438E-8EBE-B39FFAD07D39}">
      <dgm:prSet/>
      <dgm:spPr/>
      <dgm:t>
        <a:bodyPr/>
        <a:lstStyle/>
        <a:p>
          <a:endParaRPr lang="en-US"/>
        </a:p>
      </dgm:t>
    </dgm:pt>
    <dgm:pt modelId="{46147588-CA7B-44AA-88C2-DF11FC61C82F}">
      <dgm:prSet/>
      <dgm:spPr/>
      <dgm:t>
        <a:bodyPr/>
        <a:lstStyle/>
        <a:p>
          <a:r>
            <a:rPr lang="tr-TR"/>
            <a:t>Ekmek dilimi gri seviye görüntüsüne çevrilir.</a:t>
          </a:r>
          <a:endParaRPr lang="en-US"/>
        </a:p>
      </dgm:t>
    </dgm:pt>
    <dgm:pt modelId="{CD2ACD24-8A2E-47AE-BFF4-6574A857B5D7}" type="parTrans" cxnId="{C2346FA6-FE35-4ADB-A207-BB0ACE9E736F}">
      <dgm:prSet/>
      <dgm:spPr/>
      <dgm:t>
        <a:bodyPr/>
        <a:lstStyle/>
        <a:p>
          <a:endParaRPr lang="en-US"/>
        </a:p>
      </dgm:t>
    </dgm:pt>
    <dgm:pt modelId="{9334188C-3507-4AA5-9515-FE3638364080}" type="sibTrans" cxnId="{C2346FA6-FE35-4ADB-A207-BB0ACE9E736F}">
      <dgm:prSet/>
      <dgm:spPr/>
      <dgm:t>
        <a:bodyPr/>
        <a:lstStyle/>
        <a:p>
          <a:endParaRPr lang="en-US"/>
        </a:p>
      </dgm:t>
    </dgm:pt>
    <dgm:pt modelId="{58E29F7F-AB5F-44F0-B139-181833CB0FDE}">
      <dgm:prSet/>
      <dgm:spPr/>
      <dgm:t>
        <a:bodyPr/>
        <a:lstStyle/>
        <a:p>
          <a:r>
            <a:rPr lang="tr-TR"/>
            <a:t>Histogram germe yapılır.</a:t>
          </a:r>
          <a:endParaRPr lang="en-US"/>
        </a:p>
      </dgm:t>
    </dgm:pt>
    <dgm:pt modelId="{3F91904D-5407-4F80-B478-4540A7253551}" type="parTrans" cxnId="{0DC58465-B403-4839-A004-8F96D1BB0397}">
      <dgm:prSet/>
      <dgm:spPr/>
      <dgm:t>
        <a:bodyPr/>
        <a:lstStyle/>
        <a:p>
          <a:endParaRPr lang="en-US"/>
        </a:p>
      </dgm:t>
    </dgm:pt>
    <dgm:pt modelId="{42966987-3453-4B6E-B82B-155AD626F9C0}" type="sibTrans" cxnId="{0DC58465-B403-4839-A004-8F96D1BB0397}">
      <dgm:prSet/>
      <dgm:spPr/>
      <dgm:t>
        <a:bodyPr/>
        <a:lstStyle/>
        <a:p>
          <a:endParaRPr lang="en-US"/>
        </a:p>
      </dgm:t>
    </dgm:pt>
    <dgm:pt modelId="{D4355AE2-ABBF-4C4F-9F97-EED203B61419}">
      <dgm:prSet/>
      <dgm:spPr/>
      <dgm:t>
        <a:bodyPr/>
        <a:lstStyle/>
        <a:p>
          <a:r>
            <a:rPr lang="tr-TR"/>
            <a:t>Histogram eşitlenmesi yapılır.</a:t>
          </a:r>
          <a:endParaRPr lang="en-US"/>
        </a:p>
      </dgm:t>
    </dgm:pt>
    <dgm:pt modelId="{5CF85BFC-E734-4126-A6D2-0311EACABA70}" type="parTrans" cxnId="{97455065-D5DC-4830-A717-F9ECC2395B16}">
      <dgm:prSet/>
      <dgm:spPr/>
      <dgm:t>
        <a:bodyPr/>
        <a:lstStyle/>
        <a:p>
          <a:endParaRPr lang="en-US"/>
        </a:p>
      </dgm:t>
    </dgm:pt>
    <dgm:pt modelId="{C0B1D8C4-9806-422F-B7DE-4EAD6B37482D}" type="sibTrans" cxnId="{97455065-D5DC-4830-A717-F9ECC2395B16}">
      <dgm:prSet/>
      <dgm:spPr/>
      <dgm:t>
        <a:bodyPr/>
        <a:lstStyle/>
        <a:p>
          <a:endParaRPr lang="en-US"/>
        </a:p>
      </dgm:t>
    </dgm:pt>
    <dgm:pt modelId="{FDA00907-17A1-4EBF-92D9-0EE3C974EC2A}">
      <dgm:prSet/>
      <dgm:spPr/>
      <dgm:t>
        <a:bodyPr/>
        <a:lstStyle/>
        <a:p>
          <a:r>
            <a:rPr lang="tr-TR"/>
            <a:t>Otomatik bölütlenmiş gözenek görüntüsü alınır.</a:t>
          </a:r>
          <a:endParaRPr lang="en-US"/>
        </a:p>
      </dgm:t>
    </dgm:pt>
    <dgm:pt modelId="{DEB8106F-2982-4B04-A317-63B506DC5B93}" type="parTrans" cxnId="{1BA0DBEA-CE45-4BA3-98C3-6302FEDE7563}">
      <dgm:prSet/>
      <dgm:spPr/>
      <dgm:t>
        <a:bodyPr/>
        <a:lstStyle/>
        <a:p>
          <a:endParaRPr lang="en-US"/>
        </a:p>
      </dgm:t>
    </dgm:pt>
    <dgm:pt modelId="{E6C36DCF-5130-46A8-B546-FE4F7903667F}" type="sibTrans" cxnId="{1BA0DBEA-CE45-4BA3-98C3-6302FEDE7563}">
      <dgm:prSet/>
      <dgm:spPr/>
      <dgm:t>
        <a:bodyPr/>
        <a:lstStyle/>
        <a:p>
          <a:endParaRPr lang="en-US"/>
        </a:p>
      </dgm:t>
    </dgm:pt>
    <dgm:pt modelId="{FA90A6F5-5B3C-459E-8CFC-141C61428A4B}">
      <dgm:prSet/>
      <dgm:spPr/>
      <dgm:t>
        <a:bodyPr/>
        <a:lstStyle/>
        <a:p>
          <a:r>
            <a:rPr lang="tr-TR"/>
            <a:t>Gözeneklerin büyüklüklerine göre renklendirilir.</a:t>
          </a:r>
          <a:endParaRPr lang="en-US"/>
        </a:p>
      </dgm:t>
    </dgm:pt>
    <dgm:pt modelId="{87EE6001-0954-4E2E-8E54-348F8A5AAEFD}" type="parTrans" cxnId="{5FB67D99-9D0E-4675-AF99-0E48C7141638}">
      <dgm:prSet/>
      <dgm:spPr/>
      <dgm:t>
        <a:bodyPr/>
        <a:lstStyle/>
        <a:p>
          <a:endParaRPr lang="en-US"/>
        </a:p>
      </dgm:t>
    </dgm:pt>
    <dgm:pt modelId="{0B6822D6-FF18-46E3-8D69-F323B2710977}" type="sibTrans" cxnId="{5FB67D99-9D0E-4675-AF99-0E48C7141638}">
      <dgm:prSet/>
      <dgm:spPr/>
      <dgm:t>
        <a:bodyPr/>
        <a:lstStyle/>
        <a:p>
          <a:endParaRPr lang="en-US"/>
        </a:p>
      </dgm:t>
    </dgm:pt>
    <dgm:pt modelId="{22ADF16E-7C89-46A6-B511-AA3600DFAA78}">
      <dgm:prSet/>
      <dgm:spPr/>
      <dgm:t>
        <a:bodyPr/>
        <a:lstStyle/>
        <a:p>
          <a:r>
            <a:rPr lang="tr-TR"/>
            <a:t>ZSI başarım indeksi yapılır.</a:t>
          </a:r>
          <a:endParaRPr lang="en-US"/>
        </a:p>
      </dgm:t>
    </dgm:pt>
    <dgm:pt modelId="{AAAE60E7-9F2E-45D2-9535-83775663ABE6}" type="parTrans" cxnId="{3136EF45-79A2-41F5-803B-AB349DE9328D}">
      <dgm:prSet/>
      <dgm:spPr/>
      <dgm:t>
        <a:bodyPr/>
        <a:lstStyle/>
        <a:p>
          <a:endParaRPr lang="en-US"/>
        </a:p>
      </dgm:t>
    </dgm:pt>
    <dgm:pt modelId="{B7A4B6C2-C21D-41C5-967F-589EB8F469F6}" type="sibTrans" cxnId="{3136EF45-79A2-41F5-803B-AB349DE9328D}">
      <dgm:prSet/>
      <dgm:spPr/>
      <dgm:t>
        <a:bodyPr/>
        <a:lstStyle/>
        <a:p>
          <a:endParaRPr lang="en-US"/>
        </a:p>
      </dgm:t>
    </dgm:pt>
    <dgm:pt modelId="{D880EC1C-C0A0-4289-87D6-BBC475504257}">
      <dgm:prSet/>
      <dgm:spPr/>
      <dgm:t>
        <a:bodyPr/>
        <a:lstStyle/>
        <a:p>
          <a:r>
            <a:rPr lang="tr-TR"/>
            <a:t>MATLAB gözenek bölütleme GUI programı oluşturulur.</a:t>
          </a:r>
          <a:endParaRPr lang="en-US"/>
        </a:p>
      </dgm:t>
    </dgm:pt>
    <dgm:pt modelId="{7DC2C851-B5A7-411C-817B-992B8809C8A2}" type="parTrans" cxnId="{56C4CD48-80C6-4D6F-9440-E89EBB7D9BB8}">
      <dgm:prSet/>
      <dgm:spPr/>
      <dgm:t>
        <a:bodyPr/>
        <a:lstStyle/>
        <a:p>
          <a:endParaRPr lang="en-US"/>
        </a:p>
      </dgm:t>
    </dgm:pt>
    <dgm:pt modelId="{07707AA4-BAA9-43F7-9847-EC8D558A5BD3}" type="sibTrans" cxnId="{56C4CD48-80C6-4D6F-9440-E89EBB7D9BB8}">
      <dgm:prSet/>
      <dgm:spPr/>
      <dgm:t>
        <a:bodyPr/>
        <a:lstStyle/>
        <a:p>
          <a:endParaRPr lang="en-US"/>
        </a:p>
      </dgm:t>
    </dgm:pt>
    <dgm:pt modelId="{CAA415BF-83EC-4DF1-957B-A54BAFB7D400}" type="pres">
      <dgm:prSet presAssocID="{FA6AC729-B2B8-43AD-AA9D-77347D33393C}" presName="Name0" presStyleCnt="0">
        <dgm:presLayoutVars>
          <dgm:dir/>
          <dgm:resizeHandles val="exact"/>
        </dgm:presLayoutVars>
      </dgm:prSet>
      <dgm:spPr/>
    </dgm:pt>
    <dgm:pt modelId="{BAB722C4-0807-4495-85B3-643D227A5106}" type="pres">
      <dgm:prSet presAssocID="{D958345E-1C70-4260-A901-3F7715CCBFB2}" presName="node" presStyleLbl="node1" presStyleIdx="0" presStyleCnt="8">
        <dgm:presLayoutVars>
          <dgm:bulletEnabled val="1"/>
        </dgm:presLayoutVars>
      </dgm:prSet>
      <dgm:spPr/>
    </dgm:pt>
    <dgm:pt modelId="{AC8D2306-1DDE-4989-8A08-4C8F7DC35945}" type="pres">
      <dgm:prSet presAssocID="{F984D25E-202C-44AB-A80F-E7D827910C62}" presName="sibTrans" presStyleLbl="sibTrans1D1" presStyleIdx="0" presStyleCnt="7"/>
      <dgm:spPr/>
    </dgm:pt>
    <dgm:pt modelId="{AB4AFEFE-4B1E-42EC-B347-4E4996070690}" type="pres">
      <dgm:prSet presAssocID="{F984D25E-202C-44AB-A80F-E7D827910C62}" presName="connectorText" presStyleLbl="sibTrans1D1" presStyleIdx="0" presStyleCnt="7"/>
      <dgm:spPr/>
    </dgm:pt>
    <dgm:pt modelId="{1F23B06A-8D13-4324-BB3B-80DDD19C0398}" type="pres">
      <dgm:prSet presAssocID="{46147588-CA7B-44AA-88C2-DF11FC61C82F}" presName="node" presStyleLbl="node1" presStyleIdx="1" presStyleCnt="8">
        <dgm:presLayoutVars>
          <dgm:bulletEnabled val="1"/>
        </dgm:presLayoutVars>
      </dgm:prSet>
      <dgm:spPr/>
    </dgm:pt>
    <dgm:pt modelId="{ABAC6266-D992-4D24-8078-31DF5A74E637}" type="pres">
      <dgm:prSet presAssocID="{9334188C-3507-4AA5-9515-FE3638364080}" presName="sibTrans" presStyleLbl="sibTrans1D1" presStyleIdx="1" presStyleCnt="7"/>
      <dgm:spPr/>
    </dgm:pt>
    <dgm:pt modelId="{CAE2CB79-72DA-47AB-8484-87CCBB769E35}" type="pres">
      <dgm:prSet presAssocID="{9334188C-3507-4AA5-9515-FE3638364080}" presName="connectorText" presStyleLbl="sibTrans1D1" presStyleIdx="1" presStyleCnt="7"/>
      <dgm:spPr/>
    </dgm:pt>
    <dgm:pt modelId="{1CD1DBA0-9D47-4833-901B-F87782D60525}" type="pres">
      <dgm:prSet presAssocID="{58E29F7F-AB5F-44F0-B139-181833CB0FDE}" presName="node" presStyleLbl="node1" presStyleIdx="2" presStyleCnt="8">
        <dgm:presLayoutVars>
          <dgm:bulletEnabled val="1"/>
        </dgm:presLayoutVars>
      </dgm:prSet>
      <dgm:spPr/>
    </dgm:pt>
    <dgm:pt modelId="{8711670E-9241-49AE-81B1-6BC307D0E5D8}" type="pres">
      <dgm:prSet presAssocID="{42966987-3453-4B6E-B82B-155AD626F9C0}" presName="sibTrans" presStyleLbl="sibTrans1D1" presStyleIdx="2" presStyleCnt="7"/>
      <dgm:spPr/>
    </dgm:pt>
    <dgm:pt modelId="{9CA3FADD-FBC1-4C2C-A430-A1C1C2822B92}" type="pres">
      <dgm:prSet presAssocID="{42966987-3453-4B6E-B82B-155AD626F9C0}" presName="connectorText" presStyleLbl="sibTrans1D1" presStyleIdx="2" presStyleCnt="7"/>
      <dgm:spPr/>
    </dgm:pt>
    <dgm:pt modelId="{EEF69BF1-E921-4087-A4E5-141E9AD401D5}" type="pres">
      <dgm:prSet presAssocID="{D4355AE2-ABBF-4C4F-9F97-EED203B61419}" presName="node" presStyleLbl="node1" presStyleIdx="3" presStyleCnt="8">
        <dgm:presLayoutVars>
          <dgm:bulletEnabled val="1"/>
        </dgm:presLayoutVars>
      </dgm:prSet>
      <dgm:spPr/>
    </dgm:pt>
    <dgm:pt modelId="{944E0160-6723-4A41-8401-A258C5AEA1F6}" type="pres">
      <dgm:prSet presAssocID="{C0B1D8C4-9806-422F-B7DE-4EAD6B37482D}" presName="sibTrans" presStyleLbl="sibTrans1D1" presStyleIdx="3" presStyleCnt="7"/>
      <dgm:spPr/>
    </dgm:pt>
    <dgm:pt modelId="{A43A9F81-344D-4682-815B-0D7C258562A6}" type="pres">
      <dgm:prSet presAssocID="{C0B1D8C4-9806-422F-B7DE-4EAD6B37482D}" presName="connectorText" presStyleLbl="sibTrans1D1" presStyleIdx="3" presStyleCnt="7"/>
      <dgm:spPr/>
    </dgm:pt>
    <dgm:pt modelId="{1326B86D-5710-4B70-B198-E8D7CB532AD1}" type="pres">
      <dgm:prSet presAssocID="{FDA00907-17A1-4EBF-92D9-0EE3C974EC2A}" presName="node" presStyleLbl="node1" presStyleIdx="4" presStyleCnt="8">
        <dgm:presLayoutVars>
          <dgm:bulletEnabled val="1"/>
        </dgm:presLayoutVars>
      </dgm:prSet>
      <dgm:spPr/>
    </dgm:pt>
    <dgm:pt modelId="{221AB741-4439-4353-A207-F94D5D2F0D0D}" type="pres">
      <dgm:prSet presAssocID="{E6C36DCF-5130-46A8-B546-FE4F7903667F}" presName="sibTrans" presStyleLbl="sibTrans1D1" presStyleIdx="4" presStyleCnt="7"/>
      <dgm:spPr/>
    </dgm:pt>
    <dgm:pt modelId="{FFDC4A61-AABC-46CF-8CA8-741475815267}" type="pres">
      <dgm:prSet presAssocID="{E6C36DCF-5130-46A8-B546-FE4F7903667F}" presName="connectorText" presStyleLbl="sibTrans1D1" presStyleIdx="4" presStyleCnt="7"/>
      <dgm:spPr/>
    </dgm:pt>
    <dgm:pt modelId="{955139FB-3BA9-4C84-86EC-A247796B73BB}" type="pres">
      <dgm:prSet presAssocID="{FA90A6F5-5B3C-459E-8CFC-141C61428A4B}" presName="node" presStyleLbl="node1" presStyleIdx="5" presStyleCnt="8">
        <dgm:presLayoutVars>
          <dgm:bulletEnabled val="1"/>
        </dgm:presLayoutVars>
      </dgm:prSet>
      <dgm:spPr/>
    </dgm:pt>
    <dgm:pt modelId="{453D58E7-2F72-4394-AFBB-EEDD60F7E60C}" type="pres">
      <dgm:prSet presAssocID="{0B6822D6-FF18-46E3-8D69-F323B2710977}" presName="sibTrans" presStyleLbl="sibTrans1D1" presStyleIdx="5" presStyleCnt="7"/>
      <dgm:spPr/>
    </dgm:pt>
    <dgm:pt modelId="{573710BD-3802-4EF0-9ECB-96ECA46DBB7D}" type="pres">
      <dgm:prSet presAssocID="{0B6822D6-FF18-46E3-8D69-F323B2710977}" presName="connectorText" presStyleLbl="sibTrans1D1" presStyleIdx="5" presStyleCnt="7"/>
      <dgm:spPr/>
    </dgm:pt>
    <dgm:pt modelId="{709F3E9F-9C30-4D56-BC0C-85D03C2A705A}" type="pres">
      <dgm:prSet presAssocID="{22ADF16E-7C89-46A6-B511-AA3600DFAA78}" presName="node" presStyleLbl="node1" presStyleIdx="6" presStyleCnt="8">
        <dgm:presLayoutVars>
          <dgm:bulletEnabled val="1"/>
        </dgm:presLayoutVars>
      </dgm:prSet>
      <dgm:spPr/>
    </dgm:pt>
    <dgm:pt modelId="{3F1F2392-1578-4021-826A-C1D7483CF873}" type="pres">
      <dgm:prSet presAssocID="{B7A4B6C2-C21D-41C5-967F-589EB8F469F6}" presName="sibTrans" presStyleLbl="sibTrans1D1" presStyleIdx="6" presStyleCnt="7"/>
      <dgm:spPr/>
    </dgm:pt>
    <dgm:pt modelId="{06D16597-89A0-4B46-9DA9-B480DAB087B0}" type="pres">
      <dgm:prSet presAssocID="{B7A4B6C2-C21D-41C5-967F-589EB8F469F6}" presName="connectorText" presStyleLbl="sibTrans1D1" presStyleIdx="6" presStyleCnt="7"/>
      <dgm:spPr/>
    </dgm:pt>
    <dgm:pt modelId="{2D3A64C1-BBCF-4B2A-81CF-1A27F97FB0C7}" type="pres">
      <dgm:prSet presAssocID="{D880EC1C-C0A0-4289-87D6-BBC475504257}" presName="node" presStyleLbl="node1" presStyleIdx="7" presStyleCnt="8">
        <dgm:presLayoutVars>
          <dgm:bulletEnabled val="1"/>
        </dgm:presLayoutVars>
      </dgm:prSet>
      <dgm:spPr/>
    </dgm:pt>
  </dgm:ptLst>
  <dgm:cxnLst>
    <dgm:cxn modelId="{C12F3F14-2B55-4B7A-9DD0-6BAB5368C207}" type="presOf" srcId="{FA90A6F5-5B3C-459E-8CFC-141C61428A4B}" destId="{955139FB-3BA9-4C84-86EC-A247796B73BB}" srcOrd="0" destOrd="0" presId="urn:microsoft.com/office/officeart/2016/7/layout/RepeatingBendingProcessNew"/>
    <dgm:cxn modelId="{F25C9816-9829-4A87-9286-BBADB599402C}" type="presOf" srcId="{C0B1D8C4-9806-422F-B7DE-4EAD6B37482D}" destId="{944E0160-6723-4A41-8401-A258C5AEA1F6}" srcOrd="0" destOrd="0" presId="urn:microsoft.com/office/officeart/2016/7/layout/RepeatingBendingProcessNew"/>
    <dgm:cxn modelId="{E882081C-10C7-4169-ACFA-A7E9D191C2E1}" type="presOf" srcId="{9334188C-3507-4AA5-9515-FE3638364080}" destId="{ABAC6266-D992-4D24-8078-31DF5A74E637}" srcOrd="0" destOrd="0" presId="urn:microsoft.com/office/officeart/2016/7/layout/RepeatingBendingProcessNew"/>
    <dgm:cxn modelId="{1C686827-8D50-4201-960E-7C4B901BDF98}" type="presOf" srcId="{B7A4B6C2-C21D-41C5-967F-589EB8F469F6}" destId="{06D16597-89A0-4B46-9DA9-B480DAB087B0}" srcOrd="1" destOrd="0" presId="urn:microsoft.com/office/officeart/2016/7/layout/RepeatingBendingProcessNew"/>
    <dgm:cxn modelId="{A128902D-AA35-427F-9A93-5CC1ACF8F67F}" type="presOf" srcId="{58E29F7F-AB5F-44F0-B139-181833CB0FDE}" destId="{1CD1DBA0-9D47-4833-901B-F87782D60525}" srcOrd="0" destOrd="0" presId="urn:microsoft.com/office/officeart/2016/7/layout/RepeatingBendingProcessNew"/>
    <dgm:cxn modelId="{CB8B5C2E-B36E-47C9-9959-2F75290D4FD8}" type="presOf" srcId="{46147588-CA7B-44AA-88C2-DF11FC61C82F}" destId="{1F23B06A-8D13-4324-BB3B-80DDD19C0398}" srcOrd="0" destOrd="0" presId="urn:microsoft.com/office/officeart/2016/7/layout/RepeatingBendingProcessNew"/>
    <dgm:cxn modelId="{DD98CC34-BFE2-46F8-A5CA-73C93D9ED7CD}" type="presOf" srcId="{D880EC1C-C0A0-4289-87D6-BBC475504257}" destId="{2D3A64C1-BBCF-4B2A-81CF-1A27F97FB0C7}" srcOrd="0" destOrd="0" presId="urn:microsoft.com/office/officeart/2016/7/layout/RepeatingBendingProcessNew"/>
    <dgm:cxn modelId="{AF1D3C35-7228-46E0-B2B5-B6D649596B50}" type="presOf" srcId="{B7A4B6C2-C21D-41C5-967F-589EB8F469F6}" destId="{3F1F2392-1578-4021-826A-C1D7483CF873}" srcOrd="0" destOrd="0" presId="urn:microsoft.com/office/officeart/2016/7/layout/RepeatingBendingProcessNew"/>
    <dgm:cxn modelId="{4BBAFA3D-6E23-483A-A179-3DC1F4B235B5}" type="presOf" srcId="{0B6822D6-FF18-46E3-8D69-F323B2710977}" destId="{453D58E7-2F72-4394-AFBB-EEDD60F7E60C}" srcOrd="0" destOrd="0" presId="urn:microsoft.com/office/officeart/2016/7/layout/RepeatingBendingProcessNew"/>
    <dgm:cxn modelId="{DA126140-F121-4DF5-9584-7ED838C84CA0}" type="presOf" srcId="{E6C36DCF-5130-46A8-B546-FE4F7903667F}" destId="{221AB741-4439-4353-A207-F94D5D2F0D0D}" srcOrd="0" destOrd="0" presId="urn:microsoft.com/office/officeart/2016/7/layout/RepeatingBendingProcessNew"/>
    <dgm:cxn modelId="{6A271341-8560-4072-80DE-0E7F32E94634}" type="presOf" srcId="{0B6822D6-FF18-46E3-8D69-F323B2710977}" destId="{573710BD-3802-4EF0-9ECB-96ECA46DBB7D}" srcOrd="1" destOrd="0" presId="urn:microsoft.com/office/officeart/2016/7/layout/RepeatingBendingProcessNew"/>
    <dgm:cxn modelId="{97455065-D5DC-4830-A717-F9ECC2395B16}" srcId="{FA6AC729-B2B8-43AD-AA9D-77347D33393C}" destId="{D4355AE2-ABBF-4C4F-9F97-EED203B61419}" srcOrd="3" destOrd="0" parTransId="{5CF85BFC-E734-4126-A6D2-0311EACABA70}" sibTransId="{C0B1D8C4-9806-422F-B7DE-4EAD6B37482D}"/>
    <dgm:cxn modelId="{0DC58465-B403-4839-A004-8F96D1BB0397}" srcId="{FA6AC729-B2B8-43AD-AA9D-77347D33393C}" destId="{58E29F7F-AB5F-44F0-B139-181833CB0FDE}" srcOrd="2" destOrd="0" parTransId="{3F91904D-5407-4F80-B478-4540A7253551}" sibTransId="{42966987-3453-4B6E-B82B-155AD626F9C0}"/>
    <dgm:cxn modelId="{3136EF45-79A2-41F5-803B-AB349DE9328D}" srcId="{FA6AC729-B2B8-43AD-AA9D-77347D33393C}" destId="{22ADF16E-7C89-46A6-B511-AA3600DFAA78}" srcOrd="6" destOrd="0" parTransId="{AAAE60E7-9F2E-45D2-9535-83775663ABE6}" sibTransId="{B7A4B6C2-C21D-41C5-967F-589EB8F469F6}"/>
    <dgm:cxn modelId="{F1E50146-E6F6-454A-B0F3-FA44FADA4993}" type="presOf" srcId="{42966987-3453-4B6E-B82B-155AD626F9C0}" destId="{8711670E-9241-49AE-81B1-6BC307D0E5D8}" srcOrd="0" destOrd="0" presId="urn:microsoft.com/office/officeart/2016/7/layout/RepeatingBendingProcessNew"/>
    <dgm:cxn modelId="{14BFFB66-D102-4162-8283-B1489F5B4963}" type="presOf" srcId="{D4355AE2-ABBF-4C4F-9F97-EED203B61419}" destId="{EEF69BF1-E921-4087-A4E5-141E9AD401D5}" srcOrd="0" destOrd="0" presId="urn:microsoft.com/office/officeart/2016/7/layout/RepeatingBendingProcessNew"/>
    <dgm:cxn modelId="{C7FD6C68-F239-4F69-A11C-768CBD79C475}" type="presOf" srcId="{FDA00907-17A1-4EBF-92D9-0EE3C974EC2A}" destId="{1326B86D-5710-4B70-B198-E8D7CB532AD1}" srcOrd="0" destOrd="0" presId="urn:microsoft.com/office/officeart/2016/7/layout/RepeatingBendingProcessNew"/>
    <dgm:cxn modelId="{56C4CD48-80C6-4D6F-9440-E89EBB7D9BB8}" srcId="{FA6AC729-B2B8-43AD-AA9D-77347D33393C}" destId="{D880EC1C-C0A0-4289-87D6-BBC475504257}" srcOrd="7" destOrd="0" parTransId="{7DC2C851-B5A7-411C-817B-992B8809C8A2}" sibTransId="{07707AA4-BAA9-43F7-9847-EC8D558A5BD3}"/>
    <dgm:cxn modelId="{7377B76B-654D-4B70-BBAC-3A35DB2847BD}" type="presOf" srcId="{E6C36DCF-5130-46A8-B546-FE4F7903667F}" destId="{FFDC4A61-AABC-46CF-8CA8-741475815267}" srcOrd="1" destOrd="0" presId="urn:microsoft.com/office/officeart/2016/7/layout/RepeatingBendingProcessNew"/>
    <dgm:cxn modelId="{3BAA7072-15E7-484D-AA48-F966DF22ECD0}" type="presOf" srcId="{C0B1D8C4-9806-422F-B7DE-4EAD6B37482D}" destId="{A43A9F81-344D-4682-815B-0D7C258562A6}" srcOrd="1" destOrd="0" presId="urn:microsoft.com/office/officeart/2016/7/layout/RepeatingBendingProcessNew"/>
    <dgm:cxn modelId="{7F695486-307C-4231-B911-6C99EF2D7E97}" type="presOf" srcId="{FA6AC729-B2B8-43AD-AA9D-77347D33393C}" destId="{CAA415BF-83EC-4DF1-957B-A54BAFB7D400}" srcOrd="0" destOrd="0" presId="urn:microsoft.com/office/officeart/2016/7/layout/RepeatingBendingProcessNew"/>
    <dgm:cxn modelId="{5FB67D99-9D0E-4675-AF99-0E48C7141638}" srcId="{FA6AC729-B2B8-43AD-AA9D-77347D33393C}" destId="{FA90A6F5-5B3C-459E-8CFC-141C61428A4B}" srcOrd="5" destOrd="0" parTransId="{87EE6001-0954-4E2E-8E54-348F8A5AAEFD}" sibTransId="{0B6822D6-FF18-46E3-8D69-F323B2710977}"/>
    <dgm:cxn modelId="{DE303F9D-9482-45B7-9644-DF790768A24D}" type="presOf" srcId="{D958345E-1C70-4260-A901-3F7715CCBFB2}" destId="{BAB722C4-0807-4495-85B3-643D227A5106}" srcOrd="0" destOrd="0" presId="urn:microsoft.com/office/officeart/2016/7/layout/RepeatingBendingProcessNew"/>
    <dgm:cxn modelId="{A78D5CA3-ADC8-49D2-84D6-32E45AC22C64}" type="presOf" srcId="{9334188C-3507-4AA5-9515-FE3638364080}" destId="{CAE2CB79-72DA-47AB-8484-87CCBB769E35}" srcOrd="1" destOrd="0" presId="urn:microsoft.com/office/officeart/2016/7/layout/RepeatingBendingProcessNew"/>
    <dgm:cxn modelId="{C2346FA6-FE35-4ADB-A207-BB0ACE9E736F}" srcId="{FA6AC729-B2B8-43AD-AA9D-77347D33393C}" destId="{46147588-CA7B-44AA-88C2-DF11FC61C82F}" srcOrd="1" destOrd="0" parTransId="{CD2ACD24-8A2E-47AE-BFF4-6574A857B5D7}" sibTransId="{9334188C-3507-4AA5-9515-FE3638364080}"/>
    <dgm:cxn modelId="{5DB60FAE-BF75-4481-AF6F-A869C2303F77}" type="presOf" srcId="{F984D25E-202C-44AB-A80F-E7D827910C62}" destId="{AB4AFEFE-4B1E-42EC-B347-4E4996070690}" srcOrd="1" destOrd="0" presId="urn:microsoft.com/office/officeart/2016/7/layout/RepeatingBendingProcessNew"/>
    <dgm:cxn modelId="{010D45BC-5989-41DE-A25E-75E3161F4AF6}" type="presOf" srcId="{42966987-3453-4B6E-B82B-155AD626F9C0}" destId="{9CA3FADD-FBC1-4C2C-A430-A1C1C2822B92}" srcOrd="1" destOrd="0" presId="urn:microsoft.com/office/officeart/2016/7/layout/RepeatingBendingProcessNew"/>
    <dgm:cxn modelId="{9C08CABC-A7A0-438E-8EBE-B39FFAD07D39}" srcId="{FA6AC729-B2B8-43AD-AA9D-77347D33393C}" destId="{D958345E-1C70-4260-A901-3F7715CCBFB2}" srcOrd="0" destOrd="0" parTransId="{D62F5106-BE16-4764-9FA6-656B68700160}" sibTransId="{F984D25E-202C-44AB-A80F-E7D827910C62}"/>
    <dgm:cxn modelId="{017D67C2-1826-451A-A383-B054A0CADF20}" type="presOf" srcId="{22ADF16E-7C89-46A6-B511-AA3600DFAA78}" destId="{709F3E9F-9C30-4D56-BC0C-85D03C2A705A}" srcOrd="0" destOrd="0" presId="urn:microsoft.com/office/officeart/2016/7/layout/RepeatingBendingProcessNew"/>
    <dgm:cxn modelId="{CBFC03C8-17E7-4352-9176-E0914456C051}" type="presOf" srcId="{F984D25E-202C-44AB-A80F-E7D827910C62}" destId="{AC8D2306-1DDE-4989-8A08-4C8F7DC35945}" srcOrd="0" destOrd="0" presId="urn:microsoft.com/office/officeart/2016/7/layout/RepeatingBendingProcessNew"/>
    <dgm:cxn modelId="{1BA0DBEA-CE45-4BA3-98C3-6302FEDE7563}" srcId="{FA6AC729-B2B8-43AD-AA9D-77347D33393C}" destId="{FDA00907-17A1-4EBF-92D9-0EE3C974EC2A}" srcOrd="4" destOrd="0" parTransId="{DEB8106F-2982-4B04-A317-63B506DC5B93}" sibTransId="{E6C36DCF-5130-46A8-B546-FE4F7903667F}"/>
    <dgm:cxn modelId="{360353C1-7959-4B79-9BF6-BB2FCF38C5AF}" type="presParOf" srcId="{CAA415BF-83EC-4DF1-957B-A54BAFB7D400}" destId="{BAB722C4-0807-4495-85B3-643D227A5106}" srcOrd="0" destOrd="0" presId="urn:microsoft.com/office/officeart/2016/7/layout/RepeatingBendingProcessNew"/>
    <dgm:cxn modelId="{5F3851DD-844D-4613-A348-A046C9A919DD}" type="presParOf" srcId="{CAA415BF-83EC-4DF1-957B-A54BAFB7D400}" destId="{AC8D2306-1DDE-4989-8A08-4C8F7DC35945}" srcOrd="1" destOrd="0" presId="urn:microsoft.com/office/officeart/2016/7/layout/RepeatingBendingProcessNew"/>
    <dgm:cxn modelId="{D438D4C4-0B6A-4723-A7BE-B35A4FC0B095}" type="presParOf" srcId="{AC8D2306-1DDE-4989-8A08-4C8F7DC35945}" destId="{AB4AFEFE-4B1E-42EC-B347-4E4996070690}" srcOrd="0" destOrd="0" presId="urn:microsoft.com/office/officeart/2016/7/layout/RepeatingBendingProcessNew"/>
    <dgm:cxn modelId="{2AA99AB2-F790-4973-85C2-CDDEF812A63C}" type="presParOf" srcId="{CAA415BF-83EC-4DF1-957B-A54BAFB7D400}" destId="{1F23B06A-8D13-4324-BB3B-80DDD19C0398}" srcOrd="2" destOrd="0" presId="urn:microsoft.com/office/officeart/2016/7/layout/RepeatingBendingProcessNew"/>
    <dgm:cxn modelId="{6B1DA0F6-F36F-4876-9D15-1B23F4446D40}" type="presParOf" srcId="{CAA415BF-83EC-4DF1-957B-A54BAFB7D400}" destId="{ABAC6266-D992-4D24-8078-31DF5A74E637}" srcOrd="3" destOrd="0" presId="urn:microsoft.com/office/officeart/2016/7/layout/RepeatingBendingProcessNew"/>
    <dgm:cxn modelId="{C156469D-C6C1-4E91-9806-1FB59A98E582}" type="presParOf" srcId="{ABAC6266-D992-4D24-8078-31DF5A74E637}" destId="{CAE2CB79-72DA-47AB-8484-87CCBB769E35}" srcOrd="0" destOrd="0" presId="urn:microsoft.com/office/officeart/2016/7/layout/RepeatingBendingProcessNew"/>
    <dgm:cxn modelId="{191478E6-3382-4A0D-9883-D2E4ACE99265}" type="presParOf" srcId="{CAA415BF-83EC-4DF1-957B-A54BAFB7D400}" destId="{1CD1DBA0-9D47-4833-901B-F87782D60525}" srcOrd="4" destOrd="0" presId="urn:microsoft.com/office/officeart/2016/7/layout/RepeatingBendingProcessNew"/>
    <dgm:cxn modelId="{E2BA2317-83FC-4B0C-9160-684CA9C82E8E}" type="presParOf" srcId="{CAA415BF-83EC-4DF1-957B-A54BAFB7D400}" destId="{8711670E-9241-49AE-81B1-6BC307D0E5D8}" srcOrd="5" destOrd="0" presId="urn:microsoft.com/office/officeart/2016/7/layout/RepeatingBendingProcessNew"/>
    <dgm:cxn modelId="{07722FCF-70A2-450C-A801-19489503553E}" type="presParOf" srcId="{8711670E-9241-49AE-81B1-6BC307D0E5D8}" destId="{9CA3FADD-FBC1-4C2C-A430-A1C1C2822B92}" srcOrd="0" destOrd="0" presId="urn:microsoft.com/office/officeart/2016/7/layout/RepeatingBendingProcessNew"/>
    <dgm:cxn modelId="{DE4D7FAA-BBB5-4D2C-B849-69D67A43D458}" type="presParOf" srcId="{CAA415BF-83EC-4DF1-957B-A54BAFB7D400}" destId="{EEF69BF1-E921-4087-A4E5-141E9AD401D5}" srcOrd="6" destOrd="0" presId="urn:microsoft.com/office/officeart/2016/7/layout/RepeatingBendingProcessNew"/>
    <dgm:cxn modelId="{5DCF0796-2C79-4F11-8618-2F035E4CC0D6}" type="presParOf" srcId="{CAA415BF-83EC-4DF1-957B-A54BAFB7D400}" destId="{944E0160-6723-4A41-8401-A258C5AEA1F6}" srcOrd="7" destOrd="0" presId="urn:microsoft.com/office/officeart/2016/7/layout/RepeatingBendingProcessNew"/>
    <dgm:cxn modelId="{7E01806E-CB45-423C-A735-F06D1894F097}" type="presParOf" srcId="{944E0160-6723-4A41-8401-A258C5AEA1F6}" destId="{A43A9F81-344D-4682-815B-0D7C258562A6}" srcOrd="0" destOrd="0" presId="urn:microsoft.com/office/officeart/2016/7/layout/RepeatingBendingProcessNew"/>
    <dgm:cxn modelId="{54A857D7-5FCF-49B4-9264-7C918CADA402}" type="presParOf" srcId="{CAA415BF-83EC-4DF1-957B-A54BAFB7D400}" destId="{1326B86D-5710-4B70-B198-E8D7CB532AD1}" srcOrd="8" destOrd="0" presId="urn:microsoft.com/office/officeart/2016/7/layout/RepeatingBendingProcessNew"/>
    <dgm:cxn modelId="{8F20845F-8FC5-451A-AB25-86ADEEEF7EE3}" type="presParOf" srcId="{CAA415BF-83EC-4DF1-957B-A54BAFB7D400}" destId="{221AB741-4439-4353-A207-F94D5D2F0D0D}" srcOrd="9" destOrd="0" presId="urn:microsoft.com/office/officeart/2016/7/layout/RepeatingBendingProcessNew"/>
    <dgm:cxn modelId="{CB5DE01F-B3E6-4DA0-ACA8-E0AEEDCEBADF}" type="presParOf" srcId="{221AB741-4439-4353-A207-F94D5D2F0D0D}" destId="{FFDC4A61-AABC-46CF-8CA8-741475815267}" srcOrd="0" destOrd="0" presId="urn:microsoft.com/office/officeart/2016/7/layout/RepeatingBendingProcessNew"/>
    <dgm:cxn modelId="{8B2C9E3A-A96B-4A80-8A43-3509341430BB}" type="presParOf" srcId="{CAA415BF-83EC-4DF1-957B-A54BAFB7D400}" destId="{955139FB-3BA9-4C84-86EC-A247796B73BB}" srcOrd="10" destOrd="0" presId="urn:microsoft.com/office/officeart/2016/7/layout/RepeatingBendingProcessNew"/>
    <dgm:cxn modelId="{8F21367C-6E64-4340-BE6B-66661E44215A}" type="presParOf" srcId="{CAA415BF-83EC-4DF1-957B-A54BAFB7D400}" destId="{453D58E7-2F72-4394-AFBB-EEDD60F7E60C}" srcOrd="11" destOrd="0" presId="urn:microsoft.com/office/officeart/2016/7/layout/RepeatingBendingProcessNew"/>
    <dgm:cxn modelId="{DDFBC802-3C4B-49D0-8CCD-4EB05EABC498}" type="presParOf" srcId="{453D58E7-2F72-4394-AFBB-EEDD60F7E60C}" destId="{573710BD-3802-4EF0-9ECB-96ECA46DBB7D}" srcOrd="0" destOrd="0" presId="urn:microsoft.com/office/officeart/2016/7/layout/RepeatingBendingProcessNew"/>
    <dgm:cxn modelId="{7A8BC223-97BC-445C-B2F2-DC1835C26A4A}" type="presParOf" srcId="{CAA415BF-83EC-4DF1-957B-A54BAFB7D400}" destId="{709F3E9F-9C30-4D56-BC0C-85D03C2A705A}" srcOrd="12" destOrd="0" presId="urn:microsoft.com/office/officeart/2016/7/layout/RepeatingBendingProcessNew"/>
    <dgm:cxn modelId="{B2FD02A3-3569-4A6E-AC96-1874392E8DA0}" type="presParOf" srcId="{CAA415BF-83EC-4DF1-957B-A54BAFB7D400}" destId="{3F1F2392-1578-4021-826A-C1D7483CF873}" srcOrd="13" destOrd="0" presId="urn:microsoft.com/office/officeart/2016/7/layout/RepeatingBendingProcessNew"/>
    <dgm:cxn modelId="{BB7AA512-1873-48A1-A73A-FECA1EC29AF8}" type="presParOf" srcId="{3F1F2392-1578-4021-826A-C1D7483CF873}" destId="{06D16597-89A0-4B46-9DA9-B480DAB087B0}" srcOrd="0" destOrd="0" presId="urn:microsoft.com/office/officeart/2016/7/layout/RepeatingBendingProcessNew"/>
    <dgm:cxn modelId="{EFC22CE3-AFFE-4A44-9BCC-5E1043436171}" type="presParOf" srcId="{CAA415BF-83EC-4DF1-957B-A54BAFB7D400}" destId="{2D3A64C1-BBCF-4B2A-81CF-1A27F97FB0C7}"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D2306-1DDE-4989-8A08-4C8F7DC35945}">
      <dsp:nvSpPr>
        <dsp:cNvPr id="0" name=""/>
        <dsp:cNvSpPr/>
      </dsp:nvSpPr>
      <dsp:spPr>
        <a:xfrm>
          <a:off x="2093039" y="1168541"/>
          <a:ext cx="449936" cy="91440"/>
        </a:xfrm>
        <a:custGeom>
          <a:avLst/>
          <a:gdLst/>
          <a:ahLst/>
          <a:cxnLst/>
          <a:rect l="0" t="0" r="0" b="0"/>
          <a:pathLst>
            <a:path>
              <a:moveTo>
                <a:pt x="0" y="45720"/>
              </a:moveTo>
              <a:lnTo>
                <a:pt x="449936" y="45720"/>
              </a:lnTo>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05994" y="1211858"/>
        <a:ext cx="24026" cy="4805"/>
      </dsp:txXfrm>
    </dsp:sp>
    <dsp:sp modelId="{BAB722C4-0807-4495-85B3-643D227A5106}">
      <dsp:nvSpPr>
        <dsp:cNvPr id="0" name=""/>
        <dsp:cNvSpPr/>
      </dsp:nvSpPr>
      <dsp:spPr>
        <a:xfrm>
          <a:off x="5550" y="587474"/>
          <a:ext cx="2089289" cy="1253573"/>
        </a:xfrm>
        <a:prstGeom prst="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77" tIns="107463" rIns="102377" bIns="107463" numCol="1" spcCol="1270" anchor="ctr" anchorCtr="0">
          <a:noAutofit/>
        </a:bodyPr>
        <a:lstStyle/>
        <a:p>
          <a:pPr marL="0" lvl="0" indent="0" algn="ctr" defTabSz="800100">
            <a:lnSpc>
              <a:spcPct val="90000"/>
            </a:lnSpc>
            <a:spcBef>
              <a:spcPct val="0"/>
            </a:spcBef>
            <a:spcAft>
              <a:spcPct val="35000"/>
            </a:spcAft>
            <a:buNone/>
          </a:pPr>
          <a:r>
            <a:rPr lang="tr-TR" sz="1800" kern="1200"/>
            <a:t>Ekmek dilimlerinin orijinal görüntüleri alınır.</a:t>
          </a:r>
          <a:endParaRPr lang="en-US" sz="1800" kern="1200"/>
        </a:p>
      </dsp:txBody>
      <dsp:txXfrm>
        <a:off x="5550" y="587474"/>
        <a:ext cx="2089289" cy="1253573"/>
      </dsp:txXfrm>
    </dsp:sp>
    <dsp:sp modelId="{ABAC6266-D992-4D24-8078-31DF5A74E637}">
      <dsp:nvSpPr>
        <dsp:cNvPr id="0" name=""/>
        <dsp:cNvSpPr/>
      </dsp:nvSpPr>
      <dsp:spPr>
        <a:xfrm>
          <a:off x="4662866" y="1168541"/>
          <a:ext cx="449936" cy="91440"/>
        </a:xfrm>
        <a:custGeom>
          <a:avLst/>
          <a:gdLst/>
          <a:ahLst/>
          <a:cxnLst/>
          <a:rect l="0" t="0" r="0" b="0"/>
          <a:pathLst>
            <a:path>
              <a:moveTo>
                <a:pt x="0" y="45720"/>
              </a:moveTo>
              <a:lnTo>
                <a:pt x="449936" y="45720"/>
              </a:lnTo>
            </a:path>
          </a:pathLst>
        </a:custGeom>
        <a:noFill/>
        <a:ln w="6350" cap="flat" cmpd="sng" algn="ctr">
          <a:solidFill>
            <a:schemeClr val="accent6">
              <a:shade val="90000"/>
              <a:hueOff val="63312"/>
              <a:satOff val="-2529"/>
              <a:lumOff val="58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5821" y="1211858"/>
        <a:ext cx="24026" cy="4805"/>
      </dsp:txXfrm>
    </dsp:sp>
    <dsp:sp modelId="{1F23B06A-8D13-4324-BB3B-80DDD19C0398}">
      <dsp:nvSpPr>
        <dsp:cNvPr id="0" name=""/>
        <dsp:cNvSpPr/>
      </dsp:nvSpPr>
      <dsp:spPr>
        <a:xfrm>
          <a:off x="2575376" y="587474"/>
          <a:ext cx="2089289" cy="1253573"/>
        </a:xfrm>
        <a:prstGeom prst="rect">
          <a:avLst/>
        </a:prstGeom>
        <a:solidFill>
          <a:schemeClr val="accent6">
            <a:alpha val="90000"/>
            <a:hueOff val="0"/>
            <a:satOff val="0"/>
            <a:lumOff val="0"/>
            <a:alphaOff val="-57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77" tIns="107463" rIns="102377" bIns="107463" numCol="1" spcCol="1270" anchor="ctr" anchorCtr="0">
          <a:noAutofit/>
        </a:bodyPr>
        <a:lstStyle/>
        <a:p>
          <a:pPr marL="0" lvl="0" indent="0" algn="ctr" defTabSz="800100">
            <a:lnSpc>
              <a:spcPct val="90000"/>
            </a:lnSpc>
            <a:spcBef>
              <a:spcPct val="0"/>
            </a:spcBef>
            <a:spcAft>
              <a:spcPct val="35000"/>
            </a:spcAft>
            <a:buNone/>
          </a:pPr>
          <a:r>
            <a:rPr lang="tr-TR" sz="1800" kern="1200"/>
            <a:t>Ekmek dilimi gri seviye görüntüsüne çevrilir.</a:t>
          </a:r>
          <a:endParaRPr lang="en-US" sz="1800" kern="1200"/>
        </a:p>
      </dsp:txBody>
      <dsp:txXfrm>
        <a:off x="2575376" y="587474"/>
        <a:ext cx="2089289" cy="1253573"/>
      </dsp:txXfrm>
    </dsp:sp>
    <dsp:sp modelId="{8711670E-9241-49AE-81B1-6BC307D0E5D8}">
      <dsp:nvSpPr>
        <dsp:cNvPr id="0" name=""/>
        <dsp:cNvSpPr/>
      </dsp:nvSpPr>
      <dsp:spPr>
        <a:xfrm>
          <a:off x="1050195" y="1839247"/>
          <a:ext cx="5139652" cy="449936"/>
        </a:xfrm>
        <a:custGeom>
          <a:avLst/>
          <a:gdLst/>
          <a:ahLst/>
          <a:cxnLst/>
          <a:rect l="0" t="0" r="0" b="0"/>
          <a:pathLst>
            <a:path>
              <a:moveTo>
                <a:pt x="5139652" y="0"/>
              </a:moveTo>
              <a:lnTo>
                <a:pt x="5139652" y="242068"/>
              </a:lnTo>
              <a:lnTo>
                <a:pt x="0" y="242068"/>
              </a:lnTo>
              <a:lnTo>
                <a:pt x="0" y="449936"/>
              </a:lnTo>
            </a:path>
          </a:pathLst>
        </a:custGeom>
        <a:noFill/>
        <a:ln w="6350" cap="flat" cmpd="sng" algn="ctr">
          <a:solidFill>
            <a:schemeClr val="accent6">
              <a:shade val="90000"/>
              <a:hueOff val="126623"/>
              <a:satOff val="-5058"/>
              <a:lumOff val="117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0969" y="2061813"/>
        <a:ext cx="258103" cy="4805"/>
      </dsp:txXfrm>
    </dsp:sp>
    <dsp:sp modelId="{1CD1DBA0-9D47-4833-901B-F87782D60525}">
      <dsp:nvSpPr>
        <dsp:cNvPr id="0" name=""/>
        <dsp:cNvSpPr/>
      </dsp:nvSpPr>
      <dsp:spPr>
        <a:xfrm>
          <a:off x="5145203" y="587474"/>
          <a:ext cx="2089289" cy="1253573"/>
        </a:xfrm>
        <a:prstGeom prst="rect">
          <a:avLst/>
        </a:prstGeom>
        <a:solidFill>
          <a:schemeClr val="accent6">
            <a:alpha val="90000"/>
            <a:hueOff val="0"/>
            <a:satOff val="0"/>
            <a:lumOff val="0"/>
            <a:alphaOff val="-11429"/>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77" tIns="107463" rIns="102377" bIns="107463" numCol="1" spcCol="1270" anchor="ctr" anchorCtr="0">
          <a:noAutofit/>
        </a:bodyPr>
        <a:lstStyle/>
        <a:p>
          <a:pPr marL="0" lvl="0" indent="0" algn="ctr" defTabSz="800100">
            <a:lnSpc>
              <a:spcPct val="90000"/>
            </a:lnSpc>
            <a:spcBef>
              <a:spcPct val="0"/>
            </a:spcBef>
            <a:spcAft>
              <a:spcPct val="35000"/>
            </a:spcAft>
            <a:buNone/>
          </a:pPr>
          <a:r>
            <a:rPr lang="tr-TR" sz="1800" kern="1200"/>
            <a:t>Histogram germe yapılır.</a:t>
          </a:r>
          <a:endParaRPr lang="en-US" sz="1800" kern="1200"/>
        </a:p>
      </dsp:txBody>
      <dsp:txXfrm>
        <a:off x="5145203" y="587474"/>
        <a:ext cx="2089289" cy="1253573"/>
      </dsp:txXfrm>
    </dsp:sp>
    <dsp:sp modelId="{944E0160-6723-4A41-8401-A258C5AEA1F6}">
      <dsp:nvSpPr>
        <dsp:cNvPr id="0" name=""/>
        <dsp:cNvSpPr/>
      </dsp:nvSpPr>
      <dsp:spPr>
        <a:xfrm>
          <a:off x="2093039" y="2902651"/>
          <a:ext cx="449936" cy="91440"/>
        </a:xfrm>
        <a:custGeom>
          <a:avLst/>
          <a:gdLst/>
          <a:ahLst/>
          <a:cxnLst/>
          <a:rect l="0" t="0" r="0" b="0"/>
          <a:pathLst>
            <a:path>
              <a:moveTo>
                <a:pt x="0" y="45720"/>
              </a:moveTo>
              <a:lnTo>
                <a:pt x="449936" y="45720"/>
              </a:lnTo>
            </a:path>
          </a:pathLst>
        </a:custGeom>
        <a:noFill/>
        <a:ln w="6350" cap="flat" cmpd="sng" algn="ctr">
          <a:solidFill>
            <a:schemeClr val="accent6">
              <a:shade val="90000"/>
              <a:hueOff val="189935"/>
              <a:satOff val="-7587"/>
              <a:lumOff val="1759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05994" y="2945968"/>
        <a:ext cx="24026" cy="4805"/>
      </dsp:txXfrm>
    </dsp:sp>
    <dsp:sp modelId="{EEF69BF1-E921-4087-A4E5-141E9AD401D5}">
      <dsp:nvSpPr>
        <dsp:cNvPr id="0" name=""/>
        <dsp:cNvSpPr/>
      </dsp:nvSpPr>
      <dsp:spPr>
        <a:xfrm>
          <a:off x="5550" y="2321584"/>
          <a:ext cx="2089289" cy="1253573"/>
        </a:xfrm>
        <a:prstGeom prst="rect">
          <a:avLst/>
        </a:prstGeom>
        <a:solidFill>
          <a:schemeClr val="accent6">
            <a:alpha val="90000"/>
            <a:hueOff val="0"/>
            <a:satOff val="0"/>
            <a:lumOff val="0"/>
            <a:alphaOff val="-1714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77" tIns="107463" rIns="102377" bIns="107463" numCol="1" spcCol="1270" anchor="ctr" anchorCtr="0">
          <a:noAutofit/>
        </a:bodyPr>
        <a:lstStyle/>
        <a:p>
          <a:pPr marL="0" lvl="0" indent="0" algn="ctr" defTabSz="800100">
            <a:lnSpc>
              <a:spcPct val="90000"/>
            </a:lnSpc>
            <a:spcBef>
              <a:spcPct val="0"/>
            </a:spcBef>
            <a:spcAft>
              <a:spcPct val="35000"/>
            </a:spcAft>
            <a:buNone/>
          </a:pPr>
          <a:r>
            <a:rPr lang="tr-TR" sz="1800" kern="1200"/>
            <a:t>Histogram eşitlenmesi yapılır.</a:t>
          </a:r>
          <a:endParaRPr lang="en-US" sz="1800" kern="1200"/>
        </a:p>
      </dsp:txBody>
      <dsp:txXfrm>
        <a:off x="5550" y="2321584"/>
        <a:ext cx="2089289" cy="1253573"/>
      </dsp:txXfrm>
    </dsp:sp>
    <dsp:sp modelId="{221AB741-4439-4353-A207-F94D5D2F0D0D}">
      <dsp:nvSpPr>
        <dsp:cNvPr id="0" name=""/>
        <dsp:cNvSpPr/>
      </dsp:nvSpPr>
      <dsp:spPr>
        <a:xfrm>
          <a:off x="4662866" y="2902651"/>
          <a:ext cx="449936" cy="91440"/>
        </a:xfrm>
        <a:custGeom>
          <a:avLst/>
          <a:gdLst/>
          <a:ahLst/>
          <a:cxnLst/>
          <a:rect l="0" t="0" r="0" b="0"/>
          <a:pathLst>
            <a:path>
              <a:moveTo>
                <a:pt x="0" y="45720"/>
              </a:moveTo>
              <a:lnTo>
                <a:pt x="449936" y="45720"/>
              </a:lnTo>
            </a:path>
          </a:pathLst>
        </a:custGeom>
        <a:noFill/>
        <a:ln w="6350" cap="flat" cmpd="sng" algn="ctr">
          <a:solidFill>
            <a:schemeClr val="accent6">
              <a:shade val="90000"/>
              <a:hueOff val="253246"/>
              <a:satOff val="-10115"/>
              <a:lumOff val="234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5821" y="2945968"/>
        <a:ext cx="24026" cy="4805"/>
      </dsp:txXfrm>
    </dsp:sp>
    <dsp:sp modelId="{1326B86D-5710-4B70-B198-E8D7CB532AD1}">
      <dsp:nvSpPr>
        <dsp:cNvPr id="0" name=""/>
        <dsp:cNvSpPr/>
      </dsp:nvSpPr>
      <dsp:spPr>
        <a:xfrm>
          <a:off x="2575376" y="2321584"/>
          <a:ext cx="2089289" cy="1253573"/>
        </a:xfrm>
        <a:prstGeom prst="rect">
          <a:avLst/>
        </a:prstGeom>
        <a:solidFill>
          <a:schemeClr val="accent6">
            <a:alpha val="90000"/>
            <a:hueOff val="0"/>
            <a:satOff val="0"/>
            <a:lumOff val="0"/>
            <a:alphaOff val="-2285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77" tIns="107463" rIns="102377" bIns="107463" numCol="1" spcCol="1270" anchor="ctr" anchorCtr="0">
          <a:noAutofit/>
        </a:bodyPr>
        <a:lstStyle/>
        <a:p>
          <a:pPr marL="0" lvl="0" indent="0" algn="ctr" defTabSz="800100">
            <a:lnSpc>
              <a:spcPct val="90000"/>
            </a:lnSpc>
            <a:spcBef>
              <a:spcPct val="0"/>
            </a:spcBef>
            <a:spcAft>
              <a:spcPct val="35000"/>
            </a:spcAft>
            <a:buNone/>
          </a:pPr>
          <a:r>
            <a:rPr lang="tr-TR" sz="1800" kern="1200"/>
            <a:t>Otomatik bölütlenmiş gözenek görüntüsü alınır.</a:t>
          </a:r>
          <a:endParaRPr lang="en-US" sz="1800" kern="1200"/>
        </a:p>
      </dsp:txBody>
      <dsp:txXfrm>
        <a:off x="2575376" y="2321584"/>
        <a:ext cx="2089289" cy="1253573"/>
      </dsp:txXfrm>
    </dsp:sp>
    <dsp:sp modelId="{453D58E7-2F72-4394-AFBB-EEDD60F7E60C}">
      <dsp:nvSpPr>
        <dsp:cNvPr id="0" name=""/>
        <dsp:cNvSpPr/>
      </dsp:nvSpPr>
      <dsp:spPr>
        <a:xfrm>
          <a:off x="1050195" y="3573358"/>
          <a:ext cx="5139652" cy="449936"/>
        </a:xfrm>
        <a:custGeom>
          <a:avLst/>
          <a:gdLst/>
          <a:ahLst/>
          <a:cxnLst/>
          <a:rect l="0" t="0" r="0" b="0"/>
          <a:pathLst>
            <a:path>
              <a:moveTo>
                <a:pt x="5139652" y="0"/>
              </a:moveTo>
              <a:lnTo>
                <a:pt x="5139652" y="242068"/>
              </a:lnTo>
              <a:lnTo>
                <a:pt x="0" y="242068"/>
              </a:lnTo>
              <a:lnTo>
                <a:pt x="0" y="449936"/>
              </a:lnTo>
            </a:path>
          </a:pathLst>
        </a:custGeom>
        <a:noFill/>
        <a:ln w="6350" cap="flat" cmpd="sng" algn="ctr">
          <a:solidFill>
            <a:schemeClr val="accent6">
              <a:shade val="90000"/>
              <a:hueOff val="316558"/>
              <a:satOff val="-12644"/>
              <a:lumOff val="293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0969" y="3795924"/>
        <a:ext cx="258103" cy="4805"/>
      </dsp:txXfrm>
    </dsp:sp>
    <dsp:sp modelId="{955139FB-3BA9-4C84-86EC-A247796B73BB}">
      <dsp:nvSpPr>
        <dsp:cNvPr id="0" name=""/>
        <dsp:cNvSpPr/>
      </dsp:nvSpPr>
      <dsp:spPr>
        <a:xfrm>
          <a:off x="5145203" y="2321584"/>
          <a:ext cx="2089289" cy="1253573"/>
        </a:xfrm>
        <a:prstGeom prst="rect">
          <a:avLst/>
        </a:prstGeom>
        <a:solidFill>
          <a:schemeClr val="accent6">
            <a:alpha val="90000"/>
            <a:hueOff val="0"/>
            <a:satOff val="0"/>
            <a:lumOff val="0"/>
            <a:alphaOff val="-28571"/>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77" tIns="107463" rIns="102377" bIns="107463" numCol="1" spcCol="1270" anchor="ctr" anchorCtr="0">
          <a:noAutofit/>
        </a:bodyPr>
        <a:lstStyle/>
        <a:p>
          <a:pPr marL="0" lvl="0" indent="0" algn="ctr" defTabSz="800100">
            <a:lnSpc>
              <a:spcPct val="90000"/>
            </a:lnSpc>
            <a:spcBef>
              <a:spcPct val="0"/>
            </a:spcBef>
            <a:spcAft>
              <a:spcPct val="35000"/>
            </a:spcAft>
            <a:buNone/>
          </a:pPr>
          <a:r>
            <a:rPr lang="tr-TR" sz="1800" kern="1200"/>
            <a:t>Gözeneklerin büyüklüklerine göre renklendirilir.</a:t>
          </a:r>
          <a:endParaRPr lang="en-US" sz="1800" kern="1200"/>
        </a:p>
      </dsp:txBody>
      <dsp:txXfrm>
        <a:off x="5145203" y="2321584"/>
        <a:ext cx="2089289" cy="1253573"/>
      </dsp:txXfrm>
    </dsp:sp>
    <dsp:sp modelId="{3F1F2392-1578-4021-826A-C1D7483CF873}">
      <dsp:nvSpPr>
        <dsp:cNvPr id="0" name=""/>
        <dsp:cNvSpPr/>
      </dsp:nvSpPr>
      <dsp:spPr>
        <a:xfrm>
          <a:off x="2093039" y="4636761"/>
          <a:ext cx="449936" cy="91440"/>
        </a:xfrm>
        <a:custGeom>
          <a:avLst/>
          <a:gdLst/>
          <a:ahLst/>
          <a:cxnLst/>
          <a:rect l="0" t="0" r="0" b="0"/>
          <a:pathLst>
            <a:path>
              <a:moveTo>
                <a:pt x="0" y="45720"/>
              </a:moveTo>
              <a:lnTo>
                <a:pt x="449936" y="45720"/>
              </a:lnTo>
            </a:path>
          </a:pathLst>
        </a:custGeom>
        <a:noFill/>
        <a:ln w="6350" cap="flat" cmpd="sng" algn="ctr">
          <a:solidFill>
            <a:schemeClr val="accent6">
              <a:shade val="90000"/>
              <a:hueOff val="379870"/>
              <a:satOff val="-15173"/>
              <a:lumOff val="3519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05994" y="4680079"/>
        <a:ext cx="24026" cy="4805"/>
      </dsp:txXfrm>
    </dsp:sp>
    <dsp:sp modelId="{709F3E9F-9C30-4D56-BC0C-85D03C2A705A}">
      <dsp:nvSpPr>
        <dsp:cNvPr id="0" name=""/>
        <dsp:cNvSpPr/>
      </dsp:nvSpPr>
      <dsp:spPr>
        <a:xfrm>
          <a:off x="5550" y="4055695"/>
          <a:ext cx="2089289" cy="1253573"/>
        </a:xfrm>
        <a:prstGeom prst="rect">
          <a:avLst/>
        </a:prstGeom>
        <a:solidFill>
          <a:schemeClr val="accent6">
            <a:alpha val="90000"/>
            <a:hueOff val="0"/>
            <a:satOff val="0"/>
            <a:lumOff val="0"/>
            <a:alphaOff val="-34286"/>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77" tIns="107463" rIns="102377" bIns="107463" numCol="1" spcCol="1270" anchor="ctr" anchorCtr="0">
          <a:noAutofit/>
        </a:bodyPr>
        <a:lstStyle/>
        <a:p>
          <a:pPr marL="0" lvl="0" indent="0" algn="ctr" defTabSz="800100">
            <a:lnSpc>
              <a:spcPct val="90000"/>
            </a:lnSpc>
            <a:spcBef>
              <a:spcPct val="0"/>
            </a:spcBef>
            <a:spcAft>
              <a:spcPct val="35000"/>
            </a:spcAft>
            <a:buNone/>
          </a:pPr>
          <a:r>
            <a:rPr lang="tr-TR" sz="1800" kern="1200"/>
            <a:t>ZSI başarım indeksi yapılır.</a:t>
          </a:r>
          <a:endParaRPr lang="en-US" sz="1800" kern="1200"/>
        </a:p>
      </dsp:txBody>
      <dsp:txXfrm>
        <a:off x="5550" y="4055695"/>
        <a:ext cx="2089289" cy="1253573"/>
      </dsp:txXfrm>
    </dsp:sp>
    <dsp:sp modelId="{2D3A64C1-BBCF-4B2A-81CF-1A27F97FB0C7}">
      <dsp:nvSpPr>
        <dsp:cNvPr id="0" name=""/>
        <dsp:cNvSpPr/>
      </dsp:nvSpPr>
      <dsp:spPr>
        <a:xfrm>
          <a:off x="2575376" y="4055695"/>
          <a:ext cx="2089289" cy="1253573"/>
        </a:xfrm>
        <a:prstGeom prst="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77" tIns="107463" rIns="102377" bIns="107463" numCol="1" spcCol="1270" anchor="ctr" anchorCtr="0">
          <a:noAutofit/>
        </a:bodyPr>
        <a:lstStyle/>
        <a:p>
          <a:pPr marL="0" lvl="0" indent="0" algn="ctr" defTabSz="800100">
            <a:lnSpc>
              <a:spcPct val="90000"/>
            </a:lnSpc>
            <a:spcBef>
              <a:spcPct val="0"/>
            </a:spcBef>
            <a:spcAft>
              <a:spcPct val="35000"/>
            </a:spcAft>
            <a:buNone/>
          </a:pPr>
          <a:r>
            <a:rPr lang="tr-TR" sz="1800" kern="1200"/>
            <a:t>MATLAB gözenek bölütleme GUI programı oluşturulur.</a:t>
          </a:r>
          <a:endParaRPr lang="en-US" sz="1800" kern="1200"/>
        </a:p>
      </dsp:txBody>
      <dsp:txXfrm>
        <a:off x="2575376" y="4055695"/>
        <a:ext cx="2089289" cy="125357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9.11.2022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9.11.2022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9.11.2022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9.11.2022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1386865" y="818984"/>
            <a:ext cx="5029316" cy="2238211"/>
          </a:xfrm>
        </p:spPr>
        <p:txBody>
          <a:bodyPr vert="horz" lIns="91440" tIns="45720" rIns="91440" bIns="45720" rtlCol="0" anchor="b">
            <a:noAutofit/>
          </a:bodyPr>
          <a:lstStyle/>
          <a:p>
            <a:pPr algn="r"/>
            <a:r>
              <a:rPr lang="tr-TR" sz="4800" b="1" dirty="0">
                <a:solidFill>
                  <a:srgbClr val="FFFFFF"/>
                </a:solidFill>
                <a:cs typeface="Calibri Light"/>
              </a:rPr>
              <a:t>GÖRÜNTÜ İŞLEME </a:t>
            </a:r>
            <a:br>
              <a:rPr lang="tr-TR" sz="4800" b="1" dirty="0">
                <a:cs typeface="Calibri Light"/>
              </a:rPr>
            </a:br>
            <a:r>
              <a:rPr lang="tr-TR" sz="4800" b="1" dirty="0">
                <a:solidFill>
                  <a:srgbClr val="FFFFFF"/>
                </a:solidFill>
                <a:cs typeface="Calibri Light"/>
              </a:rPr>
              <a:t>ÖDEV-3</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p:cNvSpPr>
            <a:spLocks noGrp="1"/>
          </p:cNvSpPr>
          <p:nvPr>
            <p:ph type="subTitle" idx="1"/>
          </p:nvPr>
        </p:nvSpPr>
        <p:spPr>
          <a:xfrm>
            <a:off x="8543028" y="4797188"/>
            <a:ext cx="3185686" cy="1241828"/>
          </a:xfrm>
        </p:spPr>
        <p:txBody>
          <a:bodyPr vert="horz" lIns="91440" tIns="45720" rIns="91440" bIns="45720" rtlCol="0" anchor="t">
            <a:normAutofit/>
          </a:bodyPr>
          <a:lstStyle/>
          <a:p>
            <a:pPr algn="r"/>
            <a:r>
              <a:rPr lang="tr-TR" dirty="0">
                <a:solidFill>
                  <a:srgbClr val="FFFFFF"/>
                </a:solidFill>
                <a:cs typeface="Calibri"/>
              </a:rPr>
              <a:t>EYUP EROL</a:t>
            </a:r>
          </a:p>
          <a:p>
            <a:pPr algn="r"/>
            <a:r>
              <a:rPr lang="tr-TR" dirty="0">
                <a:solidFill>
                  <a:srgbClr val="FFFFFF"/>
                </a:solidFill>
                <a:cs typeface="Calibri"/>
              </a:rPr>
              <a:t>02200201034</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82289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0D4E03-A4B1-39EE-A309-EE727130827C}"/>
              </a:ext>
            </a:extLst>
          </p:cNvPr>
          <p:cNvSpPr>
            <a:spLocks noGrp="1"/>
          </p:cNvSpPr>
          <p:nvPr>
            <p:ph type="title"/>
          </p:nvPr>
        </p:nvSpPr>
        <p:spPr/>
        <p:txBody>
          <a:bodyPr/>
          <a:lstStyle/>
          <a:p>
            <a:r>
              <a:rPr lang="tr-TR" dirty="0">
                <a:cs typeface="Calibri Light"/>
              </a:rPr>
              <a:t>Gözenekleri Büyüklüğüne Göre Renklendirme:</a:t>
            </a:r>
            <a:endParaRPr lang="tr-TR" dirty="0"/>
          </a:p>
        </p:txBody>
      </p:sp>
      <p:sp>
        <p:nvSpPr>
          <p:cNvPr id="3" name="İçerik Yer Tutucusu 2">
            <a:extLst>
              <a:ext uri="{FF2B5EF4-FFF2-40B4-BE49-F238E27FC236}">
                <a16:creationId xmlns:a16="http://schemas.microsoft.com/office/drawing/2014/main" id="{3AE3E967-5C42-FD3D-C6F5-31F20BC4650D}"/>
              </a:ext>
            </a:extLst>
          </p:cNvPr>
          <p:cNvSpPr>
            <a:spLocks noGrp="1"/>
          </p:cNvSpPr>
          <p:nvPr>
            <p:ph idx="1"/>
          </p:nvPr>
        </p:nvSpPr>
        <p:spPr>
          <a:xfrm>
            <a:off x="838200" y="1825625"/>
            <a:ext cx="7456868" cy="4351338"/>
          </a:xfrm>
        </p:spPr>
        <p:txBody>
          <a:bodyPr vert="horz" lIns="91440" tIns="45720" rIns="91440" bIns="45720" rtlCol="0" anchor="t">
            <a:normAutofit fontScale="92500" lnSpcReduction="20000"/>
          </a:bodyPr>
          <a:lstStyle/>
          <a:p>
            <a:r>
              <a:rPr lang="tr-TR" dirty="0">
                <a:ea typeface="+mn-lt"/>
                <a:cs typeface="+mn-lt"/>
              </a:rPr>
              <a:t>Yapılan çalışmada farklı büyüklükteki gözeneklerin sayılarındaki değişimlerin gözlenmesi amacıyla gözenekler 0,002mm2 -1mm2 , 1mm2 -3mm2 , 3mm2 -5mm2 ve 5mm2 - 7mm2 olmak üzere 4 sınıfa ayrılmıştır. Her bir sınıf, bir etiket grubuna dâhil edilmiştir. Böylelikle her bir gruptaki gözeneklerin önce sınırları belirlenmiş sonra da bu sınırlara etiket grubuna göre, Şekilde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a:t>
            </a:r>
            <a:endParaRPr lang="tr-TR" dirty="0"/>
          </a:p>
        </p:txBody>
      </p:sp>
      <p:pic>
        <p:nvPicPr>
          <p:cNvPr id="4" name="Resim 4">
            <a:extLst>
              <a:ext uri="{FF2B5EF4-FFF2-40B4-BE49-F238E27FC236}">
                <a16:creationId xmlns:a16="http://schemas.microsoft.com/office/drawing/2014/main" id="{C40311EF-FF3C-E8DE-1EE9-19DCBB35714A}"/>
              </a:ext>
            </a:extLst>
          </p:cNvPr>
          <p:cNvPicPr>
            <a:picLocks noChangeAspect="1"/>
          </p:cNvPicPr>
          <p:nvPr/>
        </p:nvPicPr>
        <p:blipFill>
          <a:blip r:embed="rId2"/>
          <a:stretch>
            <a:fillRect/>
          </a:stretch>
        </p:blipFill>
        <p:spPr>
          <a:xfrm>
            <a:off x="8545132" y="1915498"/>
            <a:ext cx="3633988" cy="4186102"/>
          </a:xfrm>
          <a:prstGeom prst="rect">
            <a:avLst/>
          </a:prstGeom>
        </p:spPr>
      </p:pic>
    </p:spTree>
    <p:extLst>
      <p:ext uri="{BB962C8B-B14F-4D97-AF65-F5344CB8AC3E}">
        <p14:creationId xmlns:p14="http://schemas.microsoft.com/office/powerpoint/2010/main" val="124119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490122-A4FF-17D0-AEFC-023EEB106020}"/>
              </a:ext>
            </a:extLst>
          </p:cNvPr>
          <p:cNvSpPr>
            <a:spLocks noGrp="1"/>
          </p:cNvSpPr>
          <p:nvPr>
            <p:ph type="title"/>
          </p:nvPr>
        </p:nvSpPr>
        <p:spPr/>
        <p:txBody>
          <a:bodyPr/>
          <a:lstStyle/>
          <a:p>
            <a:r>
              <a:rPr lang="tr-TR" dirty="0">
                <a:cs typeface="Calibri Light"/>
              </a:rPr>
              <a:t>ZSI Başarım İndeksinin Belirlenmesi:</a:t>
            </a:r>
            <a:endParaRPr lang="tr-TR" dirty="0"/>
          </a:p>
        </p:txBody>
      </p:sp>
      <p:sp>
        <p:nvSpPr>
          <p:cNvPr id="3" name="İçerik Yer Tutucusu 2">
            <a:extLst>
              <a:ext uri="{FF2B5EF4-FFF2-40B4-BE49-F238E27FC236}">
                <a16:creationId xmlns:a16="http://schemas.microsoft.com/office/drawing/2014/main" id="{ADA5B504-9536-A97C-563E-DE4C120DE6DC}"/>
              </a:ext>
            </a:extLst>
          </p:cNvPr>
          <p:cNvSpPr>
            <a:spLocks noGrp="1"/>
          </p:cNvSpPr>
          <p:nvPr>
            <p:ph idx="1"/>
          </p:nvPr>
        </p:nvSpPr>
        <p:spPr>
          <a:xfrm>
            <a:off x="838200" y="1825625"/>
            <a:ext cx="4827431" cy="1475057"/>
          </a:xfrm>
        </p:spPr>
        <p:txBody>
          <a:bodyPr vert="horz" lIns="91440" tIns="45720" rIns="91440" bIns="45720" rtlCol="0" anchor="t">
            <a:normAutofit/>
          </a:bodyPr>
          <a:lstStyle/>
          <a:p>
            <a:r>
              <a:rPr lang="tr-TR" dirty="0">
                <a:ea typeface="+mn-lt"/>
                <a:cs typeface="+mn-lt"/>
              </a:rPr>
              <a:t> Gözenekler üst üste çakıştırılarak ZSI başarım indeksi belirlenmiştir.</a:t>
            </a:r>
          </a:p>
          <a:p>
            <a:endParaRPr lang="tr-TR">
              <a:cs typeface="Calibri"/>
            </a:endParaRPr>
          </a:p>
        </p:txBody>
      </p:sp>
      <p:pic>
        <p:nvPicPr>
          <p:cNvPr id="4" name="Resim 4" descr="metin, ekran görüntüsü içeren bir resim&#10;&#10;Açıklama otomatik olarak oluşturuldu">
            <a:extLst>
              <a:ext uri="{FF2B5EF4-FFF2-40B4-BE49-F238E27FC236}">
                <a16:creationId xmlns:a16="http://schemas.microsoft.com/office/drawing/2014/main" id="{6356329A-0BE1-4B97-F430-F963BDFBF26A}"/>
              </a:ext>
            </a:extLst>
          </p:cNvPr>
          <p:cNvPicPr>
            <a:picLocks noChangeAspect="1"/>
          </p:cNvPicPr>
          <p:nvPr/>
        </p:nvPicPr>
        <p:blipFill>
          <a:blip r:embed="rId2"/>
          <a:stretch>
            <a:fillRect/>
          </a:stretch>
        </p:blipFill>
        <p:spPr>
          <a:xfrm>
            <a:off x="45076" y="3538305"/>
            <a:ext cx="3333481" cy="2475220"/>
          </a:xfrm>
          <a:prstGeom prst="rect">
            <a:avLst/>
          </a:prstGeom>
        </p:spPr>
      </p:pic>
      <p:pic>
        <p:nvPicPr>
          <p:cNvPr id="5" name="Resim 5" descr="metin, vitrin, ekran görüntüsü içeren bir resim&#10;&#10;Açıklama otomatik olarak oluşturuldu">
            <a:extLst>
              <a:ext uri="{FF2B5EF4-FFF2-40B4-BE49-F238E27FC236}">
                <a16:creationId xmlns:a16="http://schemas.microsoft.com/office/drawing/2014/main" id="{B8BCECFF-9448-EFBB-30E4-E3CDB7E72663}"/>
              </a:ext>
            </a:extLst>
          </p:cNvPr>
          <p:cNvPicPr>
            <a:picLocks noChangeAspect="1"/>
          </p:cNvPicPr>
          <p:nvPr/>
        </p:nvPicPr>
        <p:blipFill>
          <a:blip r:embed="rId3"/>
          <a:stretch>
            <a:fillRect/>
          </a:stretch>
        </p:blipFill>
        <p:spPr>
          <a:xfrm>
            <a:off x="3254063" y="3540556"/>
            <a:ext cx="3376411" cy="2524383"/>
          </a:xfrm>
          <a:prstGeom prst="rect">
            <a:avLst/>
          </a:prstGeom>
        </p:spPr>
      </p:pic>
      <p:pic>
        <p:nvPicPr>
          <p:cNvPr id="6" name="Resim 6" descr="metin, ekran görüntüsü, vitrin içeren bir resim&#10;&#10;Açıklama otomatik olarak oluşturuldu">
            <a:extLst>
              <a:ext uri="{FF2B5EF4-FFF2-40B4-BE49-F238E27FC236}">
                <a16:creationId xmlns:a16="http://schemas.microsoft.com/office/drawing/2014/main" id="{85EBEFDC-CB57-AA17-4B3B-42C7B0319007}"/>
              </a:ext>
            </a:extLst>
          </p:cNvPr>
          <p:cNvPicPr>
            <a:picLocks noChangeAspect="1"/>
          </p:cNvPicPr>
          <p:nvPr/>
        </p:nvPicPr>
        <p:blipFill>
          <a:blip r:embed="rId4"/>
          <a:stretch>
            <a:fillRect/>
          </a:stretch>
        </p:blipFill>
        <p:spPr>
          <a:xfrm>
            <a:off x="7772400" y="2851405"/>
            <a:ext cx="4417452" cy="3688037"/>
          </a:xfrm>
          <a:prstGeom prst="rect">
            <a:avLst/>
          </a:prstGeom>
        </p:spPr>
      </p:pic>
      <p:sp>
        <p:nvSpPr>
          <p:cNvPr id="7" name="Ok: Şeritli Sağ 6">
            <a:extLst>
              <a:ext uri="{FF2B5EF4-FFF2-40B4-BE49-F238E27FC236}">
                <a16:creationId xmlns:a16="http://schemas.microsoft.com/office/drawing/2014/main" id="{7E070D7B-4563-19D7-05C4-4762DAF0DDDA}"/>
              </a:ext>
            </a:extLst>
          </p:cNvPr>
          <p:cNvSpPr/>
          <p:nvPr/>
        </p:nvSpPr>
        <p:spPr>
          <a:xfrm flipV="1">
            <a:off x="6791198" y="4126131"/>
            <a:ext cx="1169830" cy="66540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22336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6DF30-F823-A96E-C25B-C07B56DE02DA}"/>
              </a:ext>
            </a:extLst>
          </p:cNvPr>
          <p:cNvSpPr>
            <a:spLocks noGrp="1"/>
          </p:cNvSpPr>
          <p:nvPr>
            <p:ph type="title"/>
          </p:nvPr>
        </p:nvSpPr>
        <p:spPr/>
        <p:txBody>
          <a:bodyPr/>
          <a:lstStyle/>
          <a:p>
            <a:r>
              <a:rPr lang="tr-TR" dirty="0">
                <a:ea typeface="+mj-lt"/>
                <a:cs typeface="+mj-lt"/>
              </a:rPr>
              <a:t>Geliştirilen Arayüz Programı</a:t>
            </a:r>
            <a:endParaRPr lang="tr-TR" dirty="0"/>
          </a:p>
        </p:txBody>
      </p:sp>
      <p:sp>
        <p:nvSpPr>
          <p:cNvPr id="3" name="İçerik Yer Tutucusu 2">
            <a:extLst>
              <a:ext uri="{FF2B5EF4-FFF2-40B4-BE49-F238E27FC236}">
                <a16:creationId xmlns:a16="http://schemas.microsoft.com/office/drawing/2014/main" id="{3780C718-1776-96C0-C1BB-12E1B5BAD3B7}"/>
              </a:ext>
            </a:extLst>
          </p:cNvPr>
          <p:cNvSpPr>
            <a:spLocks noGrp="1"/>
          </p:cNvSpPr>
          <p:nvPr>
            <p:ph idx="1"/>
          </p:nvPr>
        </p:nvSpPr>
        <p:spPr>
          <a:xfrm>
            <a:off x="258651" y="1718301"/>
            <a:ext cx="6415826" cy="4405000"/>
          </a:xfrm>
        </p:spPr>
        <p:txBody>
          <a:bodyPr vert="horz" lIns="91440" tIns="45720" rIns="91440" bIns="45720" rtlCol="0" anchor="t">
            <a:normAutofit/>
          </a:bodyPr>
          <a:lstStyle/>
          <a:p>
            <a:r>
              <a:rPr lang="tr-TR" dirty="0">
                <a:ea typeface="+mn-lt"/>
                <a:cs typeface="+mn-lt"/>
              </a:rPr>
              <a:t>Çalışmada ayrıca Matlab GUI arayüz programı kullanılarak, ekmek doku/gözenek bölütleme ve gözeneklere ait sayısal verilerin elde edilmesine yönelik bir ara yüz programı oluşturulmuştur. </a:t>
            </a:r>
            <a:endParaRPr lang="tr-TR" i="1" dirty="0">
              <a:cs typeface="Calibri"/>
            </a:endParaRPr>
          </a:p>
        </p:txBody>
      </p:sp>
      <p:pic>
        <p:nvPicPr>
          <p:cNvPr id="4" name="Resim 4">
            <a:extLst>
              <a:ext uri="{FF2B5EF4-FFF2-40B4-BE49-F238E27FC236}">
                <a16:creationId xmlns:a16="http://schemas.microsoft.com/office/drawing/2014/main" id="{C53DE4E4-6685-C1FE-7CB4-7BCC860B9AEC}"/>
              </a:ext>
            </a:extLst>
          </p:cNvPr>
          <p:cNvPicPr>
            <a:picLocks noChangeAspect="1"/>
          </p:cNvPicPr>
          <p:nvPr/>
        </p:nvPicPr>
        <p:blipFill>
          <a:blip r:embed="rId2"/>
          <a:stretch>
            <a:fillRect/>
          </a:stretch>
        </p:blipFill>
        <p:spPr>
          <a:xfrm>
            <a:off x="6795752" y="1621818"/>
            <a:ext cx="2743200" cy="2111829"/>
          </a:xfrm>
          <a:prstGeom prst="rect">
            <a:avLst/>
          </a:prstGeom>
        </p:spPr>
      </p:pic>
      <p:pic>
        <p:nvPicPr>
          <p:cNvPr id="5" name="Resim 5">
            <a:extLst>
              <a:ext uri="{FF2B5EF4-FFF2-40B4-BE49-F238E27FC236}">
                <a16:creationId xmlns:a16="http://schemas.microsoft.com/office/drawing/2014/main" id="{35DAD24D-2397-579B-EE6B-8F781E56D99F}"/>
              </a:ext>
            </a:extLst>
          </p:cNvPr>
          <p:cNvPicPr>
            <a:picLocks noChangeAspect="1"/>
          </p:cNvPicPr>
          <p:nvPr/>
        </p:nvPicPr>
        <p:blipFill>
          <a:blip r:embed="rId3"/>
          <a:stretch>
            <a:fillRect/>
          </a:stretch>
        </p:blipFill>
        <p:spPr>
          <a:xfrm>
            <a:off x="8802710" y="3887436"/>
            <a:ext cx="2743200" cy="2238451"/>
          </a:xfrm>
          <a:prstGeom prst="rect">
            <a:avLst/>
          </a:prstGeom>
        </p:spPr>
      </p:pic>
    </p:spTree>
    <p:extLst>
      <p:ext uri="{BB962C8B-B14F-4D97-AF65-F5344CB8AC3E}">
        <p14:creationId xmlns:p14="http://schemas.microsoft.com/office/powerpoint/2010/main" val="1231611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EF1B6C-1907-572F-FAF2-9EC7A8CCF851}"/>
              </a:ext>
            </a:extLst>
          </p:cNvPr>
          <p:cNvSpPr>
            <a:spLocks noGrp="1"/>
          </p:cNvSpPr>
          <p:nvPr>
            <p:ph type="title"/>
          </p:nvPr>
        </p:nvSpPr>
        <p:spPr/>
        <p:txBody>
          <a:bodyPr>
            <a:normAutofit/>
          </a:bodyPr>
          <a:lstStyle/>
          <a:p>
            <a:r>
              <a:rPr lang="tr-TR" sz="4800" b="1" dirty="0">
                <a:ea typeface="+mj-lt"/>
                <a:cs typeface="+mj-lt"/>
              </a:rPr>
              <a:t>SONUÇLAR VE TARTIŞMALAR</a:t>
            </a:r>
            <a:endParaRPr lang="tr-TR" sz="4800" b="1" dirty="0"/>
          </a:p>
        </p:txBody>
      </p:sp>
      <p:sp>
        <p:nvSpPr>
          <p:cNvPr id="3" name="İçerik Yer Tutucusu 2">
            <a:extLst>
              <a:ext uri="{FF2B5EF4-FFF2-40B4-BE49-F238E27FC236}">
                <a16:creationId xmlns:a16="http://schemas.microsoft.com/office/drawing/2014/main" id="{30B66E4F-C590-F288-2DD9-1D9F2FB99846}"/>
              </a:ext>
            </a:extLst>
          </p:cNvPr>
          <p:cNvSpPr>
            <a:spLocks noGrp="1"/>
          </p:cNvSpPr>
          <p:nvPr>
            <p:ph idx="1"/>
          </p:nvPr>
        </p:nvSpPr>
        <p:spPr>
          <a:xfrm>
            <a:off x="838200" y="1825625"/>
            <a:ext cx="10086304" cy="4351338"/>
          </a:xfrm>
        </p:spPr>
        <p:txBody>
          <a:bodyPr vert="horz" lIns="91440" tIns="45720" rIns="91440" bIns="45720" rtlCol="0" anchor="t">
            <a:normAutofit/>
          </a:bodyPr>
          <a:lstStyle/>
          <a:p>
            <a:r>
              <a:rPr lang="tr-TR" dirty="0">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a:t>
            </a:r>
            <a:endParaRPr lang="tr-TR">
              <a:ea typeface="+mn-lt"/>
              <a:cs typeface="+mn-lt"/>
            </a:endParaRPr>
          </a:p>
          <a:p>
            <a:r>
              <a:rPr lang="tr-TR" dirty="0">
                <a:cs typeface="Calibri" panose="020F0502020204030204"/>
              </a:rPr>
              <a:t>DATEK katkı maddeli ekmekler daha fazla gözenek oluşturur ve ekmek hacmini artırır.</a:t>
            </a:r>
          </a:p>
          <a:p>
            <a:r>
              <a:rPr lang="tr-TR" dirty="0">
                <a:ea typeface="+mn-lt"/>
                <a:cs typeface="+mn-lt"/>
              </a:rPr>
              <a:t> Elde edilen sonuçlar FL ve GL lipaz enzimlerinin DATEM kadar olmasa da ekmek hacmine olumlu etki yaptığını göstermiştir</a:t>
            </a:r>
            <a:endParaRPr lang="tr-TR" dirty="0">
              <a:cs typeface="Calibri" panose="020F0502020204030204"/>
            </a:endParaRPr>
          </a:p>
          <a:p>
            <a:endParaRPr lang="tr-TR" dirty="0">
              <a:cs typeface="Calibri" panose="020F0502020204030204"/>
            </a:endParaRPr>
          </a:p>
        </p:txBody>
      </p:sp>
    </p:spTree>
    <p:extLst>
      <p:ext uri="{BB962C8B-B14F-4D97-AF65-F5344CB8AC3E}">
        <p14:creationId xmlns:p14="http://schemas.microsoft.com/office/powerpoint/2010/main" val="268578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7">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29"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31">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33"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Resim 4" descr="ekmek, birkaç, ızgara içeren bir resim&#10;&#10;Açıklama otomatik olarak oluşturuldu">
            <a:extLst>
              <a:ext uri="{FF2B5EF4-FFF2-40B4-BE49-F238E27FC236}">
                <a16:creationId xmlns:a16="http://schemas.microsoft.com/office/drawing/2014/main" id="{EFCD7C9B-7B94-5C94-3E98-98C443967FCA}"/>
              </a:ext>
            </a:extLst>
          </p:cNvPr>
          <p:cNvPicPr>
            <a:picLocks noChangeAspect="1"/>
          </p:cNvPicPr>
          <p:nvPr/>
        </p:nvPicPr>
        <p:blipFill rotWithShape="1">
          <a:blip r:embed="rId2"/>
          <a:srcRect l="17359" r="3871" b="1"/>
          <a:stretch/>
        </p:blipFill>
        <p:spPr>
          <a:xfrm>
            <a:off x="6677026" y="1134701"/>
            <a:ext cx="4571936" cy="4565281"/>
          </a:xfrm>
          <a:prstGeom prst="rect">
            <a:avLst/>
          </a:prstGeom>
        </p:spPr>
      </p:pic>
      <p:grpSp>
        <p:nvGrpSpPr>
          <p:cNvPr id="36" name="Group 3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7" name="Freeform: Shape 3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Başlık 1">
            <a:extLst>
              <a:ext uri="{FF2B5EF4-FFF2-40B4-BE49-F238E27FC236}">
                <a16:creationId xmlns:a16="http://schemas.microsoft.com/office/drawing/2014/main" id="{41DCE26A-556C-2590-D4AC-E105327EA1F3}"/>
              </a:ext>
            </a:extLst>
          </p:cNvPr>
          <p:cNvSpPr>
            <a:spLocks noGrp="1"/>
          </p:cNvSpPr>
          <p:nvPr>
            <p:ph type="title"/>
          </p:nvPr>
        </p:nvSpPr>
        <p:spPr>
          <a:xfrm>
            <a:off x="1014985" y="819015"/>
            <a:ext cx="5501548" cy="2353362"/>
          </a:xfrm>
        </p:spPr>
        <p:txBody>
          <a:bodyPr anchor="b">
            <a:normAutofit/>
          </a:bodyPr>
          <a:lstStyle/>
          <a:p>
            <a:r>
              <a:rPr lang="tr-TR" sz="4100">
                <a:solidFill>
                  <a:schemeClr val="bg1"/>
                </a:solidFill>
                <a:ea typeface="+mj-lt"/>
                <a:cs typeface="+mj-lt"/>
              </a:rPr>
              <a:t>Görüntü işleme teknikleri kullanılarak ekmek doku analizi ve arayüz programının geliştirilmesi</a:t>
            </a:r>
            <a:endParaRPr lang="tr-TR" sz="4100">
              <a:solidFill>
                <a:schemeClr val="bg1"/>
              </a:solidFill>
            </a:endParaRPr>
          </a:p>
        </p:txBody>
      </p:sp>
      <p:sp>
        <p:nvSpPr>
          <p:cNvPr id="3" name="İçerik Yer Tutucusu 2">
            <a:extLst>
              <a:ext uri="{FF2B5EF4-FFF2-40B4-BE49-F238E27FC236}">
                <a16:creationId xmlns:a16="http://schemas.microsoft.com/office/drawing/2014/main" id="{9E6844EE-A973-F884-422F-974A998F4F31}"/>
              </a:ext>
            </a:extLst>
          </p:cNvPr>
          <p:cNvSpPr>
            <a:spLocks noGrp="1"/>
          </p:cNvSpPr>
          <p:nvPr>
            <p:ph idx="1"/>
          </p:nvPr>
        </p:nvSpPr>
        <p:spPr>
          <a:xfrm>
            <a:off x="1014985" y="3442089"/>
            <a:ext cx="5501548" cy="2573579"/>
          </a:xfrm>
        </p:spPr>
        <p:txBody>
          <a:bodyPr vert="horz" lIns="91440" tIns="45720" rIns="91440" bIns="45720" rtlCol="0" anchor="t">
            <a:normAutofit/>
          </a:bodyPr>
          <a:lstStyle/>
          <a:p>
            <a:r>
              <a:rPr lang="tr-TR" sz="1800">
                <a:solidFill>
                  <a:schemeClr val="bg1"/>
                </a:solidFill>
                <a:ea typeface="+mn-lt"/>
                <a:cs typeface="+mn-lt"/>
              </a:rPr>
              <a:t> Görüntü işleme teknikleriyle ekmek kalite analizi</a:t>
            </a:r>
          </a:p>
          <a:p>
            <a:r>
              <a:rPr lang="tr-TR" sz="1800">
                <a:solidFill>
                  <a:schemeClr val="bg1"/>
                </a:solidFill>
                <a:ea typeface="+mn-lt"/>
                <a:cs typeface="+mn-lt"/>
              </a:rPr>
              <a:t> Katkı maddesi ve enzimlerin ekmek kalitesine etkisi </a:t>
            </a:r>
          </a:p>
          <a:p>
            <a:r>
              <a:rPr lang="tr-TR" sz="1800">
                <a:solidFill>
                  <a:schemeClr val="bg1"/>
                </a:solidFill>
                <a:ea typeface="+mn-lt"/>
                <a:cs typeface="+mn-lt"/>
              </a:rPr>
              <a:t> Ekmek gözeneklerinin otomatik bölütlenmesi </a:t>
            </a:r>
            <a:endParaRPr lang="tr-TR" sz="1800">
              <a:solidFill>
                <a:schemeClr val="bg1"/>
              </a:solidFill>
              <a:cs typeface="Calibri"/>
            </a:endParaRPr>
          </a:p>
        </p:txBody>
      </p:sp>
    </p:spTree>
    <p:extLst>
      <p:ext uri="{BB962C8B-B14F-4D97-AF65-F5344CB8AC3E}">
        <p14:creationId xmlns:p14="http://schemas.microsoft.com/office/powerpoint/2010/main" val="4009806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8DAF82-0123-926F-EF8F-F03384E27439}"/>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ea typeface="+mj-lt"/>
                <a:cs typeface="+mj-lt"/>
              </a:rPr>
              <a:t>GİRİŞ</a:t>
            </a:r>
            <a:endParaRPr lang="tr-TR" sz="4000">
              <a:solidFill>
                <a:srgbClr val="FFFFFF"/>
              </a:solidFill>
            </a:endParaRPr>
          </a:p>
        </p:txBody>
      </p:sp>
      <p:sp>
        <p:nvSpPr>
          <p:cNvPr id="3" name="İçerik Yer Tutucusu 2">
            <a:extLst>
              <a:ext uri="{FF2B5EF4-FFF2-40B4-BE49-F238E27FC236}">
                <a16:creationId xmlns:a16="http://schemas.microsoft.com/office/drawing/2014/main" id="{B81403B8-C38C-BEEA-99DD-DFFCD0BA590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tr-TR" sz="2000">
                <a:ea typeface="+mn-lt"/>
                <a:cs typeface="+mn-lt"/>
              </a:rPr>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a:t>
            </a:r>
          </a:p>
          <a:p>
            <a:r>
              <a:rPr lang="tr-TR" sz="2000">
                <a:ea typeface="+mn-lt"/>
                <a:cs typeface="+mn-lt"/>
              </a:rPr>
              <a:t> Yapısında bulunan yağlar gözenekleri çevreleyip hava geçişini engellediğinden, ekmeğin gözenekli yapı alarak hacim kazanmasını sağlar. Bu yüzden ekmek içi doku dağılımının belirlenmesi, gerek ekmeğin bayatlama süresinin değerlendirilmesinde, gerek ekmek kalitesinin belirlenmesinde kullanılan en önemli parametrelerden biridir. </a:t>
            </a:r>
          </a:p>
          <a:p>
            <a:r>
              <a:rPr lang="tr-TR" sz="2000">
                <a:ea typeface="+mn-lt"/>
                <a:cs typeface="+mn-lt"/>
              </a:rPr>
              <a:t> Gelişen görüntü işleme teknikleriyle birlikte ekmek kalite analizlerinin daha ucuz, hızlı ve güvenilir şekilde yapılabilmesi sağlanmaya çalışılmaktadır</a:t>
            </a:r>
            <a:endParaRPr lang="tr-TR" sz="2000">
              <a:cs typeface="Calibri"/>
            </a:endParaRPr>
          </a:p>
        </p:txBody>
      </p:sp>
    </p:spTree>
    <p:extLst>
      <p:ext uri="{BB962C8B-B14F-4D97-AF65-F5344CB8AC3E}">
        <p14:creationId xmlns:p14="http://schemas.microsoft.com/office/powerpoint/2010/main" val="38245217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DD812988-2F6A-7944-E223-EC177C13FC2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DENEYSEL METOTLAR </a:t>
            </a:r>
          </a:p>
        </p:txBody>
      </p:sp>
      <p:graphicFrame>
        <p:nvGraphicFramePr>
          <p:cNvPr id="5" name="İçerik Yer Tutucusu 2">
            <a:extLst>
              <a:ext uri="{FF2B5EF4-FFF2-40B4-BE49-F238E27FC236}">
                <a16:creationId xmlns:a16="http://schemas.microsoft.com/office/drawing/2014/main" id="{25E37997-9167-44F2-0ED7-E161FF35994B}"/>
              </a:ext>
            </a:extLst>
          </p:cNvPr>
          <p:cNvGraphicFramePr>
            <a:graphicFrameLocks noGrp="1"/>
          </p:cNvGraphicFramePr>
          <p:nvPr>
            <p:ph idx="1"/>
            <p:extLst>
              <p:ext uri="{D42A27DB-BD31-4B8C-83A1-F6EECF244321}">
                <p14:modId xmlns:p14="http://schemas.microsoft.com/office/powerpoint/2010/main" val="4193994465"/>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761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7AFAE8-CE61-7D08-4DC9-D54580A3820D}"/>
              </a:ext>
            </a:extLst>
          </p:cNvPr>
          <p:cNvSpPr>
            <a:spLocks noGrp="1"/>
          </p:cNvSpPr>
          <p:nvPr>
            <p:ph type="title"/>
          </p:nvPr>
        </p:nvSpPr>
        <p:spPr/>
        <p:txBody>
          <a:bodyPr/>
          <a:lstStyle/>
          <a:p>
            <a:r>
              <a:rPr lang="tr-TR" dirty="0">
                <a:cs typeface="Calibri Light"/>
              </a:rPr>
              <a:t>Ekmek dilimleri oluşturmak için:</a:t>
            </a:r>
            <a:endParaRPr lang="tr-TR" dirty="0"/>
          </a:p>
        </p:txBody>
      </p:sp>
      <p:sp>
        <p:nvSpPr>
          <p:cNvPr id="6" name="İçerik Yer Tutucusu 5">
            <a:extLst>
              <a:ext uri="{FF2B5EF4-FFF2-40B4-BE49-F238E27FC236}">
                <a16:creationId xmlns:a16="http://schemas.microsoft.com/office/drawing/2014/main" id="{33062385-577E-D831-0C15-65D2C03A690B}"/>
              </a:ext>
            </a:extLst>
          </p:cNvPr>
          <p:cNvSpPr>
            <a:spLocks noGrp="1"/>
          </p:cNvSpPr>
          <p:nvPr>
            <p:ph idx="1"/>
          </p:nvPr>
        </p:nvSpPr>
        <p:spPr>
          <a:xfrm>
            <a:off x="838200" y="1825625"/>
            <a:ext cx="7489065" cy="4834295"/>
          </a:xfrm>
        </p:spPr>
        <p:txBody>
          <a:bodyPr vert="horz" lIns="91440" tIns="45720" rIns="91440" bIns="45720" rtlCol="0" anchor="t">
            <a:normAutofit fontScale="92500"/>
          </a:bodyPr>
          <a:lstStyle/>
          <a:p>
            <a:r>
              <a:rPr lang="tr-TR" dirty="0">
                <a:cs typeface="Calibri"/>
              </a:rPr>
              <a:t>Belirtilen miktarlara ve özelliklere göre ekmek dilimleri oluşturulur ve ekmek dilimlerinin görüntüsü alınır.</a:t>
            </a:r>
            <a:r>
              <a:rPr lang="tr-TR" dirty="0">
                <a:ea typeface="+mn-lt"/>
                <a:cs typeface="+mn-lt"/>
              </a:rPr>
              <a:t> Çalışmada 104 farklı ekmek görüntüsü kullanılmış ve bunların 8 tanesi kontrol grubunu oluşturmaktadır. Bu kontrol grubunu oluşturan ekmeklerin yapımında hiçbir katkı maddesi kullanılmamıştır. 32 tanesi ise DATEM katkı maddesinin (%0,25, %0,50, %0,75, %1,00) farklı konsantrasyonundan, 32 tanesi </a:t>
            </a:r>
            <a:r>
              <a:rPr lang="tr-TR" dirty="0" err="1">
                <a:ea typeface="+mn-lt"/>
                <a:cs typeface="+mn-lt"/>
              </a:rPr>
              <a:t>lipopan</a:t>
            </a:r>
            <a:r>
              <a:rPr lang="tr-TR" dirty="0">
                <a:ea typeface="+mn-lt"/>
                <a:cs typeface="+mn-lt"/>
              </a:rPr>
              <a:t> FBG fosfolipaz (FL) enziminin (10, 20, 30, 40 mg/kg) konsantrasyonlarından ve 32 tanesi ise </a:t>
            </a:r>
            <a:r>
              <a:rPr lang="tr-TR" dirty="0" err="1">
                <a:ea typeface="+mn-lt"/>
                <a:cs typeface="+mn-lt"/>
              </a:rPr>
              <a:t>grindamyl</a:t>
            </a:r>
            <a:r>
              <a:rPr lang="tr-TR" dirty="0">
                <a:ea typeface="+mn-lt"/>
                <a:cs typeface="+mn-lt"/>
              </a:rPr>
              <a:t> </a:t>
            </a:r>
            <a:r>
              <a:rPr lang="tr-TR" dirty="0" err="1">
                <a:ea typeface="+mn-lt"/>
                <a:cs typeface="+mn-lt"/>
              </a:rPr>
              <a:t>glikolipaz</a:t>
            </a:r>
            <a:r>
              <a:rPr lang="tr-TR" dirty="0">
                <a:ea typeface="+mn-lt"/>
                <a:cs typeface="+mn-lt"/>
              </a:rPr>
              <a:t> (GL) enziminin (30, 60, 90, 120 mg/kg) konsantrasyonlarından oluşmaktadır</a:t>
            </a:r>
            <a:endParaRPr lang="tr-TR" dirty="0"/>
          </a:p>
        </p:txBody>
      </p:sp>
      <p:pic>
        <p:nvPicPr>
          <p:cNvPr id="7" name="Resim 7">
            <a:extLst>
              <a:ext uri="{FF2B5EF4-FFF2-40B4-BE49-F238E27FC236}">
                <a16:creationId xmlns:a16="http://schemas.microsoft.com/office/drawing/2014/main" id="{F41AF6D8-774E-1934-3E44-32D0D0A4BF4A}"/>
              </a:ext>
            </a:extLst>
          </p:cNvPr>
          <p:cNvPicPr>
            <a:picLocks noChangeAspect="1"/>
          </p:cNvPicPr>
          <p:nvPr/>
        </p:nvPicPr>
        <p:blipFill>
          <a:blip r:embed="rId2"/>
          <a:stretch>
            <a:fillRect/>
          </a:stretch>
        </p:blipFill>
        <p:spPr>
          <a:xfrm>
            <a:off x="8609527" y="2173243"/>
            <a:ext cx="2743200" cy="3284246"/>
          </a:xfrm>
          <a:prstGeom prst="rect">
            <a:avLst/>
          </a:prstGeom>
        </p:spPr>
      </p:pic>
    </p:spTree>
    <p:extLst>
      <p:ext uri="{BB962C8B-B14F-4D97-AF65-F5344CB8AC3E}">
        <p14:creationId xmlns:p14="http://schemas.microsoft.com/office/powerpoint/2010/main" val="36104460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EFA9FC-718C-8364-F42F-ACBB96E6D55E}"/>
              </a:ext>
            </a:extLst>
          </p:cNvPr>
          <p:cNvSpPr>
            <a:spLocks noGrp="1"/>
          </p:cNvSpPr>
          <p:nvPr>
            <p:ph type="title"/>
          </p:nvPr>
        </p:nvSpPr>
        <p:spPr/>
        <p:txBody>
          <a:bodyPr/>
          <a:lstStyle/>
          <a:p>
            <a:r>
              <a:rPr lang="tr-TR" dirty="0">
                <a:cs typeface="Calibri Light"/>
              </a:rPr>
              <a:t>Ekmek Dilimin Gri Seviye Görüntüsünü Almak:</a:t>
            </a:r>
          </a:p>
        </p:txBody>
      </p:sp>
      <p:sp>
        <p:nvSpPr>
          <p:cNvPr id="3" name="İçerik Yer Tutucusu 2">
            <a:extLst>
              <a:ext uri="{FF2B5EF4-FFF2-40B4-BE49-F238E27FC236}">
                <a16:creationId xmlns:a16="http://schemas.microsoft.com/office/drawing/2014/main" id="{B4738603-3B0F-DED5-BDC6-0AC63856E053}"/>
              </a:ext>
            </a:extLst>
          </p:cNvPr>
          <p:cNvSpPr>
            <a:spLocks noGrp="1"/>
          </p:cNvSpPr>
          <p:nvPr>
            <p:ph idx="1"/>
          </p:nvPr>
        </p:nvSpPr>
        <p:spPr>
          <a:xfrm>
            <a:off x="838200" y="1825625"/>
            <a:ext cx="4355206" cy="4351338"/>
          </a:xfrm>
        </p:spPr>
        <p:txBody>
          <a:bodyPr vert="horz" lIns="91440" tIns="45720" rIns="91440" bIns="45720" rtlCol="0" anchor="t">
            <a:normAutofit/>
          </a:bodyPr>
          <a:lstStyle/>
          <a:p>
            <a:r>
              <a:rPr lang="tr-TR" dirty="0">
                <a:cs typeface="Calibri"/>
              </a:rPr>
              <a:t>Ekmek dilimlerindeki gözenekleri daha iyi görmek için ekmek dilimlerinin fotoğrafları gri seviyeye getirilir.</a:t>
            </a:r>
            <a:endParaRPr lang="tr-TR" dirty="0"/>
          </a:p>
        </p:txBody>
      </p:sp>
      <p:pic>
        <p:nvPicPr>
          <p:cNvPr id="4" name="Resim 4" descr="iç mekan, yiyecek içeren bir resim&#10;&#10;Açıklama otomatik olarak oluşturuldu">
            <a:extLst>
              <a:ext uri="{FF2B5EF4-FFF2-40B4-BE49-F238E27FC236}">
                <a16:creationId xmlns:a16="http://schemas.microsoft.com/office/drawing/2014/main" id="{C34005C8-A7DB-24B0-C994-E9DE76CC5C1B}"/>
              </a:ext>
            </a:extLst>
          </p:cNvPr>
          <p:cNvPicPr>
            <a:picLocks noChangeAspect="1"/>
          </p:cNvPicPr>
          <p:nvPr/>
        </p:nvPicPr>
        <p:blipFill>
          <a:blip r:embed="rId2"/>
          <a:stretch>
            <a:fillRect/>
          </a:stretch>
        </p:blipFill>
        <p:spPr>
          <a:xfrm>
            <a:off x="6752823" y="1581367"/>
            <a:ext cx="3515932" cy="3920647"/>
          </a:xfrm>
          <a:prstGeom prst="rect">
            <a:avLst/>
          </a:prstGeom>
        </p:spPr>
      </p:pic>
      <p:pic>
        <p:nvPicPr>
          <p:cNvPr id="5" name="Resim 5">
            <a:extLst>
              <a:ext uri="{FF2B5EF4-FFF2-40B4-BE49-F238E27FC236}">
                <a16:creationId xmlns:a16="http://schemas.microsoft.com/office/drawing/2014/main" id="{E07B1F89-D475-2AD1-158F-1AC442185479}"/>
              </a:ext>
            </a:extLst>
          </p:cNvPr>
          <p:cNvPicPr>
            <a:picLocks noChangeAspect="1"/>
          </p:cNvPicPr>
          <p:nvPr/>
        </p:nvPicPr>
        <p:blipFill>
          <a:blip r:embed="rId3"/>
          <a:stretch>
            <a:fillRect/>
          </a:stretch>
        </p:blipFill>
        <p:spPr>
          <a:xfrm>
            <a:off x="1204175" y="3864510"/>
            <a:ext cx="4889678" cy="2574077"/>
          </a:xfrm>
          <a:prstGeom prst="rect">
            <a:avLst/>
          </a:prstGeom>
        </p:spPr>
      </p:pic>
    </p:spTree>
    <p:extLst>
      <p:ext uri="{BB962C8B-B14F-4D97-AF65-F5344CB8AC3E}">
        <p14:creationId xmlns:p14="http://schemas.microsoft.com/office/powerpoint/2010/main" val="270902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46B444-A275-98BB-376B-409EA656A129}"/>
              </a:ext>
            </a:extLst>
          </p:cNvPr>
          <p:cNvSpPr>
            <a:spLocks noGrp="1"/>
          </p:cNvSpPr>
          <p:nvPr>
            <p:ph type="title"/>
          </p:nvPr>
        </p:nvSpPr>
        <p:spPr/>
        <p:txBody>
          <a:bodyPr/>
          <a:lstStyle/>
          <a:p>
            <a:r>
              <a:rPr lang="tr-TR" dirty="0">
                <a:cs typeface="Calibri Light"/>
              </a:rPr>
              <a:t>Histogram Germe</a:t>
            </a:r>
            <a:endParaRPr lang="tr-TR" dirty="0"/>
          </a:p>
        </p:txBody>
      </p:sp>
      <p:sp>
        <p:nvSpPr>
          <p:cNvPr id="3" name="İçerik Yer Tutucusu 2">
            <a:extLst>
              <a:ext uri="{FF2B5EF4-FFF2-40B4-BE49-F238E27FC236}">
                <a16:creationId xmlns:a16="http://schemas.microsoft.com/office/drawing/2014/main" id="{CCBE7575-A5DB-D58B-457B-C4CF6D745E21}"/>
              </a:ext>
            </a:extLst>
          </p:cNvPr>
          <p:cNvSpPr>
            <a:spLocks noGrp="1"/>
          </p:cNvSpPr>
          <p:nvPr>
            <p:ph idx="1"/>
          </p:nvPr>
        </p:nvSpPr>
        <p:spPr>
          <a:xfrm>
            <a:off x="526961" y="1374864"/>
            <a:ext cx="5203065" cy="4351338"/>
          </a:xfrm>
        </p:spPr>
        <p:txBody>
          <a:bodyPr vert="horz" lIns="91440" tIns="45720" rIns="91440" bIns="45720" rtlCol="0" anchor="t">
            <a:normAutofit/>
          </a:bodyPr>
          <a:lstStyle/>
          <a:p>
            <a:r>
              <a:rPr lang="tr-TR" dirty="0">
                <a:ea typeface="+mn-lt"/>
                <a:cs typeface="+mn-lt"/>
              </a:rPr>
              <a:t>Adaptif histogram eşitleme olarak da bilinen histogram germe işlemi düşük kontrastlı resimlere uygulanan bir yöntem olup histogramı geniş bir bölgeye yayma mantığına dayanmaktadır.</a:t>
            </a:r>
            <a:endParaRPr lang="tr-TR" dirty="0"/>
          </a:p>
        </p:txBody>
      </p:sp>
      <p:pic>
        <p:nvPicPr>
          <p:cNvPr id="5" name="Resim 5" descr="ekmek içeren bir resim&#10;&#10;Açıklama otomatik olarak oluşturuldu">
            <a:extLst>
              <a:ext uri="{FF2B5EF4-FFF2-40B4-BE49-F238E27FC236}">
                <a16:creationId xmlns:a16="http://schemas.microsoft.com/office/drawing/2014/main" id="{91D1AC3D-5547-7570-3F8C-6A73BAA01B54}"/>
              </a:ext>
            </a:extLst>
          </p:cNvPr>
          <p:cNvPicPr>
            <a:picLocks noChangeAspect="1"/>
          </p:cNvPicPr>
          <p:nvPr/>
        </p:nvPicPr>
        <p:blipFill>
          <a:blip r:embed="rId2"/>
          <a:stretch>
            <a:fillRect/>
          </a:stretch>
        </p:blipFill>
        <p:spPr>
          <a:xfrm>
            <a:off x="6666964" y="360599"/>
            <a:ext cx="3108101" cy="3024407"/>
          </a:xfrm>
          <a:prstGeom prst="rect">
            <a:avLst/>
          </a:prstGeom>
        </p:spPr>
      </p:pic>
      <p:pic>
        <p:nvPicPr>
          <p:cNvPr id="6" name="Resim 6">
            <a:extLst>
              <a:ext uri="{FF2B5EF4-FFF2-40B4-BE49-F238E27FC236}">
                <a16:creationId xmlns:a16="http://schemas.microsoft.com/office/drawing/2014/main" id="{C868E137-03DF-E652-847A-BD5E1A32FFB3}"/>
              </a:ext>
            </a:extLst>
          </p:cNvPr>
          <p:cNvPicPr>
            <a:picLocks noChangeAspect="1"/>
          </p:cNvPicPr>
          <p:nvPr/>
        </p:nvPicPr>
        <p:blipFill>
          <a:blip r:embed="rId3"/>
          <a:stretch>
            <a:fillRect/>
          </a:stretch>
        </p:blipFill>
        <p:spPr>
          <a:xfrm>
            <a:off x="6162541" y="3754751"/>
            <a:ext cx="5254579" cy="2493090"/>
          </a:xfrm>
          <a:prstGeom prst="rect">
            <a:avLst/>
          </a:prstGeom>
        </p:spPr>
      </p:pic>
    </p:spTree>
    <p:extLst>
      <p:ext uri="{BB962C8B-B14F-4D97-AF65-F5344CB8AC3E}">
        <p14:creationId xmlns:p14="http://schemas.microsoft.com/office/powerpoint/2010/main" val="17155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2C956E-D6B5-8DCE-8875-23EF34802BA0}"/>
              </a:ext>
            </a:extLst>
          </p:cNvPr>
          <p:cNvSpPr>
            <a:spLocks noGrp="1"/>
          </p:cNvSpPr>
          <p:nvPr>
            <p:ph type="title"/>
          </p:nvPr>
        </p:nvSpPr>
        <p:spPr/>
        <p:txBody>
          <a:bodyPr/>
          <a:lstStyle/>
          <a:p>
            <a:r>
              <a:rPr lang="tr-TR" dirty="0">
                <a:cs typeface="Calibri Light"/>
              </a:rPr>
              <a:t>Histogram Eşitleme</a:t>
            </a:r>
            <a:endParaRPr lang="tr-TR" dirty="0"/>
          </a:p>
        </p:txBody>
      </p:sp>
      <p:sp>
        <p:nvSpPr>
          <p:cNvPr id="3" name="İçerik Yer Tutucusu 2">
            <a:extLst>
              <a:ext uri="{FF2B5EF4-FFF2-40B4-BE49-F238E27FC236}">
                <a16:creationId xmlns:a16="http://schemas.microsoft.com/office/drawing/2014/main" id="{1BFB6E4B-5244-B223-44B6-C91BC612C86E}"/>
              </a:ext>
            </a:extLst>
          </p:cNvPr>
          <p:cNvSpPr>
            <a:spLocks noGrp="1"/>
          </p:cNvSpPr>
          <p:nvPr>
            <p:ph idx="1"/>
          </p:nvPr>
        </p:nvSpPr>
        <p:spPr>
          <a:xfrm>
            <a:off x="204989" y="1600245"/>
            <a:ext cx="6083122" cy="3750324"/>
          </a:xfrm>
        </p:spPr>
        <p:txBody>
          <a:bodyPr vert="horz" lIns="91440" tIns="45720" rIns="91440" bIns="45720" rtlCol="0" anchor="t">
            <a:normAutofit/>
          </a:bodyPr>
          <a:lstStyle/>
          <a:p>
            <a:r>
              <a:rPr lang="tr-TR" dirty="0">
                <a:ea typeface="+mn-lt"/>
                <a:cs typeface="+mn-lt"/>
              </a:rPr>
              <a:t>iki histogram tepesi kaybolmuştur. Piksel aralığı ise histogram boyunca yayılmıştır. </a:t>
            </a:r>
          </a:p>
          <a:p>
            <a:r>
              <a:rPr lang="tr-TR" dirty="0">
                <a:ea typeface="+mn-lt"/>
                <a:cs typeface="+mn-lt"/>
              </a:rPr>
              <a:t>Histogram eşitleme renk değerleri düzgün dağılımlı olmayan görüntüler için uygun bir görüntü iyileştirme metodudur.</a:t>
            </a:r>
            <a:endParaRPr lang="tr-TR" dirty="0">
              <a:cs typeface="Calibri"/>
            </a:endParaRPr>
          </a:p>
        </p:txBody>
      </p:sp>
      <p:pic>
        <p:nvPicPr>
          <p:cNvPr id="6" name="Resim 6">
            <a:extLst>
              <a:ext uri="{FF2B5EF4-FFF2-40B4-BE49-F238E27FC236}">
                <a16:creationId xmlns:a16="http://schemas.microsoft.com/office/drawing/2014/main" id="{047A4316-E036-B8EF-9340-CF3BC6A0C2FA}"/>
              </a:ext>
            </a:extLst>
          </p:cNvPr>
          <p:cNvPicPr>
            <a:picLocks noChangeAspect="1"/>
          </p:cNvPicPr>
          <p:nvPr/>
        </p:nvPicPr>
        <p:blipFill>
          <a:blip r:embed="rId2"/>
          <a:stretch>
            <a:fillRect/>
          </a:stretch>
        </p:blipFill>
        <p:spPr>
          <a:xfrm>
            <a:off x="6291330" y="227067"/>
            <a:ext cx="5544354" cy="3398795"/>
          </a:xfrm>
          <a:prstGeom prst="rect">
            <a:avLst/>
          </a:prstGeom>
        </p:spPr>
      </p:pic>
      <p:pic>
        <p:nvPicPr>
          <p:cNvPr id="7" name="Resim 7" descr="metin, yiyecek içeren bir resim&#10;&#10;Açıklama otomatik olarak oluşturuldu">
            <a:extLst>
              <a:ext uri="{FF2B5EF4-FFF2-40B4-BE49-F238E27FC236}">
                <a16:creationId xmlns:a16="http://schemas.microsoft.com/office/drawing/2014/main" id="{70CE499F-60A8-217D-F4AA-7209A865DD9D}"/>
              </a:ext>
            </a:extLst>
          </p:cNvPr>
          <p:cNvPicPr>
            <a:picLocks noChangeAspect="1"/>
          </p:cNvPicPr>
          <p:nvPr/>
        </p:nvPicPr>
        <p:blipFill>
          <a:blip r:embed="rId3"/>
          <a:stretch>
            <a:fillRect/>
          </a:stretch>
        </p:blipFill>
        <p:spPr>
          <a:xfrm>
            <a:off x="6430851" y="3747997"/>
            <a:ext cx="2839791" cy="2882232"/>
          </a:xfrm>
          <a:prstGeom prst="rect">
            <a:avLst/>
          </a:prstGeom>
        </p:spPr>
      </p:pic>
    </p:spTree>
    <p:extLst>
      <p:ext uri="{BB962C8B-B14F-4D97-AF65-F5344CB8AC3E}">
        <p14:creationId xmlns:p14="http://schemas.microsoft.com/office/powerpoint/2010/main" val="298435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açık hava içeren bir resim&#10;&#10;Açıklama otomatik olarak oluşturuldu">
            <a:extLst>
              <a:ext uri="{FF2B5EF4-FFF2-40B4-BE49-F238E27FC236}">
                <a16:creationId xmlns:a16="http://schemas.microsoft.com/office/drawing/2014/main" id="{FFBE5F62-50D3-B671-FA65-26342B6BFFAA}"/>
              </a:ext>
            </a:extLst>
          </p:cNvPr>
          <p:cNvPicPr>
            <a:picLocks noGrp="1" noChangeAspect="1"/>
          </p:cNvPicPr>
          <p:nvPr>
            <p:ph idx="1"/>
          </p:nvPr>
        </p:nvPicPr>
        <p:blipFill>
          <a:blip r:embed="rId2"/>
          <a:stretch>
            <a:fillRect/>
          </a:stretch>
        </p:blipFill>
        <p:spPr>
          <a:xfrm>
            <a:off x="-195560" y="-52544"/>
            <a:ext cx="4383570" cy="4351338"/>
          </a:xfrm>
        </p:spPr>
      </p:pic>
      <p:pic>
        <p:nvPicPr>
          <p:cNvPr id="5" name="Resim 5">
            <a:extLst>
              <a:ext uri="{FF2B5EF4-FFF2-40B4-BE49-F238E27FC236}">
                <a16:creationId xmlns:a16="http://schemas.microsoft.com/office/drawing/2014/main" id="{649B8AD4-56AF-843A-D760-3E7E6BD8F07D}"/>
              </a:ext>
            </a:extLst>
          </p:cNvPr>
          <p:cNvPicPr>
            <a:picLocks noChangeAspect="1"/>
          </p:cNvPicPr>
          <p:nvPr/>
        </p:nvPicPr>
        <p:blipFill>
          <a:blip r:embed="rId3"/>
          <a:stretch>
            <a:fillRect/>
          </a:stretch>
        </p:blipFill>
        <p:spPr>
          <a:xfrm>
            <a:off x="4456090" y="154147"/>
            <a:ext cx="3387143" cy="4295903"/>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2C4AB80F-AE41-EBA6-A173-52C053513F77}"/>
              </a:ext>
            </a:extLst>
          </p:cNvPr>
          <p:cNvPicPr>
            <a:picLocks noChangeAspect="1"/>
          </p:cNvPicPr>
          <p:nvPr/>
        </p:nvPicPr>
        <p:blipFill>
          <a:blip r:embed="rId4"/>
          <a:stretch>
            <a:fillRect/>
          </a:stretch>
        </p:blipFill>
        <p:spPr>
          <a:xfrm>
            <a:off x="8266090" y="121597"/>
            <a:ext cx="3572435" cy="4344904"/>
          </a:xfrm>
          <a:prstGeom prst="rect">
            <a:avLst/>
          </a:prstGeom>
        </p:spPr>
      </p:pic>
    </p:spTree>
    <p:extLst>
      <p:ext uri="{BB962C8B-B14F-4D97-AF65-F5344CB8AC3E}">
        <p14:creationId xmlns:p14="http://schemas.microsoft.com/office/powerpoint/2010/main" val="1706471719"/>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13</Slides>
  <Notes>0</Notes>
  <HiddenSlides>1</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Ofis Teması</vt:lpstr>
      <vt:lpstr>GÖRÜNTÜ İŞLEME  ÖDEV-3</vt:lpstr>
      <vt:lpstr>Görüntü işleme teknikleri kullanılarak ekmek doku analizi ve arayüz programının geliştirilmesi</vt:lpstr>
      <vt:lpstr>GİRİŞ</vt:lpstr>
      <vt:lpstr>DENEYSEL METOTLAR </vt:lpstr>
      <vt:lpstr>Ekmek dilimleri oluşturmak için:</vt:lpstr>
      <vt:lpstr>Ekmek Dilimin Gri Seviye Görüntüsünü Almak:</vt:lpstr>
      <vt:lpstr>Histogram Germe</vt:lpstr>
      <vt:lpstr>Histogram Eşitleme</vt:lpstr>
      <vt:lpstr>PowerPoint Sunusu</vt:lpstr>
      <vt:lpstr>Gözenekleri Büyüklüğüne Göre Renklendirme:</vt:lpstr>
      <vt:lpstr>ZSI Başarım İndeksinin Belirlenmesi:</vt:lpstr>
      <vt:lpstr>Geliştirilen Arayüz Programı</vt:lpstr>
      <vt:lpstr>SONUÇLAR VE TARTIŞMALAR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347</cp:revision>
  <dcterms:created xsi:type="dcterms:W3CDTF">2022-11-09T15:30:30Z</dcterms:created>
  <dcterms:modified xsi:type="dcterms:W3CDTF">2022-11-09T16:54:33Z</dcterms:modified>
</cp:coreProperties>
</file>