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4" r:id="rId7"/>
    <p:sldId id="263" r:id="rId8"/>
    <p:sldId id="262" r:id="rId9"/>
    <p:sldId id="261"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57133-129A-423A-9E95-1D854B33B951}" v="471" dt="2022-11-13T21:08:34.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96CB84-1558-4D4C-B285-F7E8181DB88E}"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EF95D974-4AD7-4EE5-942F-78B85D75D795}">
      <dgm:prSet/>
      <dgm:spPr/>
      <dgm:t>
        <a:bodyPr/>
        <a:lstStyle/>
        <a:p>
          <a:r>
            <a:rPr lang="tr-TR"/>
            <a:t>görüntü işleme yöntemleri ile görüntünün arka planı siyah bir zemin haline getirilerek sınıflandırılacak kiraz meyvesinin arka planı temizlenmiştir.</a:t>
          </a:r>
          <a:endParaRPr lang="en-US"/>
        </a:p>
      </dgm:t>
    </dgm:pt>
    <dgm:pt modelId="{DEED67AA-EB7E-4294-A301-CCA99484C91F}" type="parTrans" cxnId="{C5E18DA8-522B-4E2C-83B1-E0E625717C57}">
      <dgm:prSet/>
      <dgm:spPr/>
      <dgm:t>
        <a:bodyPr/>
        <a:lstStyle/>
        <a:p>
          <a:endParaRPr lang="en-US"/>
        </a:p>
      </dgm:t>
    </dgm:pt>
    <dgm:pt modelId="{AE56D2C1-D783-45A0-A7D8-F67CA9306365}" type="sibTrans" cxnId="{C5E18DA8-522B-4E2C-83B1-E0E625717C57}">
      <dgm:prSet/>
      <dgm:spPr/>
      <dgm:t>
        <a:bodyPr/>
        <a:lstStyle/>
        <a:p>
          <a:endParaRPr lang="en-US"/>
        </a:p>
      </dgm:t>
    </dgm:pt>
    <dgm:pt modelId="{FD3ABE33-220F-46F6-AEC7-CE4DABCA749F}">
      <dgm:prSet/>
      <dgm:spPr/>
      <dgm:t>
        <a:bodyPr/>
        <a:lstStyle/>
        <a:p>
          <a:r>
            <a:rPr lang="tr-TR"/>
            <a:t>Daha sonra elde edilen görüntü çeşitli filtreleme işlemlerine tabi tutulmuş ve belirli algoritmalar ile kirazların sınır alanları belirlenmiştir. </a:t>
          </a:r>
          <a:endParaRPr lang="en-US"/>
        </a:p>
      </dgm:t>
    </dgm:pt>
    <dgm:pt modelId="{978FA3B4-920A-4C7A-9768-EA6B9CA4F6F3}" type="parTrans" cxnId="{A927B0C3-FC08-47FA-9723-36699FA13D0E}">
      <dgm:prSet/>
      <dgm:spPr/>
      <dgm:t>
        <a:bodyPr/>
        <a:lstStyle/>
        <a:p>
          <a:endParaRPr lang="en-US"/>
        </a:p>
      </dgm:t>
    </dgm:pt>
    <dgm:pt modelId="{27852EDA-A020-4709-8359-F0F40C14259A}" type="sibTrans" cxnId="{A927B0C3-FC08-47FA-9723-36699FA13D0E}">
      <dgm:prSet/>
      <dgm:spPr/>
      <dgm:t>
        <a:bodyPr/>
        <a:lstStyle/>
        <a:p>
          <a:endParaRPr lang="en-US"/>
        </a:p>
      </dgm:t>
    </dgm:pt>
    <dgm:pt modelId="{B5B2F80F-E78A-428E-88B3-39014B6CED3F}">
      <dgm:prSet/>
      <dgm:spPr/>
      <dgm:t>
        <a:bodyPr/>
        <a:lstStyle/>
        <a:p>
          <a:r>
            <a:rPr lang="tr-TR"/>
            <a:t>Sınırları belirlenen kirazlara ait boyut bilgisi hesaplanarak, kirazlara ait boyutsal sınıflandırma işlemi gerçekleştirilmiştir.</a:t>
          </a:r>
          <a:endParaRPr lang="en-US"/>
        </a:p>
      </dgm:t>
    </dgm:pt>
    <dgm:pt modelId="{7FD330A4-6A56-40E3-94B8-D7485F7DAC1A}" type="parTrans" cxnId="{3BCE9DD9-24CF-4B80-9173-6DFD762490EF}">
      <dgm:prSet/>
      <dgm:spPr/>
      <dgm:t>
        <a:bodyPr/>
        <a:lstStyle/>
        <a:p>
          <a:endParaRPr lang="en-US"/>
        </a:p>
      </dgm:t>
    </dgm:pt>
    <dgm:pt modelId="{3D2FE81D-8D76-49A3-BA46-91299750C4E9}" type="sibTrans" cxnId="{3BCE9DD9-24CF-4B80-9173-6DFD762490EF}">
      <dgm:prSet/>
      <dgm:spPr/>
      <dgm:t>
        <a:bodyPr/>
        <a:lstStyle/>
        <a:p>
          <a:endParaRPr lang="en-US"/>
        </a:p>
      </dgm:t>
    </dgm:pt>
    <dgm:pt modelId="{9A7B7F83-911D-47CB-803D-F0508114E6D3}" type="pres">
      <dgm:prSet presAssocID="{2696CB84-1558-4D4C-B285-F7E8181DB88E}" presName="hierChild1" presStyleCnt="0">
        <dgm:presLayoutVars>
          <dgm:chPref val="1"/>
          <dgm:dir/>
          <dgm:animOne val="branch"/>
          <dgm:animLvl val="lvl"/>
          <dgm:resizeHandles/>
        </dgm:presLayoutVars>
      </dgm:prSet>
      <dgm:spPr/>
    </dgm:pt>
    <dgm:pt modelId="{71A8E0E0-672F-4F11-9329-B37D081FF05B}" type="pres">
      <dgm:prSet presAssocID="{EF95D974-4AD7-4EE5-942F-78B85D75D795}" presName="hierRoot1" presStyleCnt="0"/>
      <dgm:spPr/>
    </dgm:pt>
    <dgm:pt modelId="{A031681A-3DA3-42FD-8837-33E7BB82EFFB}" type="pres">
      <dgm:prSet presAssocID="{EF95D974-4AD7-4EE5-942F-78B85D75D795}" presName="composite" presStyleCnt="0"/>
      <dgm:spPr/>
    </dgm:pt>
    <dgm:pt modelId="{55BCD22C-BAD9-4134-B31B-E6321B486F08}" type="pres">
      <dgm:prSet presAssocID="{EF95D974-4AD7-4EE5-942F-78B85D75D795}" presName="background" presStyleLbl="node0" presStyleIdx="0" presStyleCnt="3"/>
      <dgm:spPr/>
    </dgm:pt>
    <dgm:pt modelId="{4312FAB3-EE42-44AE-8EFB-35EFFEE6895C}" type="pres">
      <dgm:prSet presAssocID="{EF95D974-4AD7-4EE5-942F-78B85D75D795}" presName="text" presStyleLbl="fgAcc0" presStyleIdx="0" presStyleCnt="3">
        <dgm:presLayoutVars>
          <dgm:chPref val="3"/>
        </dgm:presLayoutVars>
      </dgm:prSet>
      <dgm:spPr/>
    </dgm:pt>
    <dgm:pt modelId="{AD70E3A2-5B5D-4863-B545-F73EAC13EC84}" type="pres">
      <dgm:prSet presAssocID="{EF95D974-4AD7-4EE5-942F-78B85D75D795}" presName="hierChild2" presStyleCnt="0"/>
      <dgm:spPr/>
    </dgm:pt>
    <dgm:pt modelId="{ACB72DB9-79A6-4C51-9E89-5DB8D1C833C9}" type="pres">
      <dgm:prSet presAssocID="{FD3ABE33-220F-46F6-AEC7-CE4DABCA749F}" presName="hierRoot1" presStyleCnt="0"/>
      <dgm:spPr/>
    </dgm:pt>
    <dgm:pt modelId="{52FD532A-CE99-48CB-93A5-2578A389621D}" type="pres">
      <dgm:prSet presAssocID="{FD3ABE33-220F-46F6-AEC7-CE4DABCA749F}" presName="composite" presStyleCnt="0"/>
      <dgm:spPr/>
    </dgm:pt>
    <dgm:pt modelId="{D48DFE82-2B4C-4885-9981-55848464EF5D}" type="pres">
      <dgm:prSet presAssocID="{FD3ABE33-220F-46F6-AEC7-CE4DABCA749F}" presName="background" presStyleLbl="node0" presStyleIdx="1" presStyleCnt="3"/>
      <dgm:spPr/>
    </dgm:pt>
    <dgm:pt modelId="{7FF6E326-0A46-41A0-B0BE-C7A511ED7CB7}" type="pres">
      <dgm:prSet presAssocID="{FD3ABE33-220F-46F6-AEC7-CE4DABCA749F}" presName="text" presStyleLbl="fgAcc0" presStyleIdx="1" presStyleCnt="3">
        <dgm:presLayoutVars>
          <dgm:chPref val="3"/>
        </dgm:presLayoutVars>
      </dgm:prSet>
      <dgm:spPr/>
    </dgm:pt>
    <dgm:pt modelId="{23315C49-4C8F-4CC4-A861-2DCF09A91C1F}" type="pres">
      <dgm:prSet presAssocID="{FD3ABE33-220F-46F6-AEC7-CE4DABCA749F}" presName="hierChild2" presStyleCnt="0"/>
      <dgm:spPr/>
    </dgm:pt>
    <dgm:pt modelId="{24C2D15A-C61D-40CF-B098-7FC326B67405}" type="pres">
      <dgm:prSet presAssocID="{B5B2F80F-E78A-428E-88B3-39014B6CED3F}" presName="hierRoot1" presStyleCnt="0"/>
      <dgm:spPr/>
    </dgm:pt>
    <dgm:pt modelId="{6EE86D95-F1FF-4E39-BC2C-721D5317B2B7}" type="pres">
      <dgm:prSet presAssocID="{B5B2F80F-E78A-428E-88B3-39014B6CED3F}" presName="composite" presStyleCnt="0"/>
      <dgm:spPr/>
    </dgm:pt>
    <dgm:pt modelId="{A2343EB5-123E-4590-B235-2EA9802BADAC}" type="pres">
      <dgm:prSet presAssocID="{B5B2F80F-E78A-428E-88B3-39014B6CED3F}" presName="background" presStyleLbl="node0" presStyleIdx="2" presStyleCnt="3"/>
      <dgm:spPr/>
    </dgm:pt>
    <dgm:pt modelId="{2D0CA81D-E0CD-41ED-9621-A90117E51BFE}" type="pres">
      <dgm:prSet presAssocID="{B5B2F80F-E78A-428E-88B3-39014B6CED3F}" presName="text" presStyleLbl="fgAcc0" presStyleIdx="2" presStyleCnt="3">
        <dgm:presLayoutVars>
          <dgm:chPref val="3"/>
        </dgm:presLayoutVars>
      </dgm:prSet>
      <dgm:spPr/>
    </dgm:pt>
    <dgm:pt modelId="{CDB20466-BC4E-429C-AE78-BD7F880E1624}" type="pres">
      <dgm:prSet presAssocID="{B5B2F80F-E78A-428E-88B3-39014B6CED3F}" presName="hierChild2" presStyleCnt="0"/>
      <dgm:spPr/>
    </dgm:pt>
  </dgm:ptLst>
  <dgm:cxnLst>
    <dgm:cxn modelId="{5AC3215D-DA88-41F4-B02D-BC3C218012B8}" type="presOf" srcId="{B5B2F80F-E78A-428E-88B3-39014B6CED3F}" destId="{2D0CA81D-E0CD-41ED-9621-A90117E51BFE}" srcOrd="0" destOrd="0" presId="urn:microsoft.com/office/officeart/2005/8/layout/hierarchy1"/>
    <dgm:cxn modelId="{C64CCC90-1C9A-4B59-A061-D56408C1D483}" type="presOf" srcId="{FD3ABE33-220F-46F6-AEC7-CE4DABCA749F}" destId="{7FF6E326-0A46-41A0-B0BE-C7A511ED7CB7}" srcOrd="0" destOrd="0" presId="urn:microsoft.com/office/officeart/2005/8/layout/hierarchy1"/>
    <dgm:cxn modelId="{C5E18DA8-522B-4E2C-83B1-E0E625717C57}" srcId="{2696CB84-1558-4D4C-B285-F7E8181DB88E}" destId="{EF95D974-4AD7-4EE5-942F-78B85D75D795}" srcOrd="0" destOrd="0" parTransId="{DEED67AA-EB7E-4294-A301-CCA99484C91F}" sibTransId="{AE56D2C1-D783-45A0-A7D8-F67CA9306365}"/>
    <dgm:cxn modelId="{F1AAB1C0-367C-42CD-8F4C-15B37424E4BD}" type="presOf" srcId="{2696CB84-1558-4D4C-B285-F7E8181DB88E}" destId="{9A7B7F83-911D-47CB-803D-F0508114E6D3}" srcOrd="0" destOrd="0" presId="urn:microsoft.com/office/officeart/2005/8/layout/hierarchy1"/>
    <dgm:cxn modelId="{A927B0C3-FC08-47FA-9723-36699FA13D0E}" srcId="{2696CB84-1558-4D4C-B285-F7E8181DB88E}" destId="{FD3ABE33-220F-46F6-AEC7-CE4DABCA749F}" srcOrd="1" destOrd="0" parTransId="{978FA3B4-920A-4C7A-9768-EA6B9CA4F6F3}" sibTransId="{27852EDA-A020-4709-8359-F0F40C14259A}"/>
    <dgm:cxn modelId="{3BCE9DD9-24CF-4B80-9173-6DFD762490EF}" srcId="{2696CB84-1558-4D4C-B285-F7E8181DB88E}" destId="{B5B2F80F-E78A-428E-88B3-39014B6CED3F}" srcOrd="2" destOrd="0" parTransId="{7FD330A4-6A56-40E3-94B8-D7485F7DAC1A}" sibTransId="{3D2FE81D-8D76-49A3-BA46-91299750C4E9}"/>
    <dgm:cxn modelId="{F7B4AFE1-02BA-464F-91B0-4067296903FA}" type="presOf" srcId="{EF95D974-4AD7-4EE5-942F-78B85D75D795}" destId="{4312FAB3-EE42-44AE-8EFB-35EFFEE6895C}" srcOrd="0" destOrd="0" presId="urn:microsoft.com/office/officeart/2005/8/layout/hierarchy1"/>
    <dgm:cxn modelId="{BF9D3F22-4E48-4248-AFF8-C1EE75439A31}" type="presParOf" srcId="{9A7B7F83-911D-47CB-803D-F0508114E6D3}" destId="{71A8E0E0-672F-4F11-9329-B37D081FF05B}" srcOrd="0" destOrd="0" presId="urn:microsoft.com/office/officeart/2005/8/layout/hierarchy1"/>
    <dgm:cxn modelId="{3E3CF2F0-4286-440F-8E1F-C6A06E5A1F7F}" type="presParOf" srcId="{71A8E0E0-672F-4F11-9329-B37D081FF05B}" destId="{A031681A-3DA3-42FD-8837-33E7BB82EFFB}" srcOrd="0" destOrd="0" presId="urn:microsoft.com/office/officeart/2005/8/layout/hierarchy1"/>
    <dgm:cxn modelId="{517346F1-AD49-448A-9857-061BDC0573AE}" type="presParOf" srcId="{A031681A-3DA3-42FD-8837-33E7BB82EFFB}" destId="{55BCD22C-BAD9-4134-B31B-E6321B486F08}" srcOrd="0" destOrd="0" presId="urn:microsoft.com/office/officeart/2005/8/layout/hierarchy1"/>
    <dgm:cxn modelId="{B915C759-2765-4FCF-B16C-B2929812A748}" type="presParOf" srcId="{A031681A-3DA3-42FD-8837-33E7BB82EFFB}" destId="{4312FAB3-EE42-44AE-8EFB-35EFFEE6895C}" srcOrd="1" destOrd="0" presId="urn:microsoft.com/office/officeart/2005/8/layout/hierarchy1"/>
    <dgm:cxn modelId="{7E3C7519-4B51-45EF-A3CC-BF6BC9CD9FA1}" type="presParOf" srcId="{71A8E0E0-672F-4F11-9329-B37D081FF05B}" destId="{AD70E3A2-5B5D-4863-B545-F73EAC13EC84}" srcOrd="1" destOrd="0" presId="urn:microsoft.com/office/officeart/2005/8/layout/hierarchy1"/>
    <dgm:cxn modelId="{0E3FC87C-BB56-4C0A-BFCB-92D4CA2E4833}" type="presParOf" srcId="{9A7B7F83-911D-47CB-803D-F0508114E6D3}" destId="{ACB72DB9-79A6-4C51-9E89-5DB8D1C833C9}" srcOrd="1" destOrd="0" presId="urn:microsoft.com/office/officeart/2005/8/layout/hierarchy1"/>
    <dgm:cxn modelId="{F67E9310-A9EC-4648-A3BF-B50507FE52EB}" type="presParOf" srcId="{ACB72DB9-79A6-4C51-9E89-5DB8D1C833C9}" destId="{52FD532A-CE99-48CB-93A5-2578A389621D}" srcOrd="0" destOrd="0" presId="urn:microsoft.com/office/officeart/2005/8/layout/hierarchy1"/>
    <dgm:cxn modelId="{EE84513E-E9E2-4659-89C2-78D25C9B85B3}" type="presParOf" srcId="{52FD532A-CE99-48CB-93A5-2578A389621D}" destId="{D48DFE82-2B4C-4885-9981-55848464EF5D}" srcOrd="0" destOrd="0" presId="urn:microsoft.com/office/officeart/2005/8/layout/hierarchy1"/>
    <dgm:cxn modelId="{C661CCB7-6617-43AA-9C32-B90CDE3584DA}" type="presParOf" srcId="{52FD532A-CE99-48CB-93A5-2578A389621D}" destId="{7FF6E326-0A46-41A0-B0BE-C7A511ED7CB7}" srcOrd="1" destOrd="0" presId="urn:microsoft.com/office/officeart/2005/8/layout/hierarchy1"/>
    <dgm:cxn modelId="{1B35C061-8297-4027-8A6E-861E9386CAC5}" type="presParOf" srcId="{ACB72DB9-79A6-4C51-9E89-5DB8D1C833C9}" destId="{23315C49-4C8F-4CC4-A861-2DCF09A91C1F}" srcOrd="1" destOrd="0" presId="urn:microsoft.com/office/officeart/2005/8/layout/hierarchy1"/>
    <dgm:cxn modelId="{59D2AD1B-9DCD-4707-AF44-8E8B92FEE6EB}" type="presParOf" srcId="{9A7B7F83-911D-47CB-803D-F0508114E6D3}" destId="{24C2D15A-C61D-40CF-B098-7FC326B67405}" srcOrd="2" destOrd="0" presId="urn:microsoft.com/office/officeart/2005/8/layout/hierarchy1"/>
    <dgm:cxn modelId="{FBB1E1A8-22C5-4E5B-A9AE-71291DBB4A6C}" type="presParOf" srcId="{24C2D15A-C61D-40CF-B098-7FC326B67405}" destId="{6EE86D95-F1FF-4E39-BC2C-721D5317B2B7}" srcOrd="0" destOrd="0" presId="urn:microsoft.com/office/officeart/2005/8/layout/hierarchy1"/>
    <dgm:cxn modelId="{FD1DD916-5B3A-4D36-AFCD-EEDE09C6673B}" type="presParOf" srcId="{6EE86D95-F1FF-4E39-BC2C-721D5317B2B7}" destId="{A2343EB5-123E-4590-B235-2EA9802BADAC}" srcOrd="0" destOrd="0" presId="urn:microsoft.com/office/officeart/2005/8/layout/hierarchy1"/>
    <dgm:cxn modelId="{AD55CAFF-21E4-463D-BA50-D586603EF7E3}" type="presParOf" srcId="{6EE86D95-F1FF-4E39-BC2C-721D5317B2B7}" destId="{2D0CA81D-E0CD-41ED-9621-A90117E51BFE}" srcOrd="1" destOrd="0" presId="urn:microsoft.com/office/officeart/2005/8/layout/hierarchy1"/>
    <dgm:cxn modelId="{CF1C9EA9-1DE1-4C43-8DD3-B9D166818F5D}" type="presParOf" srcId="{24C2D15A-C61D-40CF-B098-7FC326B67405}" destId="{CDB20466-BC4E-429C-AE78-BD7F880E162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CD22C-BAD9-4134-B31B-E6321B486F08}">
      <dsp:nvSpPr>
        <dsp:cNvPr id="0" name=""/>
        <dsp:cNvSpPr/>
      </dsp:nvSpPr>
      <dsp:spPr>
        <a:xfrm>
          <a:off x="0" y="706671"/>
          <a:ext cx="3073451" cy="195164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12FAB3-EE42-44AE-8EFB-35EFFEE6895C}">
      <dsp:nvSpPr>
        <dsp:cNvPr id="0" name=""/>
        <dsp:cNvSpPr/>
      </dsp:nvSpPr>
      <dsp:spPr>
        <a:xfrm>
          <a:off x="341494" y="1031091"/>
          <a:ext cx="3073451" cy="195164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kern="1200"/>
            <a:t>görüntü işleme yöntemleri ile görüntünün arka planı siyah bir zemin haline getirilerek sınıflandırılacak kiraz meyvesinin arka planı temizlenmiştir.</a:t>
          </a:r>
          <a:endParaRPr lang="en-US" sz="2000" kern="1200"/>
        </a:p>
      </dsp:txBody>
      <dsp:txXfrm>
        <a:off x="398656" y="1088253"/>
        <a:ext cx="2959127" cy="1837317"/>
      </dsp:txXfrm>
    </dsp:sp>
    <dsp:sp modelId="{D48DFE82-2B4C-4885-9981-55848464EF5D}">
      <dsp:nvSpPr>
        <dsp:cNvPr id="0" name=""/>
        <dsp:cNvSpPr/>
      </dsp:nvSpPr>
      <dsp:spPr>
        <a:xfrm>
          <a:off x="3756441" y="706671"/>
          <a:ext cx="3073451" cy="195164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F6E326-0A46-41A0-B0BE-C7A511ED7CB7}">
      <dsp:nvSpPr>
        <dsp:cNvPr id="0" name=""/>
        <dsp:cNvSpPr/>
      </dsp:nvSpPr>
      <dsp:spPr>
        <a:xfrm>
          <a:off x="4097935" y="1031091"/>
          <a:ext cx="3073451" cy="195164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kern="1200"/>
            <a:t>Daha sonra elde edilen görüntü çeşitli filtreleme işlemlerine tabi tutulmuş ve belirli algoritmalar ile kirazların sınır alanları belirlenmiştir. </a:t>
          </a:r>
          <a:endParaRPr lang="en-US" sz="2000" kern="1200"/>
        </a:p>
      </dsp:txBody>
      <dsp:txXfrm>
        <a:off x="4155097" y="1088253"/>
        <a:ext cx="2959127" cy="1837317"/>
      </dsp:txXfrm>
    </dsp:sp>
    <dsp:sp modelId="{A2343EB5-123E-4590-B235-2EA9802BADAC}">
      <dsp:nvSpPr>
        <dsp:cNvPr id="0" name=""/>
        <dsp:cNvSpPr/>
      </dsp:nvSpPr>
      <dsp:spPr>
        <a:xfrm>
          <a:off x="7512882" y="706671"/>
          <a:ext cx="3073451" cy="195164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0CA81D-E0CD-41ED-9621-A90117E51BFE}">
      <dsp:nvSpPr>
        <dsp:cNvPr id="0" name=""/>
        <dsp:cNvSpPr/>
      </dsp:nvSpPr>
      <dsp:spPr>
        <a:xfrm>
          <a:off x="7854377" y="1031091"/>
          <a:ext cx="3073451" cy="195164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kern="1200"/>
            <a:t>Sınırları belirlenen kirazlara ait boyut bilgisi hesaplanarak, kirazlara ait boyutsal sınıflandırma işlemi gerçekleştirilmiştir.</a:t>
          </a:r>
          <a:endParaRPr lang="en-US" sz="2000" kern="1200"/>
        </a:p>
      </dsp:txBody>
      <dsp:txXfrm>
        <a:off x="7911539" y="1088253"/>
        <a:ext cx="2959127" cy="18373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13.11.2022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13.11.2022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13.11.2022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13.11.2022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13.11.2022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13.11.2022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13.11.2022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13.11.2022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13.11.2022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13.11.2022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13.11.2022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13.11.2022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p:cNvSpPr>
            <a:spLocks noGrp="1"/>
          </p:cNvSpPr>
          <p:nvPr>
            <p:ph type="ctrTitle"/>
          </p:nvPr>
        </p:nvSpPr>
        <p:spPr>
          <a:xfrm>
            <a:off x="457200" y="864468"/>
            <a:ext cx="4412419" cy="3626217"/>
          </a:xfrm>
        </p:spPr>
        <p:txBody>
          <a:bodyPr anchor="t">
            <a:normAutofit/>
          </a:bodyPr>
          <a:lstStyle/>
          <a:p>
            <a:pPr algn="r"/>
            <a:r>
              <a:rPr lang="tr-TR" sz="5000" b="1" dirty="0">
                <a:ea typeface="+mj-lt"/>
                <a:cs typeface="+mj-lt"/>
              </a:rPr>
              <a:t>Görüntü İşleme Yöntemleri Kullanılarak Kiraz Meyvesinin Sınıflandırılması</a:t>
            </a:r>
            <a:endParaRPr lang="tr-TR" sz="5000" dirty="0">
              <a:ea typeface="+mj-lt"/>
              <a:cs typeface="+mj-lt"/>
            </a:endParaRPr>
          </a:p>
        </p:txBody>
      </p:sp>
      <p:sp>
        <p:nvSpPr>
          <p:cNvPr id="3" name="Alt Başlık 2"/>
          <p:cNvSpPr>
            <a:spLocks noGrp="1"/>
          </p:cNvSpPr>
          <p:nvPr>
            <p:ph type="subTitle" idx="1"/>
          </p:nvPr>
        </p:nvSpPr>
        <p:spPr>
          <a:xfrm>
            <a:off x="3533422" y="5350213"/>
            <a:ext cx="1336195" cy="1031537"/>
          </a:xfrm>
        </p:spPr>
        <p:txBody>
          <a:bodyPr vert="horz" lIns="91440" tIns="45720" rIns="91440" bIns="45720" rtlCol="0" anchor="t">
            <a:normAutofit/>
          </a:bodyPr>
          <a:lstStyle/>
          <a:p>
            <a:pPr algn="r"/>
            <a:r>
              <a:rPr lang="tr-TR" sz="1500" b="1" dirty="0">
                <a:cs typeface="Calibri"/>
              </a:rPr>
              <a:t>EYUP EROL </a:t>
            </a:r>
          </a:p>
          <a:p>
            <a:pPr algn="r"/>
            <a:r>
              <a:rPr lang="tr-TR" sz="1500" b="1" dirty="0">
                <a:cs typeface="Calibri"/>
              </a:rPr>
              <a:t>02200201034</a:t>
            </a:r>
          </a:p>
          <a:p>
            <a:pPr algn="r"/>
            <a:r>
              <a:rPr lang="tr-TR" sz="1500" b="1" dirty="0">
                <a:cs typeface="Calibri"/>
              </a:rPr>
              <a:t>ÖDEV-4</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Resim 4" descr="meyve, kırmızı, renkli, sebze içeren bir resim&#10;&#10;Açıklama otomatik olarak oluşturuldu">
            <a:extLst>
              <a:ext uri="{FF2B5EF4-FFF2-40B4-BE49-F238E27FC236}">
                <a16:creationId xmlns:a16="http://schemas.microsoft.com/office/drawing/2014/main" id="{57E50580-292C-A882-42C1-F79EFE2F6D79}"/>
              </a:ext>
            </a:extLst>
          </p:cNvPr>
          <p:cNvPicPr>
            <a:picLocks noChangeAspect="1"/>
          </p:cNvPicPr>
          <p:nvPr/>
        </p:nvPicPr>
        <p:blipFill>
          <a:blip r:embed="rId2"/>
          <a:stretch>
            <a:fillRect/>
          </a:stretch>
        </p:blipFill>
        <p:spPr>
          <a:xfrm>
            <a:off x="6128036" y="1337384"/>
            <a:ext cx="5664133" cy="4018514"/>
          </a:xfrm>
          <a:prstGeom prst="rect">
            <a:avLst/>
          </a:prstGeom>
        </p:spPr>
      </p:pic>
      <p:grpSp>
        <p:nvGrpSpPr>
          <p:cNvPr id="15" name="Group 14">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1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C55F3A-BC9A-CD7D-DA71-1E0031C26DE4}"/>
              </a:ext>
            </a:extLst>
          </p:cNvPr>
          <p:cNvSpPr>
            <a:spLocks noGrp="1"/>
          </p:cNvSpPr>
          <p:nvPr>
            <p:ph type="title"/>
          </p:nvPr>
        </p:nvSpPr>
        <p:spPr/>
        <p:txBody>
          <a:bodyPr/>
          <a:lstStyle/>
          <a:p>
            <a:r>
              <a:rPr lang="tr-TR" dirty="0">
                <a:ea typeface="+mj-lt"/>
                <a:cs typeface="+mj-lt"/>
              </a:rPr>
              <a:t> </a:t>
            </a:r>
            <a:r>
              <a:rPr lang="tr-TR" b="1" dirty="0">
                <a:ea typeface="+mj-lt"/>
                <a:cs typeface="+mj-lt"/>
              </a:rPr>
              <a:t>Sonuç</a:t>
            </a:r>
            <a:endParaRPr lang="tr-TR" dirty="0">
              <a:ea typeface="+mj-lt"/>
              <a:cs typeface="+mj-lt"/>
            </a:endParaRPr>
          </a:p>
        </p:txBody>
      </p:sp>
      <p:sp>
        <p:nvSpPr>
          <p:cNvPr id="3" name="İçerik Yer Tutucusu 2">
            <a:extLst>
              <a:ext uri="{FF2B5EF4-FFF2-40B4-BE49-F238E27FC236}">
                <a16:creationId xmlns:a16="http://schemas.microsoft.com/office/drawing/2014/main" id="{5DB2A9A5-96F7-D277-17F4-E7CA9270A4F6}"/>
              </a:ext>
            </a:extLst>
          </p:cNvPr>
          <p:cNvSpPr>
            <a:spLocks noGrp="1"/>
          </p:cNvSpPr>
          <p:nvPr>
            <p:ph idx="1"/>
          </p:nvPr>
        </p:nvSpPr>
        <p:spPr/>
        <p:txBody>
          <a:bodyPr vert="horz" lIns="91440" tIns="45720" rIns="91440" bIns="45720" rtlCol="0" anchor="t">
            <a:normAutofit/>
          </a:bodyPr>
          <a:lstStyle/>
          <a:p>
            <a:r>
              <a:rPr lang="tr-TR" sz="3200" dirty="0">
                <a:ea typeface="+mn-lt"/>
                <a:cs typeface="+mn-lt"/>
              </a:rPr>
              <a:t>Yapılan çalışma ile farklı büyüklükteki meyveler sistem tarafından başarılı bir şekilde değerlendirilerek sınıflandırılmıştır. Bu sayede kalite ve pazarlama için önemli bir etken olan sınıflandırma işlemi gerçekleştirilmiştir.</a:t>
            </a:r>
            <a:endParaRPr lang="tr-TR" sz="3200" dirty="0"/>
          </a:p>
        </p:txBody>
      </p:sp>
    </p:spTree>
    <p:extLst>
      <p:ext uri="{BB962C8B-B14F-4D97-AF65-F5344CB8AC3E}">
        <p14:creationId xmlns:p14="http://schemas.microsoft.com/office/powerpoint/2010/main" val="231759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B335C5-99DB-208E-B570-F69B70E6DA09}"/>
              </a:ext>
            </a:extLst>
          </p:cNvPr>
          <p:cNvSpPr>
            <a:spLocks noGrp="1"/>
          </p:cNvSpPr>
          <p:nvPr>
            <p:ph type="title"/>
          </p:nvPr>
        </p:nvSpPr>
        <p:spPr>
          <a:xfrm>
            <a:off x="762001" y="803325"/>
            <a:ext cx="5314536" cy="1325563"/>
          </a:xfrm>
        </p:spPr>
        <p:txBody>
          <a:bodyPr>
            <a:normAutofit/>
          </a:bodyPr>
          <a:lstStyle/>
          <a:p>
            <a:r>
              <a:rPr lang="tr-TR" b="1" dirty="0">
                <a:solidFill>
                  <a:schemeClr val="accent1"/>
                </a:solidFill>
                <a:cs typeface="Calibri Light"/>
              </a:rPr>
              <a:t>PROJENİN AMACI</a:t>
            </a:r>
            <a:endParaRPr lang="tr-TR" dirty="0">
              <a:solidFill>
                <a:schemeClr val="accent1"/>
              </a:solidFill>
            </a:endParaRPr>
          </a:p>
        </p:txBody>
      </p:sp>
      <p:sp>
        <p:nvSpPr>
          <p:cNvPr id="3" name="İçerik Yer Tutucusu 2">
            <a:extLst>
              <a:ext uri="{FF2B5EF4-FFF2-40B4-BE49-F238E27FC236}">
                <a16:creationId xmlns:a16="http://schemas.microsoft.com/office/drawing/2014/main" id="{1FE70F89-059D-314E-8214-0683D25880E6}"/>
              </a:ext>
            </a:extLst>
          </p:cNvPr>
          <p:cNvSpPr>
            <a:spLocks noGrp="1"/>
          </p:cNvSpPr>
          <p:nvPr>
            <p:ph idx="1"/>
          </p:nvPr>
        </p:nvSpPr>
        <p:spPr>
          <a:xfrm>
            <a:off x="762000" y="2279018"/>
            <a:ext cx="5314543" cy="3375920"/>
          </a:xfrm>
        </p:spPr>
        <p:txBody>
          <a:bodyPr vert="horz" lIns="91440" tIns="45720" rIns="91440" bIns="45720" rtlCol="0" anchor="t">
            <a:normAutofit fontScale="92500" lnSpcReduction="10000"/>
          </a:bodyPr>
          <a:lstStyle/>
          <a:p>
            <a:r>
              <a:rPr lang="tr-TR" sz="1600" dirty="0">
                <a:ea typeface="+mn-lt"/>
                <a:cs typeface="+mn-lt"/>
              </a:rPr>
              <a:t> Kiraz dünyada geniş bir yayılım göstermektedir. Ancak dünyada en çok kiraz üreten ilk 6 ülke arasında Türkiye %35’lik pay ile birinci sıradadır. Küreselleşen dünyada ürünlerin kalitesinin belirlenmesi ve tasnif edilmesi ticaretin en önemli unsurlarından biridir. Sebze ve meyveleri kalite ve özelliklerine göre sınıflandırma işlemi genellikle işçiler tarafından el ve göz ile yapılmaktadır. Bu yüzden bir standardın sağlanması zorlaşmaktadır.</a:t>
            </a:r>
          </a:p>
          <a:p>
            <a:r>
              <a:rPr lang="tr-TR" sz="1600" dirty="0">
                <a:ea typeface="+mn-lt"/>
                <a:cs typeface="+mn-lt"/>
              </a:rPr>
              <a:t> Yapılan bu çalışmada görüntü işleme yöntemleri kullanılarak kiraz meyvesinin boyutlarına göre sınıflandırılması amaçlanmıştır.</a:t>
            </a:r>
          </a:p>
          <a:p>
            <a:r>
              <a:rPr lang="tr-TR" sz="1600" dirty="0">
                <a:ea typeface="+mn-lt"/>
                <a:cs typeface="+mn-lt"/>
              </a:rPr>
              <a:t>Kiraz meyvesinin klasik sınıflandırma yöntemleri yerine görüntü işleme teknikleri kullanılarak sınıflandırılması ile önemli ihracat ürünlerinden biri olan kiraz meyvesinin uluslararası standartlara uygun olarak tasnif edilmesi sağlanacak ve ülke ekonomisine katkısı dahada artacaktır.</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Resim 4" descr="metin içeren bir resim&#10;&#10;Açıklama otomatik olarak oluşturuldu">
            <a:extLst>
              <a:ext uri="{FF2B5EF4-FFF2-40B4-BE49-F238E27FC236}">
                <a16:creationId xmlns:a16="http://schemas.microsoft.com/office/drawing/2014/main" id="{CD309AED-949B-0D40-67B5-E23179A064EE}"/>
              </a:ext>
            </a:extLst>
          </p:cNvPr>
          <p:cNvPicPr>
            <a:picLocks noChangeAspect="1"/>
          </p:cNvPicPr>
          <p:nvPr/>
        </p:nvPicPr>
        <p:blipFill rotWithShape="1">
          <a:blip r:embed="rId2"/>
          <a:srcRect t="14669" r="-1" b="15548"/>
          <a:stretch/>
        </p:blipFill>
        <p:spPr>
          <a:xfrm>
            <a:off x="6454594" y="3622"/>
            <a:ext cx="5768708" cy="5972611"/>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400723286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9"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Başlık 1">
            <a:extLst>
              <a:ext uri="{FF2B5EF4-FFF2-40B4-BE49-F238E27FC236}">
                <a16:creationId xmlns:a16="http://schemas.microsoft.com/office/drawing/2014/main" id="{2DD7DA42-0098-6ABE-7663-4198E99A5728}"/>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ea typeface="+mj-lt"/>
                <a:cs typeface="+mj-lt"/>
              </a:rPr>
              <a:t>Giriş</a:t>
            </a:r>
            <a:endParaRPr lang="tr-TR" sz="4000">
              <a:solidFill>
                <a:srgbClr val="FFFFFF"/>
              </a:solidFill>
              <a:ea typeface="+mj-lt"/>
              <a:cs typeface="+mj-lt"/>
            </a:endParaRPr>
          </a:p>
        </p:txBody>
      </p:sp>
      <p:sp>
        <p:nvSpPr>
          <p:cNvPr id="3" name="İçerik Yer Tutucusu 2">
            <a:extLst>
              <a:ext uri="{FF2B5EF4-FFF2-40B4-BE49-F238E27FC236}">
                <a16:creationId xmlns:a16="http://schemas.microsoft.com/office/drawing/2014/main" id="{8A75E2ED-C3A3-BB1C-7F44-9C69F0731C9A}"/>
              </a:ext>
            </a:extLst>
          </p:cNvPr>
          <p:cNvSpPr>
            <a:spLocks noGrp="1"/>
          </p:cNvSpPr>
          <p:nvPr>
            <p:ph idx="1"/>
          </p:nvPr>
        </p:nvSpPr>
        <p:spPr>
          <a:xfrm>
            <a:off x="1424904" y="2494450"/>
            <a:ext cx="4053545" cy="3563159"/>
          </a:xfrm>
        </p:spPr>
        <p:txBody>
          <a:bodyPr vert="horz" lIns="91440" tIns="45720" rIns="91440" bIns="45720" rtlCol="0">
            <a:noAutofit/>
          </a:bodyPr>
          <a:lstStyle/>
          <a:p>
            <a:r>
              <a:rPr lang="tr-TR" sz="1700">
                <a:ea typeface="+mn-lt"/>
                <a:cs typeface="+mn-lt"/>
              </a:rPr>
              <a:t>Dünya meyve ticaretinde belirli standartlara göre sınıflandırılmış kaliteli ürünler tercih edilmektedir. Bu nedenle ölçümler sırasında görüntü işleme tekniklerinin tarım sektöründe önemli bir yeri vardır.,</a:t>
            </a:r>
          </a:p>
          <a:p>
            <a:r>
              <a:rPr lang="tr-TR" sz="1700">
                <a:ea typeface="+mn-lt"/>
                <a:cs typeface="+mn-lt"/>
              </a:rPr>
              <a:t>Görüntü işleme kısaca, kamera, tarayıcı vb. diğer cihazlar ile bilgisayar ortamına aktarılan görüntülerin belirli programlar aracılığı ile analiz edilmesidir.</a:t>
            </a:r>
          </a:p>
          <a:p>
            <a:r>
              <a:rPr lang="tr-TR" sz="1700">
                <a:cs typeface="Calibri" panose="020F0502020204030204"/>
              </a:rPr>
              <a:t>Yandaki şekilde de görüldüğü üzere dünya kiraz üretiminde açık ara Türkiye öndedir.</a:t>
            </a:r>
          </a:p>
        </p:txBody>
      </p:sp>
      <p:pic>
        <p:nvPicPr>
          <p:cNvPr id="4" name="Resim 4">
            <a:extLst>
              <a:ext uri="{FF2B5EF4-FFF2-40B4-BE49-F238E27FC236}">
                <a16:creationId xmlns:a16="http://schemas.microsoft.com/office/drawing/2014/main" id="{A9E411C9-626C-CFD9-AB30-4A6BB35135D7}"/>
              </a:ext>
            </a:extLst>
          </p:cNvPr>
          <p:cNvPicPr>
            <a:picLocks noChangeAspect="1"/>
          </p:cNvPicPr>
          <p:nvPr/>
        </p:nvPicPr>
        <p:blipFill>
          <a:blip r:embed="rId2"/>
          <a:stretch>
            <a:fillRect/>
          </a:stretch>
        </p:blipFill>
        <p:spPr>
          <a:xfrm>
            <a:off x="5976596" y="2803789"/>
            <a:ext cx="5376255" cy="3401509"/>
          </a:xfrm>
          <a:prstGeom prst="rect">
            <a:avLst/>
          </a:prstGeom>
        </p:spPr>
      </p:pic>
    </p:spTree>
    <p:extLst>
      <p:ext uri="{BB962C8B-B14F-4D97-AF65-F5344CB8AC3E}">
        <p14:creationId xmlns:p14="http://schemas.microsoft.com/office/powerpoint/2010/main" val="348527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7CCDE207-B7A1-4F00-EA0D-7614589B29C7}"/>
              </a:ext>
            </a:extLst>
          </p:cNvPr>
          <p:cNvSpPr>
            <a:spLocks noGrp="1"/>
          </p:cNvSpPr>
          <p:nvPr>
            <p:ph type="title"/>
          </p:nvPr>
        </p:nvSpPr>
        <p:spPr>
          <a:xfrm>
            <a:off x="1383564" y="348865"/>
            <a:ext cx="9718111" cy="1576446"/>
          </a:xfrm>
        </p:spPr>
        <p:txBody>
          <a:bodyPr anchor="ctr">
            <a:normAutofit/>
          </a:bodyPr>
          <a:lstStyle/>
          <a:p>
            <a:r>
              <a:rPr lang="tr-TR" sz="4000" b="1">
                <a:solidFill>
                  <a:srgbClr val="FFFFFF"/>
                </a:solidFill>
                <a:cs typeface="Calibri Light"/>
              </a:rPr>
              <a:t>PROJENİN ADIMLARI</a:t>
            </a:r>
            <a:endParaRPr lang="tr-TR" sz="4000" b="1">
              <a:solidFill>
                <a:srgbClr val="FFFFFF"/>
              </a:solidFill>
            </a:endParaRPr>
          </a:p>
        </p:txBody>
      </p:sp>
      <p:graphicFrame>
        <p:nvGraphicFramePr>
          <p:cNvPr id="5" name="İçerik Yer Tutucusu 2">
            <a:extLst>
              <a:ext uri="{FF2B5EF4-FFF2-40B4-BE49-F238E27FC236}">
                <a16:creationId xmlns:a16="http://schemas.microsoft.com/office/drawing/2014/main" id="{B9761D1C-46F6-5E13-AFF6-18BCB53944DD}"/>
              </a:ext>
            </a:extLst>
          </p:cNvPr>
          <p:cNvGraphicFramePr>
            <a:graphicFrameLocks noGrp="1"/>
          </p:cNvGraphicFramePr>
          <p:nvPr>
            <p:ph idx="1"/>
            <p:extLst>
              <p:ext uri="{D42A27DB-BD31-4B8C-83A1-F6EECF244321}">
                <p14:modId xmlns:p14="http://schemas.microsoft.com/office/powerpoint/2010/main" val="337394969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645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Başlık 1">
            <a:extLst>
              <a:ext uri="{FF2B5EF4-FFF2-40B4-BE49-F238E27FC236}">
                <a16:creationId xmlns:a16="http://schemas.microsoft.com/office/drawing/2014/main" id="{B52E984E-D21E-FA05-4F96-CA26B8A6D5DF}"/>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cs typeface="Calibri Light"/>
              </a:rPr>
              <a:t>PROJENİN ADIMLARI</a:t>
            </a:r>
            <a:br>
              <a:rPr lang="tr-TR" sz="4000">
                <a:solidFill>
                  <a:srgbClr val="FFFFFF"/>
                </a:solidFill>
                <a:cs typeface="Calibri Light"/>
              </a:rPr>
            </a:br>
            <a:endParaRPr lang="tr-TR" sz="4000">
              <a:solidFill>
                <a:srgbClr val="FFFFFF"/>
              </a:solidFill>
            </a:endParaRPr>
          </a:p>
        </p:txBody>
      </p:sp>
      <p:sp>
        <p:nvSpPr>
          <p:cNvPr id="3" name="İçerik Yer Tutucusu 2">
            <a:extLst>
              <a:ext uri="{FF2B5EF4-FFF2-40B4-BE49-F238E27FC236}">
                <a16:creationId xmlns:a16="http://schemas.microsoft.com/office/drawing/2014/main" id="{9615F4F1-86D8-9168-5908-35E9DBE4BC2A}"/>
              </a:ext>
            </a:extLst>
          </p:cNvPr>
          <p:cNvSpPr>
            <a:spLocks noGrp="1"/>
          </p:cNvSpPr>
          <p:nvPr>
            <p:ph idx="1"/>
          </p:nvPr>
        </p:nvSpPr>
        <p:spPr>
          <a:xfrm>
            <a:off x="1424904" y="2494450"/>
            <a:ext cx="4053545" cy="3563159"/>
          </a:xfrm>
        </p:spPr>
        <p:txBody>
          <a:bodyPr vert="horz" lIns="91440" tIns="45720" rIns="91440" bIns="45720" rtlCol="0" anchor="t">
            <a:normAutofit/>
          </a:bodyPr>
          <a:lstStyle/>
          <a:p>
            <a:pPr marL="0" indent="0">
              <a:buNone/>
            </a:pPr>
            <a:r>
              <a:rPr lang="tr-TR" sz="2400" dirty="0">
                <a:solidFill>
                  <a:schemeClr val="accent6"/>
                </a:solidFill>
                <a:ea typeface="+mn-lt"/>
                <a:cs typeface="+mn-lt"/>
              </a:rPr>
              <a:t> </a:t>
            </a:r>
            <a:r>
              <a:rPr lang="tr-TR" sz="2400" b="1" dirty="0">
                <a:solidFill>
                  <a:schemeClr val="accent6"/>
                </a:solidFill>
                <a:ea typeface="+mn-lt"/>
                <a:cs typeface="+mn-lt"/>
              </a:rPr>
              <a:t>GÖRÜNTÜ İŞLEME</a:t>
            </a:r>
            <a:endParaRPr lang="tr-TR" sz="2400" b="1" dirty="0">
              <a:solidFill>
                <a:schemeClr val="accent6"/>
              </a:solidFill>
            </a:endParaRPr>
          </a:p>
          <a:p>
            <a:pPr marL="0" indent="0">
              <a:buNone/>
            </a:pPr>
            <a:r>
              <a:rPr lang="tr-TR" sz="2400" dirty="0">
                <a:ea typeface="+mn-lt"/>
                <a:cs typeface="+mn-lt"/>
              </a:rPr>
              <a:t>Görüntü işleme, görüntüyü dijital form haline getirerek spesifik görüntü elde etmek yada yazılımsal olarak görüntü üzerinde istenilen sonucu elde etmek için kullanılan bir yöntemdir.</a:t>
            </a:r>
            <a:endParaRPr lang="tr-TR" sz="2400" dirty="0"/>
          </a:p>
          <a:p>
            <a:pPr marL="0" indent="0">
              <a:buNone/>
            </a:pPr>
            <a:endParaRPr lang="tr-TR" sz="2400">
              <a:cs typeface="Calibri"/>
            </a:endParaRPr>
          </a:p>
          <a:p>
            <a:pPr marL="0" indent="0">
              <a:buNone/>
            </a:pPr>
            <a:endParaRPr lang="tr-TR" sz="2400">
              <a:cs typeface="Calibri"/>
            </a:endParaRPr>
          </a:p>
          <a:p>
            <a:pPr marL="0" indent="0">
              <a:buNone/>
            </a:pPr>
            <a:endParaRPr lang="tr-TR" sz="2400">
              <a:cs typeface="Calibri"/>
            </a:endParaRPr>
          </a:p>
        </p:txBody>
      </p:sp>
      <p:pic>
        <p:nvPicPr>
          <p:cNvPr id="4" name="Resim 4" descr="metin, çapraz bulmaca içeren bir resim&#10;&#10;Açıklama otomatik olarak oluşturuldu">
            <a:extLst>
              <a:ext uri="{FF2B5EF4-FFF2-40B4-BE49-F238E27FC236}">
                <a16:creationId xmlns:a16="http://schemas.microsoft.com/office/drawing/2014/main" id="{4657EFDC-4EA2-54D7-CB3A-974102D3CE90}"/>
              </a:ext>
            </a:extLst>
          </p:cNvPr>
          <p:cNvPicPr>
            <a:picLocks noChangeAspect="1"/>
          </p:cNvPicPr>
          <p:nvPr/>
        </p:nvPicPr>
        <p:blipFill>
          <a:blip r:embed="rId2"/>
          <a:stretch>
            <a:fillRect/>
          </a:stretch>
        </p:blipFill>
        <p:spPr>
          <a:xfrm>
            <a:off x="6098892" y="3277563"/>
            <a:ext cx="4802404" cy="1992997"/>
          </a:xfrm>
          <a:prstGeom prst="rect">
            <a:avLst/>
          </a:prstGeom>
        </p:spPr>
      </p:pic>
    </p:spTree>
    <p:extLst>
      <p:ext uri="{BB962C8B-B14F-4D97-AF65-F5344CB8AC3E}">
        <p14:creationId xmlns:p14="http://schemas.microsoft.com/office/powerpoint/2010/main" val="287938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984D37D-8263-0CAE-75ED-3B722BD23244}"/>
              </a:ext>
            </a:extLst>
          </p:cNvPr>
          <p:cNvSpPr>
            <a:spLocks noGrp="1"/>
          </p:cNvSpPr>
          <p:nvPr>
            <p:ph idx="1"/>
          </p:nvPr>
        </p:nvSpPr>
        <p:spPr>
          <a:xfrm>
            <a:off x="838200" y="574440"/>
            <a:ext cx="10515600" cy="5602523"/>
          </a:xfrm>
        </p:spPr>
        <p:txBody>
          <a:bodyPr vert="horz" lIns="91440" tIns="45720" rIns="91440" bIns="45720" rtlCol="0" anchor="t">
            <a:normAutofit/>
          </a:bodyPr>
          <a:lstStyle/>
          <a:p>
            <a:pPr marL="0" indent="0">
              <a:buNone/>
            </a:pPr>
            <a:r>
              <a:rPr lang="tr-TR" sz="4400" dirty="0">
                <a:solidFill>
                  <a:schemeClr val="accent6"/>
                </a:solidFill>
                <a:ea typeface="+mn-lt"/>
                <a:cs typeface="+mn-lt"/>
              </a:rPr>
              <a:t>Uygulama</a:t>
            </a:r>
          </a:p>
          <a:p>
            <a:pPr marL="0" indent="0">
              <a:buNone/>
            </a:pPr>
            <a:r>
              <a:rPr lang="tr-TR" sz="2000" dirty="0">
                <a:cs typeface="Calibri" panose="020F0502020204030204"/>
              </a:rPr>
              <a:t>İlk önce kirazları nasıl sınıflandırıldığını ve boyutlarını belirlemeliyiz.</a:t>
            </a:r>
          </a:p>
          <a:p>
            <a:pPr marL="0" indent="0">
              <a:buNone/>
            </a:pPr>
            <a:r>
              <a:rPr lang="tr-TR" sz="4400" dirty="0">
                <a:ea typeface="+mn-lt"/>
                <a:cs typeface="+mn-lt"/>
              </a:rPr>
              <a:t>   </a:t>
            </a:r>
            <a:r>
              <a:rPr lang="tr-TR" sz="2400" dirty="0">
                <a:ea typeface="+mn-lt"/>
                <a:cs typeface="+mn-lt"/>
              </a:rPr>
              <a:t>                                                      </a:t>
            </a:r>
            <a:r>
              <a:rPr lang="tr-TR" sz="2400" b="1" dirty="0">
                <a:ea typeface="+mn-lt"/>
                <a:cs typeface="+mn-lt"/>
              </a:rPr>
              <a:t>Kiraz meyvesi sınıflandırma adımları:</a:t>
            </a:r>
            <a:endParaRPr lang="tr-TR" b="1">
              <a:cs typeface="Calibri" panose="020F0502020204030204"/>
            </a:endParaRPr>
          </a:p>
        </p:txBody>
      </p:sp>
      <p:pic>
        <p:nvPicPr>
          <p:cNvPr id="4" name="Resim 4" descr="tablo içeren bir resim&#10;&#10;Açıklama otomatik olarak oluşturuldu">
            <a:extLst>
              <a:ext uri="{FF2B5EF4-FFF2-40B4-BE49-F238E27FC236}">
                <a16:creationId xmlns:a16="http://schemas.microsoft.com/office/drawing/2014/main" id="{5B24C97C-6263-9E65-EB0D-F4E7FB8FF008}"/>
              </a:ext>
            </a:extLst>
          </p:cNvPr>
          <p:cNvPicPr>
            <a:picLocks noChangeAspect="1"/>
          </p:cNvPicPr>
          <p:nvPr/>
        </p:nvPicPr>
        <p:blipFill>
          <a:blip r:embed="rId2"/>
          <a:stretch>
            <a:fillRect/>
          </a:stretch>
        </p:blipFill>
        <p:spPr>
          <a:xfrm>
            <a:off x="999066" y="1758266"/>
            <a:ext cx="3458162" cy="3444948"/>
          </a:xfrm>
          <a:prstGeom prst="rect">
            <a:avLst/>
          </a:prstGeom>
        </p:spPr>
      </p:pic>
      <p:pic>
        <p:nvPicPr>
          <p:cNvPr id="5" name="Resim 5" descr="metin içeren bir resim&#10;&#10;Açıklama otomatik olarak oluşturuldu">
            <a:extLst>
              <a:ext uri="{FF2B5EF4-FFF2-40B4-BE49-F238E27FC236}">
                <a16:creationId xmlns:a16="http://schemas.microsoft.com/office/drawing/2014/main" id="{32A62ADF-3557-EC6C-3E23-AD0025D177AA}"/>
              </a:ext>
            </a:extLst>
          </p:cNvPr>
          <p:cNvPicPr>
            <a:picLocks noChangeAspect="1"/>
          </p:cNvPicPr>
          <p:nvPr/>
        </p:nvPicPr>
        <p:blipFill>
          <a:blip r:embed="rId3"/>
          <a:stretch>
            <a:fillRect/>
          </a:stretch>
        </p:blipFill>
        <p:spPr>
          <a:xfrm>
            <a:off x="4987807" y="2437766"/>
            <a:ext cx="6534384" cy="3845134"/>
          </a:xfrm>
          <a:prstGeom prst="rect">
            <a:avLst/>
          </a:prstGeom>
        </p:spPr>
      </p:pic>
    </p:spTree>
    <p:extLst>
      <p:ext uri="{BB962C8B-B14F-4D97-AF65-F5344CB8AC3E}">
        <p14:creationId xmlns:p14="http://schemas.microsoft.com/office/powerpoint/2010/main" val="736990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A886E51-402C-71DF-3CF9-BA4836AA8E3D}"/>
              </a:ext>
            </a:extLst>
          </p:cNvPr>
          <p:cNvSpPr>
            <a:spLocks noGrp="1"/>
          </p:cNvSpPr>
          <p:nvPr>
            <p:ph idx="1"/>
          </p:nvPr>
        </p:nvSpPr>
        <p:spPr>
          <a:xfrm>
            <a:off x="217311" y="254588"/>
            <a:ext cx="11475155" cy="5988226"/>
          </a:xfrm>
        </p:spPr>
        <p:txBody>
          <a:bodyPr vert="horz" lIns="91440" tIns="45720" rIns="91440" bIns="45720" rtlCol="0" anchor="t">
            <a:normAutofit/>
          </a:bodyPr>
          <a:lstStyle/>
          <a:p>
            <a:r>
              <a:rPr lang="tr-TR" dirty="0">
                <a:cs typeface="Calibri"/>
              </a:rPr>
              <a:t>İlk önce işlenmemiş resimleri alırız ve onu siyah zeminde </a:t>
            </a:r>
            <a:r>
              <a:rPr lang="tr-TR" dirty="0" err="1">
                <a:cs typeface="Calibri"/>
              </a:rPr>
              <a:t>oluşturuzki</a:t>
            </a:r>
            <a:r>
              <a:rPr lang="tr-TR" dirty="0">
                <a:cs typeface="Calibri"/>
              </a:rPr>
              <a:t> resmin ayrıntıları daha iyi görünsün.(</a:t>
            </a:r>
            <a:r>
              <a:rPr lang="tr-TR" dirty="0" err="1">
                <a:cs typeface="Calibri"/>
              </a:rPr>
              <a:t>binary</a:t>
            </a:r>
            <a:r>
              <a:rPr lang="tr-TR" dirty="0">
                <a:cs typeface="Calibri"/>
              </a:rPr>
              <a:t> moda çevirmek)</a:t>
            </a:r>
          </a:p>
          <a:p>
            <a:endParaRPr lang="tr-TR" dirty="0">
              <a:cs typeface="Calibri"/>
            </a:endParaRPr>
          </a:p>
        </p:txBody>
      </p:sp>
      <p:pic>
        <p:nvPicPr>
          <p:cNvPr id="4" name="Resim 4" descr="iç mekan, tablo, kiraz, sebze içeren bir resim&#10;&#10;Açıklama otomatik olarak oluşturuldu">
            <a:extLst>
              <a:ext uri="{FF2B5EF4-FFF2-40B4-BE49-F238E27FC236}">
                <a16:creationId xmlns:a16="http://schemas.microsoft.com/office/drawing/2014/main" id="{8BFAF11C-44E4-A9AE-1550-B57A9D26BB1F}"/>
              </a:ext>
            </a:extLst>
          </p:cNvPr>
          <p:cNvPicPr>
            <a:picLocks noChangeAspect="1"/>
          </p:cNvPicPr>
          <p:nvPr/>
        </p:nvPicPr>
        <p:blipFill>
          <a:blip r:embed="rId2"/>
          <a:stretch>
            <a:fillRect/>
          </a:stretch>
        </p:blipFill>
        <p:spPr>
          <a:xfrm>
            <a:off x="500474" y="1259562"/>
            <a:ext cx="4257792" cy="3144136"/>
          </a:xfrm>
          <a:prstGeom prst="rect">
            <a:avLst/>
          </a:prstGeom>
        </p:spPr>
      </p:pic>
      <p:pic>
        <p:nvPicPr>
          <p:cNvPr id="5" name="Resim 5">
            <a:extLst>
              <a:ext uri="{FF2B5EF4-FFF2-40B4-BE49-F238E27FC236}">
                <a16:creationId xmlns:a16="http://schemas.microsoft.com/office/drawing/2014/main" id="{C14CC0D5-9F0A-EB3F-4194-0E71385B28E8}"/>
              </a:ext>
            </a:extLst>
          </p:cNvPr>
          <p:cNvPicPr>
            <a:picLocks noChangeAspect="1"/>
          </p:cNvPicPr>
          <p:nvPr/>
        </p:nvPicPr>
        <p:blipFill>
          <a:blip r:embed="rId3"/>
          <a:stretch>
            <a:fillRect/>
          </a:stretch>
        </p:blipFill>
        <p:spPr>
          <a:xfrm>
            <a:off x="6916326" y="1459344"/>
            <a:ext cx="4540014" cy="2942126"/>
          </a:xfrm>
          <a:prstGeom prst="rect">
            <a:avLst/>
          </a:prstGeom>
        </p:spPr>
      </p:pic>
      <p:sp>
        <p:nvSpPr>
          <p:cNvPr id="6" name="Ok: Sağ 5">
            <a:extLst>
              <a:ext uri="{FF2B5EF4-FFF2-40B4-BE49-F238E27FC236}">
                <a16:creationId xmlns:a16="http://schemas.microsoft.com/office/drawing/2014/main" id="{C8BA983F-490F-4425-63E8-850ABD9C94FA}"/>
              </a:ext>
            </a:extLst>
          </p:cNvPr>
          <p:cNvSpPr/>
          <p:nvPr/>
        </p:nvSpPr>
        <p:spPr>
          <a:xfrm>
            <a:off x="5183481" y="2812814"/>
            <a:ext cx="1458148" cy="667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309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F54C99D-70DE-25AC-CBAC-F83415999B66}"/>
              </a:ext>
            </a:extLst>
          </p:cNvPr>
          <p:cNvSpPr>
            <a:spLocks noGrp="1"/>
          </p:cNvSpPr>
          <p:nvPr>
            <p:ph idx="1"/>
          </p:nvPr>
        </p:nvSpPr>
        <p:spPr>
          <a:xfrm>
            <a:off x="311385" y="358069"/>
            <a:ext cx="10515600" cy="5875338"/>
          </a:xfrm>
        </p:spPr>
        <p:txBody>
          <a:bodyPr vert="horz" lIns="91440" tIns="45720" rIns="91440" bIns="45720" rtlCol="0" anchor="t">
            <a:normAutofit/>
          </a:bodyPr>
          <a:lstStyle/>
          <a:p>
            <a:r>
              <a:rPr lang="tr-TR" dirty="0">
                <a:ea typeface="+mn-lt"/>
                <a:cs typeface="+mn-lt"/>
              </a:rPr>
              <a:t>Resim siyah-beyaz piksellere dönüştürülüp ters çevirme işlemi uygulandıktan sonra resimde bulunan belirli boyutun altındaki gürültü olarak tabir edilen nesneler Matlab </a:t>
            </a:r>
            <a:r>
              <a:rPr lang="tr-TR" dirty="0" err="1">
                <a:ea typeface="+mn-lt"/>
                <a:cs typeface="+mn-lt"/>
              </a:rPr>
              <a:t>bwareaopen</a:t>
            </a:r>
            <a:r>
              <a:rPr lang="tr-TR" dirty="0">
                <a:ea typeface="+mn-lt"/>
                <a:cs typeface="+mn-lt"/>
              </a:rPr>
              <a:t> komutu ile kaldırılmıştır. Daha sonra program tarafından tespit edilen kirazların sınırları eşikleme yöntemi kullanılarak mavi renk ile belirlenmiş ve resimde bulunan nesne sayısı ekrana yansıtılmıştır.</a:t>
            </a:r>
            <a:endParaRPr lang="tr-TR" dirty="0"/>
          </a:p>
        </p:txBody>
      </p:sp>
      <p:pic>
        <p:nvPicPr>
          <p:cNvPr id="4" name="Resim 4">
            <a:extLst>
              <a:ext uri="{FF2B5EF4-FFF2-40B4-BE49-F238E27FC236}">
                <a16:creationId xmlns:a16="http://schemas.microsoft.com/office/drawing/2014/main" id="{FB68B7FB-64FB-CE52-F423-6044A6B7D6FB}"/>
              </a:ext>
            </a:extLst>
          </p:cNvPr>
          <p:cNvPicPr>
            <a:picLocks noChangeAspect="1"/>
          </p:cNvPicPr>
          <p:nvPr/>
        </p:nvPicPr>
        <p:blipFill>
          <a:blip r:embed="rId2"/>
          <a:stretch>
            <a:fillRect/>
          </a:stretch>
        </p:blipFill>
        <p:spPr>
          <a:xfrm>
            <a:off x="1450622" y="2715084"/>
            <a:ext cx="8810977" cy="3760868"/>
          </a:xfrm>
          <a:prstGeom prst="rect">
            <a:avLst/>
          </a:prstGeom>
        </p:spPr>
      </p:pic>
    </p:spTree>
    <p:extLst>
      <p:ext uri="{BB962C8B-B14F-4D97-AF65-F5344CB8AC3E}">
        <p14:creationId xmlns:p14="http://schemas.microsoft.com/office/powerpoint/2010/main" val="389388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1E6CE2-D332-D7F7-D5A3-69ECE8E945E5}"/>
              </a:ext>
            </a:extLst>
          </p:cNvPr>
          <p:cNvSpPr>
            <a:spLocks noGrp="1"/>
          </p:cNvSpPr>
          <p:nvPr>
            <p:ph type="title"/>
          </p:nvPr>
        </p:nvSpPr>
        <p:spPr/>
        <p:txBody>
          <a:bodyPr/>
          <a:lstStyle/>
          <a:p>
            <a:r>
              <a:rPr lang="tr-TR" b="1" dirty="0">
                <a:ea typeface="+mj-lt"/>
                <a:cs typeface="+mj-lt"/>
              </a:rPr>
              <a:t>Araştırma Sonuçları ve Tartışma </a:t>
            </a:r>
            <a:endParaRPr lang="tr-TR" dirty="0"/>
          </a:p>
        </p:txBody>
      </p:sp>
      <p:sp>
        <p:nvSpPr>
          <p:cNvPr id="3" name="İçerik Yer Tutucusu 2">
            <a:extLst>
              <a:ext uri="{FF2B5EF4-FFF2-40B4-BE49-F238E27FC236}">
                <a16:creationId xmlns:a16="http://schemas.microsoft.com/office/drawing/2014/main" id="{413BC932-4B6F-56D8-DB43-7BC82119D2A1}"/>
              </a:ext>
            </a:extLst>
          </p:cNvPr>
          <p:cNvSpPr>
            <a:spLocks noGrp="1"/>
          </p:cNvSpPr>
          <p:nvPr>
            <p:ph idx="1"/>
          </p:nvPr>
        </p:nvSpPr>
        <p:spPr/>
        <p:txBody>
          <a:bodyPr vert="horz" lIns="91440" tIns="45720" rIns="91440" bIns="45720" rtlCol="0" anchor="t">
            <a:normAutofit/>
          </a:bodyPr>
          <a:lstStyle/>
          <a:p>
            <a:r>
              <a:rPr lang="tr-TR" dirty="0">
                <a:ea typeface="+mn-lt"/>
                <a:cs typeface="+mn-lt"/>
              </a:rPr>
              <a:t>Sınırları belirlenen kirazlar belirli işlemlerden geçirildikten sonra kirazlara ait alan bilgileri hesaplanmıştır.  Belirlenen boyut standartlarına göre değerlendirilmiş ve değerlendirme sonucunda kirazlar boyutlarına göre sınıflandırılmıştır. </a:t>
            </a:r>
            <a:endParaRPr lang="tr-TR" dirty="0"/>
          </a:p>
        </p:txBody>
      </p:sp>
      <p:pic>
        <p:nvPicPr>
          <p:cNvPr id="4" name="Resim 4">
            <a:extLst>
              <a:ext uri="{FF2B5EF4-FFF2-40B4-BE49-F238E27FC236}">
                <a16:creationId xmlns:a16="http://schemas.microsoft.com/office/drawing/2014/main" id="{76E3BDED-BA5F-9716-DE17-E7240BA64A6F}"/>
              </a:ext>
            </a:extLst>
          </p:cNvPr>
          <p:cNvPicPr>
            <a:picLocks noChangeAspect="1"/>
          </p:cNvPicPr>
          <p:nvPr/>
        </p:nvPicPr>
        <p:blipFill>
          <a:blip r:embed="rId2"/>
          <a:stretch>
            <a:fillRect/>
          </a:stretch>
        </p:blipFill>
        <p:spPr>
          <a:xfrm>
            <a:off x="2579511" y="3472239"/>
            <a:ext cx="6026385" cy="2604039"/>
          </a:xfrm>
          <a:prstGeom prst="rect">
            <a:avLst/>
          </a:prstGeom>
        </p:spPr>
      </p:pic>
    </p:spTree>
    <p:extLst>
      <p:ext uri="{BB962C8B-B14F-4D97-AF65-F5344CB8AC3E}">
        <p14:creationId xmlns:p14="http://schemas.microsoft.com/office/powerpoint/2010/main" val="966102601"/>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10</Slides>
  <Notes>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Ofis Teması</vt:lpstr>
      <vt:lpstr>Görüntü İşleme Yöntemleri Kullanılarak Kiraz Meyvesinin Sınıflandırılması</vt:lpstr>
      <vt:lpstr>PROJENİN AMACI</vt:lpstr>
      <vt:lpstr>Giriş</vt:lpstr>
      <vt:lpstr>PROJENİN ADIMLARI</vt:lpstr>
      <vt:lpstr>PROJENİN ADIMLARI </vt:lpstr>
      <vt:lpstr>PowerPoint Sunusu</vt:lpstr>
      <vt:lpstr>PowerPoint Sunusu</vt:lpstr>
      <vt:lpstr>PowerPoint Sunusu</vt:lpstr>
      <vt:lpstr>Araştırma Sonuçları ve Tartışma </vt:lpstr>
      <vt:lpstr> 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200</cp:revision>
  <dcterms:created xsi:type="dcterms:W3CDTF">2022-11-13T20:23:09Z</dcterms:created>
  <dcterms:modified xsi:type="dcterms:W3CDTF">2022-11-13T21:09:13Z</dcterms:modified>
</cp:coreProperties>
</file>