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5" r:id="rId8"/>
    <p:sldId id="267" r:id="rId9"/>
    <p:sldId id="266" r:id="rId1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BECB"/>
    <a:srgbClr val="0F46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CC385-5AD0-4C03-9BCC-A2A832FADD66}" v="72" dt="2025-03-04T17:02:13.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5691-FAB0-8B56-9A61-0FE62B91C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11959F1-805E-9636-0533-13BB86411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785E2154-06F4-77D2-0665-AA2731F1A44B}"/>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5" name="Footer Placeholder 4">
            <a:extLst>
              <a:ext uri="{FF2B5EF4-FFF2-40B4-BE49-F238E27FC236}">
                <a16:creationId xmlns:a16="http://schemas.microsoft.com/office/drawing/2014/main" id="{B6CE769F-6C75-0140-9E57-2D43A22FB16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559BD8B-63BB-88AF-E03A-A32237F20797}"/>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369924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3316-A7F4-84D1-1234-A2BE352CE58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BF2D13F-CB4B-B779-3C7A-BB15C533B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666546C-6360-D503-D6FE-302C6659DE48}"/>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5" name="Footer Placeholder 4">
            <a:extLst>
              <a:ext uri="{FF2B5EF4-FFF2-40B4-BE49-F238E27FC236}">
                <a16:creationId xmlns:a16="http://schemas.microsoft.com/office/drawing/2014/main" id="{A56A5BA5-5FEA-2324-903A-AA901F2C18D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0FBA3A-4EDB-D1EC-4769-4D0554C4B3B4}"/>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428792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4EFAB-57F1-EC23-AB43-347CD7DDB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D98F84D-D00B-9E6C-F776-DC08B4A75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673D62A-FD24-F1C8-37B9-6CCA7496134F}"/>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5" name="Footer Placeholder 4">
            <a:extLst>
              <a:ext uri="{FF2B5EF4-FFF2-40B4-BE49-F238E27FC236}">
                <a16:creationId xmlns:a16="http://schemas.microsoft.com/office/drawing/2014/main" id="{0C1858BF-040D-290E-8E01-0F2E4EBA30A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F1E0D82-FBFE-CE99-04CC-964525D659EE}"/>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290462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8C3D-C3A0-1A23-5E72-391562FCC19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5459D9C-34F0-6E08-0D27-EB88397E7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2F6F4DF-9913-21BE-04EC-43DD76722285}"/>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5" name="Footer Placeholder 4">
            <a:extLst>
              <a:ext uri="{FF2B5EF4-FFF2-40B4-BE49-F238E27FC236}">
                <a16:creationId xmlns:a16="http://schemas.microsoft.com/office/drawing/2014/main" id="{B7277D41-B50D-BCBA-7A31-1F3C5E1C5DE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B5CE5FA-50B5-675A-6DB0-76D8BE622C27}"/>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77800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479D-E2E0-D97E-6C3B-718712F14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8C075C0-3B27-3C77-F3E2-BF6D8F8656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372FA-94C3-1B12-6D90-315B8B97DDB0}"/>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5" name="Footer Placeholder 4">
            <a:extLst>
              <a:ext uri="{FF2B5EF4-FFF2-40B4-BE49-F238E27FC236}">
                <a16:creationId xmlns:a16="http://schemas.microsoft.com/office/drawing/2014/main" id="{A33B5043-356D-18BD-6A34-DC327E9CBA9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0F64959-E74E-6D88-1847-4E173C9D336D}"/>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4566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CF3F-4818-8D47-483A-057BA8FD6AB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F809DE9-C7D1-672C-5EEF-9C17103F7A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E3D6C16F-641B-C5B3-BED6-AC583320F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E17F310-C9FD-F4CE-09C8-8048B63BCCC8}"/>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6" name="Footer Placeholder 5">
            <a:extLst>
              <a:ext uri="{FF2B5EF4-FFF2-40B4-BE49-F238E27FC236}">
                <a16:creationId xmlns:a16="http://schemas.microsoft.com/office/drawing/2014/main" id="{1D517449-9F53-8E0D-61CB-CB6AA5D6ECC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4344521-9A99-027A-896D-6308DAF8D020}"/>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423589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4348-76BD-1FBA-147D-EA4081D82EE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2632CB9-7379-855D-83A4-DA3B60F91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9C487-F65E-CD83-2AD7-EF6F263CD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AFA517D-9369-AD79-958F-73134CB91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748F4C-7155-A82F-4D45-A7354196DC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B84140C-0796-75C7-8F6A-04272DF8370F}"/>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8" name="Footer Placeholder 7">
            <a:extLst>
              <a:ext uri="{FF2B5EF4-FFF2-40B4-BE49-F238E27FC236}">
                <a16:creationId xmlns:a16="http://schemas.microsoft.com/office/drawing/2014/main" id="{BD594146-7BC2-8C11-1EB9-B9292D5049D3}"/>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8707DB29-EB96-1773-7E93-1AFB15D101BF}"/>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127630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7EF6-9D91-B93F-C750-BE56118DF28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9431A2F-E29B-9598-9777-B0ED165A1ED6}"/>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4" name="Footer Placeholder 3">
            <a:extLst>
              <a:ext uri="{FF2B5EF4-FFF2-40B4-BE49-F238E27FC236}">
                <a16:creationId xmlns:a16="http://schemas.microsoft.com/office/drawing/2014/main" id="{069EDC56-3594-0E13-9626-F179DD5F12F3}"/>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528530B9-A639-775D-1F2C-60DB2C6E0C41}"/>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417377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A0989-8427-AC48-B069-D5EA38924236}"/>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3" name="Footer Placeholder 2">
            <a:extLst>
              <a:ext uri="{FF2B5EF4-FFF2-40B4-BE49-F238E27FC236}">
                <a16:creationId xmlns:a16="http://schemas.microsoft.com/office/drawing/2014/main" id="{A5744934-81FC-0CF1-B155-A35626175A5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AA7494C-44F7-DF29-8677-A4A17D82C50A}"/>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358068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AA35-62AC-AFB3-47DA-CE2CF96D7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B00C557A-9804-495C-0856-7F24F835C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69EFF019-110E-ECB8-107B-F88F0D2DD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3268D-EA57-C4C2-DA04-F14D9D4999AA}"/>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6" name="Footer Placeholder 5">
            <a:extLst>
              <a:ext uri="{FF2B5EF4-FFF2-40B4-BE49-F238E27FC236}">
                <a16:creationId xmlns:a16="http://schemas.microsoft.com/office/drawing/2014/main" id="{16FE52FC-A9B8-B7EF-CA1E-4FDA3FE678B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39BEE2D-5E4E-C0F7-E5D5-65E671EF3144}"/>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142811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F46B-A07A-C768-BD3B-03E134594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6799A9B-399D-5E2D-C02A-54DB3A16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C75FC56-1B28-799B-1A30-FEC56DDEE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8C7FA-7BB8-7B92-8C62-E1BDCD12878C}"/>
              </a:ext>
            </a:extLst>
          </p:cNvPr>
          <p:cNvSpPr>
            <a:spLocks noGrp="1"/>
          </p:cNvSpPr>
          <p:nvPr>
            <p:ph type="dt" sz="half" idx="10"/>
          </p:nvPr>
        </p:nvSpPr>
        <p:spPr/>
        <p:txBody>
          <a:bodyPr/>
          <a:lstStyle/>
          <a:p>
            <a:fld id="{68E38D35-556A-45B5-A308-EB3E778007F8}" type="datetimeFigureOut">
              <a:rPr lang="en-NG" smtClean="0"/>
              <a:t>04/03/2025</a:t>
            </a:fld>
            <a:endParaRPr lang="en-NG"/>
          </a:p>
        </p:txBody>
      </p:sp>
      <p:sp>
        <p:nvSpPr>
          <p:cNvPr id="6" name="Footer Placeholder 5">
            <a:extLst>
              <a:ext uri="{FF2B5EF4-FFF2-40B4-BE49-F238E27FC236}">
                <a16:creationId xmlns:a16="http://schemas.microsoft.com/office/drawing/2014/main" id="{3D9771BA-F636-FD52-F440-1870053EEE1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6452EE4-2318-B819-6800-2736C452F042}"/>
              </a:ext>
            </a:extLst>
          </p:cNvPr>
          <p:cNvSpPr>
            <a:spLocks noGrp="1"/>
          </p:cNvSpPr>
          <p:nvPr>
            <p:ph type="sldNum" sz="quarter" idx="12"/>
          </p:nvPr>
        </p:nvSpPr>
        <p:spPr/>
        <p:txBody>
          <a:bodyPr/>
          <a:lstStyle/>
          <a:p>
            <a:fld id="{776C77C9-D151-4951-831F-3A692247A56F}" type="slidenum">
              <a:rPr lang="en-NG" smtClean="0"/>
              <a:t>‹#›</a:t>
            </a:fld>
            <a:endParaRPr lang="en-NG"/>
          </a:p>
        </p:txBody>
      </p:sp>
    </p:spTree>
    <p:extLst>
      <p:ext uri="{BB962C8B-B14F-4D97-AF65-F5344CB8AC3E}">
        <p14:creationId xmlns:p14="http://schemas.microsoft.com/office/powerpoint/2010/main" val="317293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18361-BE84-4C39-DA02-33DA602C4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5456B86-CC8B-633A-D23A-BBE62A108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90EB5E0-C3CB-55F8-F61E-13E795545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E38D35-556A-45B5-A308-EB3E778007F8}" type="datetimeFigureOut">
              <a:rPr lang="en-NG" smtClean="0"/>
              <a:t>04/03/2025</a:t>
            </a:fld>
            <a:endParaRPr lang="en-NG"/>
          </a:p>
        </p:txBody>
      </p:sp>
      <p:sp>
        <p:nvSpPr>
          <p:cNvPr id="5" name="Footer Placeholder 4">
            <a:extLst>
              <a:ext uri="{FF2B5EF4-FFF2-40B4-BE49-F238E27FC236}">
                <a16:creationId xmlns:a16="http://schemas.microsoft.com/office/drawing/2014/main" id="{04D6F7E1-941E-B193-8A37-14026BC483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5C0B8922-32FD-C007-B045-833427091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6C77C9-D151-4951-831F-3A692247A56F}" type="slidenum">
              <a:rPr lang="en-NG" smtClean="0"/>
              <a:t>‹#›</a:t>
            </a:fld>
            <a:endParaRPr lang="en-NG"/>
          </a:p>
        </p:txBody>
      </p:sp>
    </p:spTree>
    <p:extLst>
      <p:ext uri="{BB962C8B-B14F-4D97-AF65-F5344CB8AC3E}">
        <p14:creationId xmlns:p14="http://schemas.microsoft.com/office/powerpoint/2010/main" val="103022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0C66-3187-909A-5D5C-F69A5EBD4EDA}"/>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3411B1B9-4747-155F-0346-94EE8875832D}"/>
              </a:ext>
            </a:extLst>
          </p:cNvPr>
          <p:cNvSpPr>
            <a:spLocks noGrp="1"/>
          </p:cNvSpPr>
          <p:nvPr>
            <p:ph type="subTitle" idx="1"/>
          </p:nvPr>
        </p:nvSpPr>
        <p:spPr/>
        <p:txBody>
          <a:bodyPr/>
          <a:lstStyle/>
          <a:p>
            <a:endParaRPr lang="en-NG"/>
          </a:p>
        </p:txBody>
      </p:sp>
      <p:pic>
        <p:nvPicPr>
          <p:cNvPr id="5" name="Picture 4" descr="A white and blue business card&#10;&#10;AI-generated content may be incorrect.">
            <a:extLst>
              <a:ext uri="{FF2B5EF4-FFF2-40B4-BE49-F238E27FC236}">
                <a16:creationId xmlns:a16="http://schemas.microsoft.com/office/drawing/2014/main" id="{C8B79D94-C2B7-731C-AE75-276C95E5C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7695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53C8-E9C4-4A32-321D-8916E6C3C7E7}"/>
              </a:ext>
            </a:extLst>
          </p:cNvPr>
          <p:cNvSpPr>
            <a:spLocks noGrp="1"/>
          </p:cNvSpPr>
          <p:nvPr>
            <p:ph type="ctrTitle"/>
          </p:nvPr>
        </p:nvSpPr>
        <p:spPr/>
        <p:txBody>
          <a:bodyPr/>
          <a:lstStyle/>
          <a:p>
            <a:endParaRPr lang="en-NG"/>
          </a:p>
        </p:txBody>
      </p:sp>
      <p:sp>
        <p:nvSpPr>
          <p:cNvPr id="3" name="Subtitle 2">
            <a:extLst>
              <a:ext uri="{FF2B5EF4-FFF2-40B4-BE49-F238E27FC236}">
                <a16:creationId xmlns:a16="http://schemas.microsoft.com/office/drawing/2014/main" id="{FCEC9B94-BCDA-9FA3-D174-5C5DF3B5B0B4}"/>
              </a:ext>
            </a:extLst>
          </p:cNvPr>
          <p:cNvSpPr>
            <a:spLocks noGrp="1"/>
          </p:cNvSpPr>
          <p:nvPr>
            <p:ph type="subTitle" idx="1"/>
          </p:nvPr>
        </p:nvSpPr>
        <p:spPr/>
        <p:txBody>
          <a:bodyPr/>
          <a:lstStyle/>
          <a:p>
            <a:endParaRPr lang="en-NG"/>
          </a:p>
        </p:txBody>
      </p:sp>
      <p:pic>
        <p:nvPicPr>
          <p:cNvPr id="5" name="Picture 4" descr="A diagram of a puzzle and gear">
            <a:extLst>
              <a:ext uri="{FF2B5EF4-FFF2-40B4-BE49-F238E27FC236}">
                <a16:creationId xmlns:a16="http://schemas.microsoft.com/office/drawing/2014/main" id="{BEC56E87-9547-43C8-246D-7F9740A6F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E82D420-88BE-03E2-4630-6BCBE8A4D8B0}"/>
              </a:ext>
            </a:extLst>
          </p:cNvPr>
          <p:cNvSpPr txBox="1"/>
          <p:nvPr/>
        </p:nvSpPr>
        <p:spPr>
          <a:xfrm>
            <a:off x="718457" y="3709898"/>
            <a:ext cx="3352800" cy="1631216"/>
          </a:xfrm>
          <a:prstGeom prst="rect">
            <a:avLst/>
          </a:prstGeom>
          <a:noFill/>
        </p:spPr>
        <p:txBody>
          <a:bodyPr wrap="square" rtlCol="0">
            <a:spAutoFit/>
          </a:bodyPr>
          <a:lstStyle/>
          <a:p>
            <a:r>
              <a:rPr lang="en-US" sz="2000" dirty="0">
                <a:solidFill>
                  <a:srgbClr val="0F4662"/>
                </a:solidFill>
              </a:rPr>
              <a:t>Develop a predictive model that categorizes transactions into specific groups for better analysis and decision-making</a:t>
            </a:r>
            <a:endParaRPr lang="en-NG" sz="2000" dirty="0">
              <a:solidFill>
                <a:srgbClr val="0F4662"/>
              </a:solidFill>
            </a:endParaRPr>
          </a:p>
        </p:txBody>
      </p:sp>
      <p:sp>
        <p:nvSpPr>
          <p:cNvPr id="8" name="TextBox 7">
            <a:extLst>
              <a:ext uri="{FF2B5EF4-FFF2-40B4-BE49-F238E27FC236}">
                <a16:creationId xmlns:a16="http://schemas.microsoft.com/office/drawing/2014/main" id="{DB789C82-109E-263C-9F78-34684B775204}"/>
              </a:ext>
            </a:extLst>
          </p:cNvPr>
          <p:cNvSpPr txBox="1"/>
          <p:nvPr/>
        </p:nvSpPr>
        <p:spPr>
          <a:xfrm>
            <a:off x="4626430" y="3709898"/>
            <a:ext cx="2960914" cy="1323439"/>
          </a:xfrm>
          <a:prstGeom prst="rect">
            <a:avLst/>
          </a:prstGeom>
          <a:noFill/>
        </p:spPr>
        <p:txBody>
          <a:bodyPr wrap="square">
            <a:spAutoFit/>
          </a:bodyPr>
          <a:lstStyle/>
          <a:p>
            <a:r>
              <a:rPr lang="en-US" sz="2000" dirty="0">
                <a:solidFill>
                  <a:srgbClr val="0F4662"/>
                </a:solidFill>
              </a:rPr>
              <a:t>Uncover hidden patterns in customer behavior to create targeted marketing strategies</a:t>
            </a:r>
            <a:endParaRPr lang="en-NG" sz="2000" dirty="0">
              <a:solidFill>
                <a:srgbClr val="0F4662"/>
              </a:solidFill>
            </a:endParaRPr>
          </a:p>
        </p:txBody>
      </p:sp>
      <p:sp>
        <p:nvSpPr>
          <p:cNvPr id="9" name="TextBox 8">
            <a:extLst>
              <a:ext uri="{FF2B5EF4-FFF2-40B4-BE49-F238E27FC236}">
                <a16:creationId xmlns:a16="http://schemas.microsoft.com/office/drawing/2014/main" id="{59F0BAF7-4E0D-40A5-103F-3181DDC358F1}"/>
              </a:ext>
            </a:extLst>
          </p:cNvPr>
          <p:cNvSpPr txBox="1"/>
          <p:nvPr/>
        </p:nvSpPr>
        <p:spPr>
          <a:xfrm>
            <a:off x="8349345" y="3709898"/>
            <a:ext cx="2960914" cy="1015663"/>
          </a:xfrm>
          <a:prstGeom prst="rect">
            <a:avLst/>
          </a:prstGeom>
          <a:noFill/>
        </p:spPr>
        <p:txBody>
          <a:bodyPr wrap="square">
            <a:spAutoFit/>
          </a:bodyPr>
          <a:lstStyle/>
          <a:p>
            <a:r>
              <a:rPr lang="en-US" sz="2000" dirty="0">
                <a:solidFill>
                  <a:srgbClr val="0F4662"/>
                </a:solidFill>
              </a:rPr>
              <a:t>Use predictive analysis to enhance sales forecasting</a:t>
            </a:r>
            <a:endParaRPr lang="en-NG" sz="2000" dirty="0">
              <a:solidFill>
                <a:srgbClr val="0F4662"/>
              </a:solidFill>
            </a:endParaRPr>
          </a:p>
        </p:txBody>
      </p:sp>
    </p:spTree>
    <p:extLst>
      <p:ext uri="{BB962C8B-B14F-4D97-AF65-F5344CB8AC3E}">
        <p14:creationId xmlns:p14="http://schemas.microsoft.com/office/powerpoint/2010/main" val="412729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id="{56AA32B9-60B8-8BB4-C55D-0193AE78772A}"/>
              </a:ext>
            </a:extLst>
          </p:cNvPr>
          <p:cNvSpPr/>
          <p:nvPr/>
        </p:nvSpPr>
        <p:spPr>
          <a:xfrm>
            <a:off x="4128407" y="1284514"/>
            <a:ext cx="3935185" cy="2950029"/>
          </a:xfrm>
          <a:prstGeom prst="hexagon">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2"/>
                </a:solidFill>
                <a:effectLst/>
                <a:latin typeface="-apple-system"/>
              </a:rPr>
              <a:t>Best-Selling Products</a:t>
            </a:r>
          </a:p>
          <a:p>
            <a:pPr algn="l">
              <a:buFont typeface="Arial" panose="020B0604020202020204" pitchFamily="34" charset="0"/>
              <a:buChar char="•"/>
            </a:pPr>
            <a:r>
              <a:rPr lang="en-US" b="1" i="0" dirty="0">
                <a:solidFill>
                  <a:schemeClr val="tx2"/>
                </a:solidFill>
                <a:effectLst/>
                <a:latin typeface="-apple-system"/>
              </a:rPr>
              <a:t>Top product:</a:t>
            </a:r>
            <a:r>
              <a:rPr lang="en-US" b="0" i="0" dirty="0">
                <a:solidFill>
                  <a:schemeClr val="tx2"/>
                </a:solidFill>
                <a:effectLst/>
                <a:latin typeface="-apple-system"/>
              </a:rPr>
              <a:t> </a:t>
            </a:r>
            <a:r>
              <a:rPr lang="en-US" b="0" i="1" dirty="0">
                <a:solidFill>
                  <a:schemeClr val="tx2"/>
                </a:solidFill>
                <a:effectLst/>
                <a:latin typeface="-apple-system"/>
              </a:rPr>
              <a:t>Paper Craft Little Birdie</a:t>
            </a:r>
            <a:r>
              <a:rPr lang="en-US" b="0" i="0" dirty="0">
                <a:solidFill>
                  <a:schemeClr val="tx2"/>
                </a:solidFill>
                <a:effectLst/>
                <a:latin typeface="-apple-system"/>
              </a:rPr>
              <a:t> (80,995 units sold).</a:t>
            </a:r>
          </a:p>
          <a:p>
            <a:pPr algn="l">
              <a:buFont typeface="Arial" panose="020B0604020202020204" pitchFamily="34" charset="0"/>
              <a:buChar char="•"/>
            </a:pPr>
            <a:r>
              <a:rPr lang="en-US" b="1" i="0" dirty="0">
                <a:solidFill>
                  <a:schemeClr val="tx2"/>
                </a:solidFill>
                <a:effectLst/>
                <a:latin typeface="-apple-system"/>
              </a:rPr>
              <a:t>Second:</a:t>
            </a:r>
            <a:r>
              <a:rPr lang="en-US" b="0" i="0" dirty="0">
                <a:solidFill>
                  <a:schemeClr val="tx2"/>
                </a:solidFill>
                <a:effectLst/>
                <a:latin typeface="-apple-system"/>
              </a:rPr>
              <a:t> </a:t>
            </a:r>
            <a:r>
              <a:rPr lang="en-US" b="0" i="1" dirty="0">
                <a:solidFill>
                  <a:schemeClr val="tx2"/>
                </a:solidFill>
                <a:effectLst/>
                <a:latin typeface="-apple-system"/>
              </a:rPr>
              <a:t>Medium Ceramic Top Storage Jar</a:t>
            </a:r>
            <a:r>
              <a:rPr lang="en-US" b="0" i="0" dirty="0">
                <a:solidFill>
                  <a:schemeClr val="tx2"/>
                </a:solidFill>
                <a:effectLst/>
                <a:latin typeface="-apple-system"/>
              </a:rPr>
              <a:t> (78,033 units).</a:t>
            </a:r>
          </a:p>
          <a:p>
            <a:pPr algn="l">
              <a:buFont typeface="Arial" panose="020B0604020202020204" pitchFamily="34" charset="0"/>
              <a:buChar char="•"/>
            </a:pPr>
            <a:r>
              <a:rPr lang="en-US" b="1" i="0" dirty="0">
                <a:solidFill>
                  <a:schemeClr val="tx2"/>
                </a:solidFill>
                <a:effectLst/>
                <a:latin typeface="-apple-system"/>
              </a:rPr>
              <a:t>Third:</a:t>
            </a:r>
            <a:r>
              <a:rPr lang="en-US" b="0" i="0" dirty="0">
                <a:solidFill>
                  <a:schemeClr val="tx2"/>
                </a:solidFill>
                <a:effectLst/>
                <a:latin typeface="-apple-system"/>
              </a:rPr>
              <a:t> </a:t>
            </a:r>
            <a:r>
              <a:rPr lang="en-US" b="0" i="1" dirty="0">
                <a:solidFill>
                  <a:schemeClr val="tx2"/>
                </a:solidFill>
                <a:effectLst/>
                <a:latin typeface="-apple-system"/>
              </a:rPr>
              <a:t>World War 2 Gliders </a:t>
            </a:r>
            <a:r>
              <a:rPr lang="en-US" b="0" i="1" dirty="0" err="1">
                <a:solidFill>
                  <a:schemeClr val="tx2"/>
                </a:solidFill>
                <a:effectLst/>
                <a:latin typeface="-apple-system"/>
              </a:rPr>
              <a:t>Asstd</a:t>
            </a:r>
            <a:r>
              <a:rPr lang="en-US" b="0" i="1" dirty="0">
                <a:solidFill>
                  <a:schemeClr val="tx2"/>
                </a:solidFill>
                <a:effectLst/>
                <a:latin typeface="-apple-system"/>
              </a:rPr>
              <a:t> Designs</a:t>
            </a:r>
            <a:r>
              <a:rPr lang="en-US" b="0" i="0" dirty="0">
                <a:solidFill>
                  <a:schemeClr val="tx2"/>
                </a:solidFill>
                <a:effectLst/>
                <a:latin typeface="-apple-system"/>
              </a:rPr>
              <a:t> (54,855 units).</a:t>
            </a:r>
          </a:p>
          <a:p>
            <a:pPr algn="ctr"/>
            <a:endParaRPr lang="en-NG" dirty="0"/>
          </a:p>
        </p:txBody>
      </p:sp>
      <p:sp>
        <p:nvSpPr>
          <p:cNvPr id="14" name="Hexagon 13">
            <a:extLst>
              <a:ext uri="{FF2B5EF4-FFF2-40B4-BE49-F238E27FC236}">
                <a16:creationId xmlns:a16="http://schemas.microsoft.com/office/drawing/2014/main" id="{A60D8406-E7F0-3D86-35CE-32E9FCB5AF9D}"/>
              </a:ext>
            </a:extLst>
          </p:cNvPr>
          <p:cNvSpPr/>
          <p:nvPr/>
        </p:nvSpPr>
        <p:spPr>
          <a:xfrm>
            <a:off x="4176033" y="4336037"/>
            <a:ext cx="3839936" cy="2547257"/>
          </a:xfrm>
          <a:prstGeom prst="hexagon">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2"/>
                </a:solidFill>
                <a:effectLst/>
                <a:latin typeface="-apple-system"/>
              </a:rPr>
              <a:t>Total Revenue Per Country</a:t>
            </a:r>
          </a:p>
          <a:p>
            <a:pPr algn="l">
              <a:buFont typeface="Arial" panose="020B0604020202020204" pitchFamily="34" charset="0"/>
              <a:buChar char="•"/>
            </a:pPr>
            <a:r>
              <a:rPr lang="en-US" b="1" i="0" dirty="0">
                <a:solidFill>
                  <a:schemeClr val="tx2"/>
                </a:solidFill>
                <a:effectLst/>
                <a:latin typeface="-apple-system"/>
              </a:rPr>
              <a:t>United Kingdom:</a:t>
            </a:r>
            <a:r>
              <a:rPr lang="en-US" b="0" i="0" dirty="0">
                <a:solidFill>
                  <a:schemeClr val="tx2"/>
                </a:solidFill>
                <a:effectLst/>
                <a:latin typeface="-apple-system"/>
              </a:rPr>
              <a:t> $9,001,855.17</a:t>
            </a:r>
          </a:p>
          <a:p>
            <a:pPr algn="l">
              <a:buFont typeface="Arial" panose="020B0604020202020204" pitchFamily="34" charset="0"/>
              <a:buChar char="•"/>
            </a:pPr>
            <a:r>
              <a:rPr lang="en-US" b="1" i="0" dirty="0">
                <a:solidFill>
                  <a:schemeClr val="tx2"/>
                </a:solidFill>
                <a:effectLst/>
                <a:latin typeface="-apple-system"/>
              </a:rPr>
              <a:t>Netherlands:</a:t>
            </a:r>
            <a:r>
              <a:rPr lang="en-US" b="0" i="0" dirty="0">
                <a:solidFill>
                  <a:schemeClr val="tx2"/>
                </a:solidFill>
                <a:effectLst/>
                <a:latin typeface="-apple-system"/>
              </a:rPr>
              <a:t> $285,446.34</a:t>
            </a:r>
          </a:p>
          <a:p>
            <a:pPr algn="l">
              <a:buFont typeface="Arial" panose="020B0604020202020204" pitchFamily="34" charset="0"/>
              <a:buChar char="•"/>
            </a:pPr>
            <a:r>
              <a:rPr lang="en-US" b="1" i="0" dirty="0">
                <a:solidFill>
                  <a:schemeClr val="tx2"/>
                </a:solidFill>
                <a:effectLst/>
                <a:latin typeface="-apple-system"/>
              </a:rPr>
              <a:t>EIRE:</a:t>
            </a:r>
            <a:r>
              <a:rPr lang="en-US" b="0" i="0" dirty="0">
                <a:solidFill>
                  <a:schemeClr val="tx2"/>
                </a:solidFill>
                <a:effectLst/>
                <a:latin typeface="-apple-system"/>
              </a:rPr>
              <a:t> $283,170.52</a:t>
            </a:r>
          </a:p>
          <a:p>
            <a:pPr algn="ctr"/>
            <a:endParaRPr lang="en-NG" dirty="0"/>
          </a:p>
        </p:txBody>
      </p:sp>
      <p:sp>
        <p:nvSpPr>
          <p:cNvPr id="15" name="Hexagon 14">
            <a:extLst>
              <a:ext uri="{FF2B5EF4-FFF2-40B4-BE49-F238E27FC236}">
                <a16:creationId xmlns:a16="http://schemas.microsoft.com/office/drawing/2014/main" id="{D9F01143-202C-C7A3-4491-35901450EA42}"/>
              </a:ext>
            </a:extLst>
          </p:cNvPr>
          <p:cNvSpPr/>
          <p:nvPr/>
        </p:nvSpPr>
        <p:spPr>
          <a:xfrm>
            <a:off x="609599" y="2816369"/>
            <a:ext cx="4093033" cy="2714377"/>
          </a:xfrm>
          <a:prstGeom prst="hexagon">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750" b="1" i="0" dirty="0">
                <a:solidFill>
                  <a:schemeClr val="tx2"/>
                </a:solidFill>
                <a:effectLst/>
                <a:latin typeface="-apple-system"/>
              </a:rPr>
              <a:t>Top 10 Revenue-Generating Products</a:t>
            </a:r>
          </a:p>
          <a:p>
            <a:pPr algn="l">
              <a:buFont typeface="Arial" panose="020B0604020202020204" pitchFamily="34" charset="0"/>
              <a:buChar char="•"/>
            </a:pPr>
            <a:r>
              <a:rPr lang="en-US" sz="1750" b="1" i="0" dirty="0">
                <a:solidFill>
                  <a:schemeClr val="tx2"/>
                </a:solidFill>
                <a:effectLst/>
                <a:latin typeface="-apple-system"/>
              </a:rPr>
              <a:t>Top product:</a:t>
            </a:r>
            <a:r>
              <a:rPr lang="en-US" sz="1750" b="0" i="0" dirty="0">
                <a:solidFill>
                  <a:schemeClr val="tx2"/>
                </a:solidFill>
                <a:effectLst/>
                <a:latin typeface="-apple-system"/>
              </a:rPr>
              <a:t> </a:t>
            </a:r>
            <a:r>
              <a:rPr lang="en-US" sz="1750" b="0" i="1" dirty="0">
                <a:solidFill>
                  <a:schemeClr val="tx2"/>
                </a:solidFill>
                <a:effectLst/>
                <a:latin typeface="-apple-system"/>
              </a:rPr>
              <a:t>Dotcom Postage</a:t>
            </a:r>
            <a:r>
              <a:rPr lang="en-US" sz="1750" b="0" i="0" dirty="0">
                <a:solidFill>
                  <a:schemeClr val="tx2"/>
                </a:solidFill>
                <a:effectLst/>
                <a:latin typeface="-apple-system"/>
              </a:rPr>
              <a:t> ($206,248.77 revenue).</a:t>
            </a:r>
          </a:p>
          <a:p>
            <a:pPr algn="l">
              <a:buFont typeface="Arial" panose="020B0604020202020204" pitchFamily="34" charset="0"/>
              <a:buChar char="•"/>
            </a:pPr>
            <a:r>
              <a:rPr lang="en-US" sz="1750" b="1" i="0" dirty="0">
                <a:solidFill>
                  <a:schemeClr val="tx2"/>
                </a:solidFill>
                <a:effectLst/>
                <a:latin typeface="-apple-system"/>
              </a:rPr>
              <a:t>Second:</a:t>
            </a:r>
            <a:r>
              <a:rPr lang="en-US" sz="1750" b="0" i="0" dirty="0">
                <a:solidFill>
                  <a:schemeClr val="tx2"/>
                </a:solidFill>
                <a:effectLst/>
                <a:latin typeface="-apple-system"/>
              </a:rPr>
              <a:t> </a:t>
            </a:r>
            <a:r>
              <a:rPr lang="en-US" sz="1750" b="0" i="1" dirty="0">
                <a:solidFill>
                  <a:schemeClr val="tx2"/>
                </a:solidFill>
                <a:effectLst/>
                <a:latin typeface="-apple-system"/>
              </a:rPr>
              <a:t>Regency </a:t>
            </a:r>
            <a:r>
              <a:rPr lang="en-US" sz="1750" b="0" i="1" dirty="0" err="1">
                <a:solidFill>
                  <a:schemeClr val="tx2"/>
                </a:solidFill>
                <a:effectLst/>
                <a:latin typeface="-apple-system"/>
              </a:rPr>
              <a:t>Cakestand</a:t>
            </a:r>
            <a:r>
              <a:rPr lang="en-US" sz="1750" b="0" i="1" dirty="0">
                <a:solidFill>
                  <a:schemeClr val="tx2"/>
                </a:solidFill>
                <a:effectLst/>
                <a:latin typeface="-apple-system"/>
              </a:rPr>
              <a:t> 3 Tier</a:t>
            </a:r>
            <a:r>
              <a:rPr lang="en-US" sz="1750" b="0" i="0" dirty="0">
                <a:solidFill>
                  <a:schemeClr val="tx2"/>
                </a:solidFill>
                <a:effectLst/>
                <a:latin typeface="-apple-system"/>
              </a:rPr>
              <a:t> ($174,131.04 revenue).</a:t>
            </a:r>
          </a:p>
          <a:p>
            <a:pPr algn="l">
              <a:buFont typeface="Arial" panose="020B0604020202020204" pitchFamily="34" charset="0"/>
              <a:buChar char="•"/>
            </a:pPr>
            <a:r>
              <a:rPr lang="en-US" sz="1750" b="1" i="0" dirty="0">
                <a:solidFill>
                  <a:schemeClr val="tx2"/>
                </a:solidFill>
                <a:effectLst/>
                <a:latin typeface="-apple-system"/>
              </a:rPr>
              <a:t>Third:</a:t>
            </a:r>
            <a:r>
              <a:rPr lang="en-US" sz="1750" b="0" i="0" dirty="0">
                <a:solidFill>
                  <a:schemeClr val="tx2"/>
                </a:solidFill>
                <a:effectLst/>
                <a:latin typeface="-apple-system"/>
              </a:rPr>
              <a:t> </a:t>
            </a:r>
            <a:r>
              <a:rPr lang="en-US" sz="1750" b="0" i="1" dirty="0">
                <a:solidFill>
                  <a:schemeClr val="tx2"/>
                </a:solidFill>
                <a:effectLst/>
                <a:latin typeface="-apple-system"/>
              </a:rPr>
              <a:t>Paper Craft Little Birdie</a:t>
            </a:r>
            <a:r>
              <a:rPr lang="en-US" sz="1750" b="0" i="0" dirty="0">
                <a:solidFill>
                  <a:schemeClr val="tx2"/>
                </a:solidFill>
                <a:effectLst/>
                <a:latin typeface="-apple-system"/>
              </a:rPr>
              <a:t> ($168,469.60 revenue).</a:t>
            </a:r>
          </a:p>
          <a:p>
            <a:pPr algn="ctr"/>
            <a:endParaRPr lang="en-NG" dirty="0"/>
          </a:p>
        </p:txBody>
      </p:sp>
      <p:sp>
        <p:nvSpPr>
          <p:cNvPr id="16" name="Hexagon 15">
            <a:extLst>
              <a:ext uri="{FF2B5EF4-FFF2-40B4-BE49-F238E27FC236}">
                <a16:creationId xmlns:a16="http://schemas.microsoft.com/office/drawing/2014/main" id="{B78BDB8D-822C-C955-A4A6-62607731F6FB}"/>
              </a:ext>
            </a:extLst>
          </p:cNvPr>
          <p:cNvSpPr/>
          <p:nvPr/>
        </p:nvSpPr>
        <p:spPr>
          <a:xfrm>
            <a:off x="7478483" y="2869989"/>
            <a:ext cx="3839937" cy="2714376"/>
          </a:xfrm>
          <a:prstGeom prst="hexagon">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2"/>
                </a:solidFill>
                <a:effectLst/>
                <a:latin typeface="-apple-system"/>
              </a:rPr>
              <a:t>Number of Transactions Per Country</a:t>
            </a:r>
          </a:p>
          <a:p>
            <a:pPr algn="l">
              <a:buFont typeface="Arial" panose="020B0604020202020204" pitchFamily="34" charset="0"/>
              <a:buChar char="•"/>
            </a:pPr>
            <a:r>
              <a:rPr lang="en-US" b="1" i="0" dirty="0">
                <a:solidFill>
                  <a:schemeClr val="tx2"/>
                </a:solidFill>
                <a:effectLst/>
                <a:latin typeface="-apple-system"/>
              </a:rPr>
              <a:t>United Kingdom:</a:t>
            </a:r>
            <a:r>
              <a:rPr lang="en-US" b="0" i="0" dirty="0">
                <a:solidFill>
                  <a:schemeClr val="tx2"/>
                </a:solidFill>
                <a:effectLst/>
                <a:latin typeface="-apple-system"/>
              </a:rPr>
              <a:t> 18,019 transactions.</a:t>
            </a:r>
          </a:p>
          <a:p>
            <a:pPr algn="l">
              <a:buFont typeface="Arial" panose="020B0604020202020204" pitchFamily="34" charset="0"/>
              <a:buChar char="•"/>
            </a:pPr>
            <a:r>
              <a:rPr lang="en-US" b="1" i="0" dirty="0">
                <a:solidFill>
                  <a:schemeClr val="tx2"/>
                </a:solidFill>
                <a:effectLst/>
                <a:latin typeface="-apple-system"/>
              </a:rPr>
              <a:t>Germany:</a:t>
            </a:r>
            <a:r>
              <a:rPr lang="en-US" b="0" i="0" dirty="0">
                <a:solidFill>
                  <a:schemeClr val="tx2"/>
                </a:solidFill>
                <a:effectLst/>
                <a:latin typeface="-apple-system"/>
              </a:rPr>
              <a:t> 457 transactions.</a:t>
            </a:r>
          </a:p>
          <a:p>
            <a:pPr algn="l">
              <a:buFont typeface="Arial" panose="020B0604020202020204" pitchFamily="34" charset="0"/>
              <a:buChar char="•"/>
            </a:pPr>
            <a:r>
              <a:rPr lang="en-US" b="1" i="0" dirty="0">
                <a:solidFill>
                  <a:schemeClr val="tx2"/>
                </a:solidFill>
                <a:effectLst/>
                <a:latin typeface="-apple-system"/>
              </a:rPr>
              <a:t>France:</a:t>
            </a:r>
            <a:r>
              <a:rPr lang="en-US" b="0" i="0" dirty="0">
                <a:solidFill>
                  <a:schemeClr val="tx2"/>
                </a:solidFill>
                <a:effectLst/>
                <a:latin typeface="-apple-system"/>
              </a:rPr>
              <a:t> 392 transactions.</a:t>
            </a:r>
          </a:p>
          <a:p>
            <a:pPr algn="ctr"/>
            <a:endParaRPr lang="en-NG" dirty="0"/>
          </a:p>
        </p:txBody>
      </p:sp>
      <p:sp>
        <p:nvSpPr>
          <p:cNvPr id="17" name="TextBox 16">
            <a:extLst>
              <a:ext uri="{FF2B5EF4-FFF2-40B4-BE49-F238E27FC236}">
                <a16:creationId xmlns:a16="http://schemas.microsoft.com/office/drawing/2014/main" id="{CCFC57A8-87E8-B301-A1E0-5B78A8191327}"/>
              </a:ext>
            </a:extLst>
          </p:cNvPr>
          <p:cNvSpPr txBox="1"/>
          <p:nvPr/>
        </p:nvSpPr>
        <p:spPr>
          <a:xfrm>
            <a:off x="2786740" y="105802"/>
            <a:ext cx="6444343" cy="1077218"/>
          </a:xfrm>
          <a:prstGeom prst="rect">
            <a:avLst/>
          </a:prstGeom>
          <a:noFill/>
        </p:spPr>
        <p:txBody>
          <a:bodyPr wrap="square" rtlCol="0">
            <a:spAutoFit/>
          </a:bodyPr>
          <a:lstStyle/>
          <a:p>
            <a:pPr algn="ctr"/>
            <a:r>
              <a:rPr lang="en-US" sz="3200" b="1" dirty="0">
                <a:solidFill>
                  <a:schemeClr val="tx2"/>
                </a:solidFill>
              </a:rPr>
              <a:t>EXPLORATORY DATA ANALYSIS (EDA)</a:t>
            </a:r>
            <a:endParaRPr lang="en-NG" sz="3200" b="1" dirty="0">
              <a:solidFill>
                <a:schemeClr val="tx2"/>
              </a:solidFill>
            </a:endParaRPr>
          </a:p>
        </p:txBody>
      </p:sp>
    </p:spTree>
    <p:extLst>
      <p:ext uri="{BB962C8B-B14F-4D97-AF65-F5344CB8AC3E}">
        <p14:creationId xmlns:p14="http://schemas.microsoft.com/office/powerpoint/2010/main" val="154163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F96C15-BC40-9F1E-4D41-2B5C62BF827A}"/>
              </a:ext>
            </a:extLst>
          </p:cNvPr>
          <p:cNvSpPr txBox="1"/>
          <p:nvPr/>
        </p:nvSpPr>
        <p:spPr>
          <a:xfrm>
            <a:off x="2764971" y="152399"/>
            <a:ext cx="6662057" cy="830997"/>
          </a:xfrm>
          <a:prstGeom prst="rect">
            <a:avLst/>
          </a:prstGeom>
          <a:noFill/>
        </p:spPr>
        <p:txBody>
          <a:bodyPr wrap="square" rtlCol="0">
            <a:spAutoFit/>
          </a:bodyPr>
          <a:lstStyle/>
          <a:p>
            <a:pPr algn="ctr"/>
            <a:r>
              <a:rPr lang="en-US" sz="2400" b="1" dirty="0">
                <a:solidFill>
                  <a:srgbClr val="0F4662"/>
                </a:solidFill>
              </a:rPr>
              <a:t>VISUALIZATION OF EXPLORATORY DATA ANALYSIS</a:t>
            </a:r>
            <a:endParaRPr lang="en-NG" sz="2400" b="1" dirty="0">
              <a:solidFill>
                <a:srgbClr val="0F4662"/>
              </a:solidFill>
            </a:endParaRPr>
          </a:p>
        </p:txBody>
      </p:sp>
      <p:pic>
        <p:nvPicPr>
          <p:cNvPr id="17" name="Picture 16" descr="A graph with blue line&#10;&#10;AI-generated content may be incorrect.">
            <a:extLst>
              <a:ext uri="{FF2B5EF4-FFF2-40B4-BE49-F238E27FC236}">
                <a16:creationId xmlns:a16="http://schemas.microsoft.com/office/drawing/2014/main" id="{9E6F2C79-36F9-5B9E-80A6-DBD0AA5D7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3" y="1164771"/>
            <a:ext cx="5113318" cy="5540829"/>
          </a:xfrm>
          <a:prstGeom prst="rect">
            <a:avLst/>
          </a:prstGeom>
          <a:ln w="12700">
            <a:solidFill>
              <a:schemeClr val="tx1"/>
            </a:solidFill>
          </a:ln>
          <a:effectLst>
            <a:outerShdw blurRad="50800" dist="38100" dir="2700000" algn="tl" rotWithShape="0">
              <a:prstClr val="black">
                <a:alpha val="40000"/>
              </a:prstClr>
            </a:outerShdw>
          </a:effectLst>
        </p:spPr>
      </p:pic>
      <p:pic>
        <p:nvPicPr>
          <p:cNvPr id="22" name="Picture 21" descr="A graph with green squares&#10;&#10;AI-generated content may be incorrect.">
            <a:extLst>
              <a:ext uri="{FF2B5EF4-FFF2-40B4-BE49-F238E27FC236}">
                <a16:creationId xmlns:a16="http://schemas.microsoft.com/office/drawing/2014/main" id="{82A03B25-F16C-EE0A-E610-819CF54C8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96" y="1164771"/>
            <a:ext cx="6724404" cy="5540829"/>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105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79E8-F3DD-5949-A49C-3CB6AE26C21E}"/>
            </a:ext>
          </a:extLst>
        </p:cNvPr>
        <p:cNvGrpSpPr/>
        <p:nvPr/>
      </p:nvGrpSpPr>
      <p:grpSpPr>
        <a:xfrm>
          <a:off x="0" y="0"/>
          <a:ext cx="0" cy="0"/>
          <a:chOff x="0" y="0"/>
          <a:chExt cx="0" cy="0"/>
        </a:xfrm>
      </p:grpSpPr>
      <p:pic>
        <p:nvPicPr>
          <p:cNvPr id="10" name="Picture 9" descr="A graph showing a bar of sales&#10;&#10;AI-generated content may be incorrect.">
            <a:extLst>
              <a:ext uri="{FF2B5EF4-FFF2-40B4-BE49-F238E27FC236}">
                <a16:creationId xmlns:a16="http://schemas.microsoft.com/office/drawing/2014/main" id="{6B825EC4-069D-0864-960C-C8D8A426A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 y="1502229"/>
            <a:ext cx="6662057" cy="5214257"/>
          </a:xfrm>
          <a:prstGeom prst="rect">
            <a:avLst/>
          </a:prstGeom>
          <a:ln w="12700">
            <a:solidFill>
              <a:schemeClr val="tx1"/>
            </a:solidFill>
          </a:ln>
          <a:effectLst>
            <a:outerShdw blurRad="50800" dist="38100" dir="2700000" algn="tl" rotWithShape="0">
              <a:prstClr val="black">
                <a:alpha val="40000"/>
              </a:prstClr>
            </a:outerShdw>
          </a:effectLst>
        </p:spPr>
      </p:pic>
      <p:pic>
        <p:nvPicPr>
          <p:cNvPr id="11" name="Picture 10" descr="A graph of purple bars&#10;&#10;AI-generated content may be incorrect.">
            <a:extLst>
              <a:ext uri="{FF2B5EF4-FFF2-40B4-BE49-F238E27FC236}">
                <a16:creationId xmlns:a16="http://schemas.microsoft.com/office/drawing/2014/main" id="{92E3649C-6308-2AB9-89FB-3BF2E24B6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343" y="1502228"/>
            <a:ext cx="5279572" cy="5214257"/>
          </a:xfrm>
          <a:prstGeom prst="rect">
            <a:avLst/>
          </a:prstGeom>
          <a:ln w="12700">
            <a:solidFill>
              <a:schemeClr val="tx1"/>
            </a:solidFill>
          </a:ln>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E277B600-114A-6B9B-72E4-D1F750C60D71}"/>
              </a:ext>
            </a:extLst>
          </p:cNvPr>
          <p:cNvSpPr txBox="1"/>
          <p:nvPr/>
        </p:nvSpPr>
        <p:spPr>
          <a:xfrm>
            <a:off x="2764971" y="152399"/>
            <a:ext cx="6662057" cy="830997"/>
          </a:xfrm>
          <a:prstGeom prst="rect">
            <a:avLst/>
          </a:prstGeom>
          <a:noFill/>
        </p:spPr>
        <p:txBody>
          <a:bodyPr wrap="square" rtlCol="0">
            <a:spAutoFit/>
          </a:bodyPr>
          <a:lstStyle/>
          <a:p>
            <a:pPr algn="ctr"/>
            <a:r>
              <a:rPr lang="en-US" sz="2400" b="1" dirty="0">
                <a:solidFill>
                  <a:srgbClr val="0F4662"/>
                </a:solidFill>
              </a:rPr>
              <a:t>VISUALIZATION OF EXPLORATORY DATA ANALYSIS</a:t>
            </a:r>
            <a:endParaRPr lang="en-NG" sz="2400" b="1" dirty="0">
              <a:solidFill>
                <a:srgbClr val="0F4662"/>
              </a:solidFill>
            </a:endParaRPr>
          </a:p>
        </p:txBody>
      </p:sp>
    </p:spTree>
    <p:extLst>
      <p:ext uri="{BB962C8B-B14F-4D97-AF65-F5344CB8AC3E}">
        <p14:creationId xmlns:p14="http://schemas.microsoft.com/office/powerpoint/2010/main" val="126989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Top Corners Rounded 11">
            <a:extLst>
              <a:ext uri="{FF2B5EF4-FFF2-40B4-BE49-F238E27FC236}">
                <a16:creationId xmlns:a16="http://schemas.microsoft.com/office/drawing/2014/main" id="{41836494-DEE6-BB7A-8327-9BDB55A608C2}"/>
              </a:ext>
            </a:extLst>
          </p:cNvPr>
          <p:cNvSpPr/>
          <p:nvPr/>
        </p:nvSpPr>
        <p:spPr>
          <a:xfrm rot="16200000">
            <a:off x="6487886" y="1153882"/>
            <a:ext cx="6858001" cy="4550231"/>
          </a:xfrm>
          <a:prstGeom prst="round2SameRect">
            <a:avLst>
              <a:gd name="adj1" fmla="val 3956"/>
              <a:gd name="adj2" fmla="val 0"/>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9" name="Picture 8" descr="A graph with different colored bars&#10;&#10;AI-generated content may be incorrect.">
            <a:extLst>
              <a:ext uri="{FF2B5EF4-FFF2-40B4-BE49-F238E27FC236}">
                <a16:creationId xmlns:a16="http://schemas.microsoft.com/office/drawing/2014/main" id="{B0ADC358-B035-D45B-9DB0-F79E557C2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47" y="892629"/>
            <a:ext cx="7430948" cy="5820160"/>
          </a:xfrm>
          <a:prstGeom prst="rect">
            <a:avLst/>
          </a:prstGeom>
          <a:ln w="12700">
            <a:solidFill>
              <a:schemeClr val="tx1"/>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54F55F19-C7A1-F7AB-209A-08EAE16B4EE4}"/>
              </a:ext>
            </a:extLst>
          </p:cNvPr>
          <p:cNvSpPr txBox="1"/>
          <p:nvPr/>
        </p:nvSpPr>
        <p:spPr>
          <a:xfrm>
            <a:off x="7641770" y="-1"/>
            <a:ext cx="4550230" cy="7086812"/>
          </a:xfrm>
          <a:prstGeom prst="rect">
            <a:avLst/>
          </a:prstGeom>
          <a:noFill/>
        </p:spPr>
        <p:txBody>
          <a:bodyPr wrap="square" rtlCol="0">
            <a:spAutoFit/>
          </a:bodyPr>
          <a:lstStyle/>
          <a:p>
            <a:pPr algn="ctr">
              <a:lnSpc>
                <a:spcPct val="115000"/>
              </a:lnSpc>
              <a:spcAft>
                <a:spcPts val="800"/>
              </a:spcAft>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SUMMARY</a:t>
            </a:r>
            <a:r>
              <a:rPr lang="en-NG" sz="19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spcAft>
                <a:spcPts val="800"/>
              </a:spcAft>
              <a:buFont typeface="Arial" panose="020B0604020202020204" pitchFamily="34" charset="0"/>
              <a:buChar char="•"/>
            </a:pPr>
            <a:r>
              <a:rPr lang="en-US" sz="1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This chart highlights the key factors influencing high-spending customers.</a:t>
            </a:r>
          </a:p>
          <a:p>
            <a:pPr marL="285750" indent="-285750">
              <a:spcAft>
                <a:spcPts val="800"/>
              </a:spcAft>
              <a:buFont typeface="Arial" panose="020B0604020202020204" pitchFamily="34" charset="0"/>
              <a:buChar char="•"/>
            </a:pPr>
            <a:r>
              <a:rPr lang="en-US" sz="1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Unit Price is the strongest predictor, indicating that customers who purchase expensive items tend to spend more while country also plays a major role, suggesting that location-based factors like pricing and availability impact spending behavior. Invoice Date shows that timing affects purchasing trends, likely due to seasonal sales or promotions.</a:t>
            </a:r>
          </a:p>
          <a:p>
            <a:pPr marL="285750" indent="-285750">
              <a:spcAft>
                <a:spcPts val="800"/>
              </a:spcAft>
              <a:buFont typeface="Arial" panose="020B0604020202020204" pitchFamily="34" charset="0"/>
              <a:buChar char="•"/>
            </a:pPr>
            <a:r>
              <a:rPr lang="en-US" sz="1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Other moderate impact features include Stock Code, Invoice Number, and Customer ID, which help capture transaction and spending patterns while Lesser influential features, such as Total transaction,  Product Category and Avg Spend Per Purchase, have minimal predictive power.</a:t>
            </a:r>
          </a:p>
          <a:p>
            <a:pPr lvl="1">
              <a:spcAft>
                <a:spcPts val="800"/>
              </a:spcAft>
            </a:pPr>
            <a:r>
              <a:rPr lang="en-US" sz="1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key take away include: </a:t>
            </a:r>
          </a:p>
          <a:p>
            <a:pPr marL="742950" lvl="1" indent="-285750">
              <a:spcAft>
                <a:spcPts val="800"/>
              </a:spcAft>
              <a:buFont typeface="Arial" panose="020B0604020202020204" pitchFamily="34" charset="0"/>
              <a:buChar char="•"/>
            </a:pPr>
            <a:r>
              <a:rPr lang="en-US" sz="1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Optimize pricing strategies to attract high-value customers.</a:t>
            </a:r>
          </a:p>
          <a:p>
            <a:pPr marL="742950" lvl="1" indent="-285750">
              <a:spcAft>
                <a:spcPts val="800"/>
              </a:spcAft>
              <a:buFont typeface="Arial" panose="020B0604020202020204" pitchFamily="34" charset="0"/>
              <a:buChar char="•"/>
            </a:pPr>
            <a:r>
              <a:rPr lang="en-US" sz="1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Leverage regional insights to tailor marketing efforts. Time promotions effectively based on seasonal trends.</a:t>
            </a:r>
          </a:p>
          <a:p>
            <a:endParaRPr lang="en-NG" dirty="0"/>
          </a:p>
        </p:txBody>
      </p:sp>
      <p:sp>
        <p:nvSpPr>
          <p:cNvPr id="2" name="TextBox 1">
            <a:extLst>
              <a:ext uri="{FF2B5EF4-FFF2-40B4-BE49-F238E27FC236}">
                <a16:creationId xmlns:a16="http://schemas.microsoft.com/office/drawing/2014/main" id="{E032C60F-3659-E04F-A0BD-DE93780ADB8F}"/>
              </a:ext>
            </a:extLst>
          </p:cNvPr>
          <p:cNvSpPr txBox="1"/>
          <p:nvPr/>
        </p:nvSpPr>
        <p:spPr>
          <a:xfrm>
            <a:off x="916330" y="250509"/>
            <a:ext cx="5829782" cy="400110"/>
          </a:xfrm>
          <a:prstGeom prst="rect">
            <a:avLst/>
          </a:prstGeom>
          <a:noFill/>
        </p:spPr>
        <p:txBody>
          <a:bodyPr wrap="square" rtlCol="0">
            <a:spAutoFit/>
          </a:bodyPr>
          <a:lstStyle/>
          <a:p>
            <a:pPr algn="ctr"/>
            <a:r>
              <a:rPr lang="en-US" sz="2000" b="1" dirty="0">
                <a:solidFill>
                  <a:schemeClr val="tx2"/>
                </a:solidFill>
              </a:rPr>
              <a:t>Feature Importance in Predicting High Spenders</a:t>
            </a:r>
            <a:endParaRPr lang="en-NG" sz="2000" b="1" dirty="0">
              <a:solidFill>
                <a:schemeClr val="tx2"/>
              </a:solidFill>
            </a:endParaRPr>
          </a:p>
        </p:txBody>
      </p:sp>
    </p:spTree>
    <p:extLst>
      <p:ext uri="{BB962C8B-B14F-4D97-AF65-F5344CB8AC3E}">
        <p14:creationId xmlns:p14="http://schemas.microsoft.com/office/powerpoint/2010/main" val="398670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Top Corners Rounded 7">
            <a:extLst>
              <a:ext uri="{FF2B5EF4-FFF2-40B4-BE49-F238E27FC236}">
                <a16:creationId xmlns:a16="http://schemas.microsoft.com/office/drawing/2014/main" id="{620CFFF2-11D0-C97A-76FC-037DA96507FF}"/>
              </a:ext>
            </a:extLst>
          </p:cNvPr>
          <p:cNvSpPr/>
          <p:nvPr/>
        </p:nvSpPr>
        <p:spPr>
          <a:xfrm rot="16200000">
            <a:off x="6340929" y="1006925"/>
            <a:ext cx="6858001" cy="4844145"/>
          </a:xfrm>
          <a:prstGeom prst="round2SameRect">
            <a:avLst>
              <a:gd name="adj1" fmla="val 3956"/>
              <a:gd name="adj2" fmla="val 0"/>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5" name="Picture 4" descr="A graph with blue dots&#10;&#10;AI-generated content may be incorrect.">
            <a:extLst>
              <a:ext uri="{FF2B5EF4-FFF2-40B4-BE49-F238E27FC236}">
                <a16:creationId xmlns:a16="http://schemas.microsoft.com/office/drawing/2014/main" id="{8B5F693A-4E90-931B-EE97-B2C2452C9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4" y="1170628"/>
            <a:ext cx="7053943" cy="5545858"/>
          </a:xfrm>
          <a:prstGeom prst="rect">
            <a:avLst/>
          </a:prstGeom>
          <a:ln w="9525">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C791A2E6-B874-47F1-A099-15BA282FEBA2}"/>
              </a:ext>
            </a:extLst>
          </p:cNvPr>
          <p:cNvSpPr txBox="1"/>
          <p:nvPr/>
        </p:nvSpPr>
        <p:spPr>
          <a:xfrm>
            <a:off x="7630885" y="819279"/>
            <a:ext cx="4201885" cy="60496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tx2"/>
                </a:solidFill>
              </a:rPr>
              <a:t>Actual Sales Trend (Blue Line): The historical sales data shows an upward trend with seasonality, meaning sales have been increasing consistently over time. </a:t>
            </a:r>
          </a:p>
          <a:p>
            <a:pPr marL="342900" indent="-342900">
              <a:lnSpc>
                <a:spcPct val="150000"/>
              </a:lnSpc>
              <a:buFont typeface="Arial" panose="020B0604020202020204" pitchFamily="34" charset="0"/>
              <a:buChar char="•"/>
            </a:pPr>
            <a:r>
              <a:rPr lang="en-US" sz="2000" dirty="0">
                <a:solidFill>
                  <a:schemeClr val="tx2"/>
                </a:solidFill>
              </a:rPr>
              <a:t>There are visible fluctuations, possibly due to seasonal demand changes or external factors affecting sales.</a:t>
            </a:r>
          </a:p>
          <a:p>
            <a:pPr marL="342900" indent="-342900">
              <a:lnSpc>
                <a:spcPct val="150000"/>
              </a:lnSpc>
              <a:buFont typeface="Arial" panose="020B0604020202020204" pitchFamily="34" charset="0"/>
              <a:buChar char="•"/>
            </a:pPr>
            <a:r>
              <a:rPr lang="en-US" sz="2000" dirty="0">
                <a:solidFill>
                  <a:schemeClr val="tx2"/>
                </a:solidFill>
              </a:rPr>
              <a:t>Forecasted Sales (Red Dots)The ARIMA model predicts steady sales growth but at a slightly stabilized rate.</a:t>
            </a:r>
            <a:endParaRPr lang="en-NG" sz="2000" dirty="0">
              <a:solidFill>
                <a:schemeClr val="tx2"/>
              </a:solidFill>
            </a:endParaRPr>
          </a:p>
        </p:txBody>
      </p:sp>
      <p:sp>
        <p:nvSpPr>
          <p:cNvPr id="9" name="TextBox 8">
            <a:extLst>
              <a:ext uri="{FF2B5EF4-FFF2-40B4-BE49-F238E27FC236}">
                <a16:creationId xmlns:a16="http://schemas.microsoft.com/office/drawing/2014/main" id="{C7E6452B-BDD1-9E0E-EFB1-A5F6D5736960}"/>
              </a:ext>
            </a:extLst>
          </p:cNvPr>
          <p:cNvSpPr txBox="1"/>
          <p:nvPr/>
        </p:nvSpPr>
        <p:spPr>
          <a:xfrm>
            <a:off x="8382000" y="141514"/>
            <a:ext cx="2775857" cy="461665"/>
          </a:xfrm>
          <a:prstGeom prst="rect">
            <a:avLst/>
          </a:prstGeom>
          <a:noFill/>
        </p:spPr>
        <p:txBody>
          <a:bodyPr wrap="square" rtlCol="0">
            <a:spAutoFit/>
          </a:bodyPr>
          <a:lstStyle/>
          <a:p>
            <a:pPr algn="ctr"/>
            <a:r>
              <a:rPr lang="en-US" sz="2400" b="1" dirty="0">
                <a:solidFill>
                  <a:schemeClr val="tx2"/>
                </a:solidFill>
              </a:rPr>
              <a:t>SUMMARY</a:t>
            </a:r>
            <a:endParaRPr lang="en-NG" sz="2400" b="1" dirty="0">
              <a:solidFill>
                <a:schemeClr val="tx2"/>
              </a:solidFill>
            </a:endParaRPr>
          </a:p>
        </p:txBody>
      </p:sp>
      <p:sp>
        <p:nvSpPr>
          <p:cNvPr id="10" name="TextBox 9">
            <a:extLst>
              <a:ext uri="{FF2B5EF4-FFF2-40B4-BE49-F238E27FC236}">
                <a16:creationId xmlns:a16="http://schemas.microsoft.com/office/drawing/2014/main" id="{A4F75184-4A36-1025-9D1F-465C42559D08}"/>
              </a:ext>
            </a:extLst>
          </p:cNvPr>
          <p:cNvSpPr txBox="1"/>
          <p:nvPr/>
        </p:nvSpPr>
        <p:spPr>
          <a:xfrm>
            <a:off x="2106384" y="141514"/>
            <a:ext cx="3684815" cy="1200329"/>
          </a:xfrm>
          <a:prstGeom prst="rect">
            <a:avLst/>
          </a:prstGeom>
          <a:noFill/>
        </p:spPr>
        <p:txBody>
          <a:bodyPr wrap="square" rtlCol="0">
            <a:spAutoFit/>
          </a:bodyPr>
          <a:lstStyle/>
          <a:p>
            <a:pPr algn="ctr"/>
            <a:r>
              <a:rPr lang="en-US" sz="2400" b="1" i="0" dirty="0">
                <a:solidFill>
                  <a:schemeClr val="tx2"/>
                </a:solidFill>
                <a:effectLst/>
                <a:latin typeface="-apple-system"/>
              </a:rPr>
              <a:t>Sales Forecasting using ARIMA</a:t>
            </a:r>
          </a:p>
          <a:p>
            <a:pPr algn="ctr"/>
            <a:endParaRPr lang="en-NG" sz="2400" b="1" dirty="0">
              <a:solidFill>
                <a:schemeClr val="tx2"/>
              </a:solidFill>
            </a:endParaRPr>
          </a:p>
        </p:txBody>
      </p:sp>
    </p:spTree>
    <p:extLst>
      <p:ext uri="{BB962C8B-B14F-4D97-AF65-F5344CB8AC3E}">
        <p14:creationId xmlns:p14="http://schemas.microsoft.com/office/powerpoint/2010/main" val="357349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numbers and numbers&#10;&#10;AI-generated content may be incorrect.">
            <a:extLst>
              <a:ext uri="{FF2B5EF4-FFF2-40B4-BE49-F238E27FC236}">
                <a16:creationId xmlns:a16="http://schemas.microsoft.com/office/drawing/2014/main" id="{65E06EC2-2D1B-461F-3422-5E116FB84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07" y="728805"/>
            <a:ext cx="6302790" cy="6020337"/>
          </a:xfrm>
          <a:prstGeom prst="rect">
            <a:avLst/>
          </a:prstGeom>
          <a:ln w="9525">
            <a:solidFill>
              <a:schemeClr val="tx1"/>
            </a:solidFill>
          </a:ln>
          <a:effectLst>
            <a:outerShdw blurRad="50800" dist="38100" dir="2700000" algn="tl" rotWithShape="0">
              <a:prstClr val="black">
                <a:alpha val="40000"/>
              </a:prstClr>
            </a:outerShdw>
          </a:effectLst>
        </p:spPr>
      </p:pic>
      <p:sp>
        <p:nvSpPr>
          <p:cNvPr id="6" name="Rectangle: Top Corners Rounded 5">
            <a:extLst>
              <a:ext uri="{FF2B5EF4-FFF2-40B4-BE49-F238E27FC236}">
                <a16:creationId xmlns:a16="http://schemas.microsoft.com/office/drawing/2014/main" id="{5D16FC32-1794-12CE-1894-940AA97A61D6}"/>
              </a:ext>
            </a:extLst>
          </p:cNvPr>
          <p:cNvSpPr/>
          <p:nvPr/>
        </p:nvSpPr>
        <p:spPr>
          <a:xfrm rot="16200000">
            <a:off x="6052596" y="718591"/>
            <a:ext cx="6858001" cy="5420812"/>
          </a:xfrm>
          <a:prstGeom prst="round2SameRect">
            <a:avLst>
              <a:gd name="adj1" fmla="val 3956"/>
              <a:gd name="adj2" fmla="val 0"/>
            </a:avLst>
          </a:prstGeom>
          <a:solidFill>
            <a:srgbClr val="A9BECB"/>
          </a:solidFill>
          <a:ln>
            <a:solidFill>
              <a:srgbClr val="A9BE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4257267D-1E07-799F-E431-1D02467D89F3}"/>
              </a:ext>
            </a:extLst>
          </p:cNvPr>
          <p:cNvSpPr txBox="1"/>
          <p:nvPr/>
        </p:nvSpPr>
        <p:spPr>
          <a:xfrm>
            <a:off x="1218027" y="108858"/>
            <a:ext cx="4479611" cy="830997"/>
          </a:xfrm>
          <a:prstGeom prst="rect">
            <a:avLst/>
          </a:prstGeom>
          <a:noFill/>
        </p:spPr>
        <p:txBody>
          <a:bodyPr wrap="square" rtlCol="0">
            <a:spAutoFit/>
          </a:bodyPr>
          <a:lstStyle/>
          <a:p>
            <a:pPr algn="ctr"/>
            <a:r>
              <a:rPr lang="en-US" sz="2400" b="1" i="0" dirty="0">
                <a:solidFill>
                  <a:schemeClr val="tx2"/>
                </a:solidFill>
                <a:effectLst/>
                <a:latin typeface="-apple-system"/>
              </a:rPr>
              <a:t>Sales Forecasting using ARIMA</a:t>
            </a:r>
          </a:p>
          <a:p>
            <a:pPr algn="ctr"/>
            <a:endParaRPr lang="en-NG" sz="2400" b="1" dirty="0">
              <a:solidFill>
                <a:schemeClr val="tx2"/>
              </a:solidFill>
            </a:endParaRPr>
          </a:p>
        </p:txBody>
      </p:sp>
      <p:sp>
        <p:nvSpPr>
          <p:cNvPr id="8" name="TextBox 7">
            <a:extLst>
              <a:ext uri="{FF2B5EF4-FFF2-40B4-BE49-F238E27FC236}">
                <a16:creationId xmlns:a16="http://schemas.microsoft.com/office/drawing/2014/main" id="{D3F3EBDE-B3EC-B8E3-B075-2F7EB93D2F1E}"/>
              </a:ext>
            </a:extLst>
          </p:cNvPr>
          <p:cNvSpPr txBox="1"/>
          <p:nvPr/>
        </p:nvSpPr>
        <p:spPr>
          <a:xfrm>
            <a:off x="7442522" y="524356"/>
            <a:ext cx="3634450" cy="2523768"/>
          </a:xfrm>
          <a:prstGeom prst="rect">
            <a:avLst/>
          </a:prstGeom>
          <a:noFill/>
        </p:spPr>
        <p:txBody>
          <a:bodyPr wrap="square" rtlCol="0">
            <a:spAutoFit/>
          </a:bodyPr>
          <a:lstStyle/>
          <a:p>
            <a:pPr algn="l">
              <a:buFont typeface="Arial" panose="020B0604020202020204" pitchFamily="34" charset="0"/>
              <a:buChar char="•"/>
            </a:pPr>
            <a:r>
              <a:rPr lang="en-US" sz="2000" b="1" i="0" dirty="0">
                <a:solidFill>
                  <a:schemeClr val="tx2"/>
                </a:solidFill>
                <a:effectLst/>
                <a:latin typeface="-apple-system"/>
              </a:rPr>
              <a:t>Key Observations:</a:t>
            </a:r>
            <a:endParaRPr lang="en-US" sz="2000" b="0" i="0" dirty="0">
              <a:solidFill>
                <a:schemeClr val="tx2"/>
              </a:solidFill>
              <a:effectLst/>
              <a:latin typeface="-apple-system"/>
            </a:endParaRPr>
          </a:p>
          <a:p>
            <a:pPr marL="742950" lvl="1" indent="-285750" algn="l">
              <a:buFont typeface="Arial" panose="020B0604020202020204" pitchFamily="34" charset="0"/>
              <a:buChar char="•"/>
            </a:pPr>
            <a:r>
              <a:rPr lang="en-US" sz="2000" b="0" i="0" dirty="0">
                <a:solidFill>
                  <a:schemeClr val="tx2"/>
                </a:solidFill>
                <a:effectLst/>
                <a:latin typeface="-apple-system"/>
              </a:rPr>
              <a:t>Steady growth, fluctuating around 1,850 - 1,865 units.</a:t>
            </a:r>
          </a:p>
          <a:p>
            <a:pPr marL="742950" lvl="1" indent="-285750" algn="l">
              <a:buFont typeface="Arial" panose="020B0604020202020204" pitchFamily="34" charset="0"/>
              <a:buChar char="•"/>
            </a:pPr>
            <a:r>
              <a:rPr lang="en-US" sz="2000" b="0" i="0" dirty="0">
                <a:solidFill>
                  <a:schemeClr val="tx2"/>
                </a:solidFill>
                <a:effectLst/>
                <a:latin typeface="-apple-system"/>
              </a:rPr>
              <a:t>February sees the highest sales (1,865 units).</a:t>
            </a:r>
          </a:p>
          <a:p>
            <a:pPr marL="742950" lvl="1" indent="-285750" algn="l">
              <a:buFont typeface="Arial" panose="020B0604020202020204" pitchFamily="34" charset="0"/>
              <a:buChar char="•"/>
            </a:pPr>
            <a:r>
              <a:rPr lang="en-US" sz="2000" b="0" i="0" dirty="0">
                <a:solidFill>
                  <a:schemeClr val="tx2"/>
                </a:solidFill>
                <a:effectLst/>
                <a:latin typeface="-apple-system"/>
              </a:rPr>
              <a:t>No drastic spikes or drops</a:t>
            </a:r>
            <a:r>
              <a:rPr lang="en-US" b="0" i="0" dirty="0">
                <a:solidFill>
                  <a:srgbClr val="F0F6FC"/>
                </a:solidFill>
                <a:effectLst/>
                <a:latin typeface="-apple-system"/>
              </a:rPr>
              <a:t>.</a:t>
            </a:r>
          </a:p>
          <a:p>
            <a:endParaRPr lang="en-NG" dirty="0"/>
          </a:p>
        </p:txBody>
      </p:sp>
    </p:spTree>
    <p:extLst>
      <p:ext uri="{BB962C8B-B14F-4D97-AF65-F5344CB8AC3E}">
        <p14:creationId xmlns:p14="http://schemas.microsoft.com/office/powerpoint/2010/main" val="255141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person&#10;&#10;AI-generated content may be incorrect.">
            <a:extLst>
              <a:ext uri="{FF2B5EF4-FFF2-40B4-BE49-F238E27FC236}">
                <a16:creationId xmlns:a16="http://schemas.microsoft.com/office/drawing/2014/main" id="{33FB5327-94A3-C8A1-A784-4FDB357EA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9C53822-AA15-1FA3-183F-9A344A939799}"/>
              </a:ext>
            </a:extLst>
          </p:cNvPr>
          <p:cNvSpPr txBox="1"/>
          <p:nvPr/>
        </p:nvSpPr>
        <p:spPr>
          <a:xfrm>
            <a:off x="3096588" y="148682"/>
            <a:ext cx="5452947" cy="523220"/>
          </a:xfrm>
          <a:prstGeom prst="rect">
            <a:avLst/>
          </a:prstGeom>
          <a:noFill/>
        </p:spPr>
        <p:txBody>
          <a:bodyPr wrap="square" rtlCol="0">
            <a:spAutoFit/>
          </a:bodyPr>
          <a:lstStyle/>
          <a:p>
            <a:pPr algn="ctr"/>
            <a:r>
              <a:rPr lang="en-US" sz="2800" b="1" dirty="0">
                <a:solidFill>
                  <a:srgbClr val="0F4662"/>
                </a:solidFill>
              </a:rPr>
              <a:t>RECOMMENDATIONS</a:t>
            </a:r>
            <a:endParaRPr lang="en-NG" sz="2800" b="1" dirty="0">
              <a:solidFill>
                <a:srgbClr val="0F4662"/>
              </a:solidFill>
            </a:endParaRPr>
          </a:p>
        </p:txBody>
      </p:sp>
      <p:sp>
        <p:nvSpPr>
          <p:cNvPr id="7" name="TextBox 6">
            <a:extLst>
              <a:ext uri="{FF2B5EF4-FFF2-40B4-BE49-F238E27FC236}">
                <a16:creationId xmlns:a16="http://schemas.microsoft.com/office/drawing/2014/main" id="{4D3E05C3-9643-5D53-54D4-7C63D0375CE9}"/>
              </a:ext>
            </a:extLst>
          </p:cNvPr>
          <p:cNvSpPr txBox="1"/>
          <p:nvPr/>
        </p:nvSpPr>
        <p:spPr>
          <a:xfrm>
            <a:off x="222759" y="264127"/>
            <a:ext cx="6266986" cy="72481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2800" b="0" i="0" u="none" strike="noStrike" cap="none" normalizeH="0" baseline="0" dirty="0">
              <a:ln>
                <a:noFill/>
              </a:ln>
              <a:solidFill>
                <a:srgbClr val="A9BECB"/>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000" b="1" i="0" u="none" strike="noStrike" cap="none" normalizeH="0" baseline="0" dirty="0">
                <a:ln>
                  <a:noFill/>
                </a:ln>
                <a:solidFill>
                  <a:srgbClr val="0F4662"/>
                </a:solidFill>
                <a:effectLst/>
                <a:latin typeface="-apple-system"/>
              </a:rPr>
              <a:t>Inventory Optimization:</a:t>
            </a:r>
            <a:r>
              <a:rPr kumimoji="0" lang="en-NG" altLang="en-NG" sz="2000" b="0" i="0" u="none" strike="noStrike" cap="none" normalizeH="0" baseline="0" dirty="0">
                <a:ln>
                  <a:noFill/>
                </a:ln>
                <a:solidFill>
                  <a:srgbClr val="0F4662"/>
                </a:solidFill>
                <a:effectLst/>
                <a:latin typeface="-apple-system"/>
              </a:rPr>
              <a:t> Given the steady growth in sales, businesses should ensure sufficient stock levels to meet demand, particularly in February, which sees a slight peak.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000" b="1" i="0" u="none" strike="noStrike" cap="none" normalizeH="0" baseline="0" dirty="0">
                <a:ln>
                  <a:noFill/>
                </a:ln>
                <a:solidFill>
                  <a:srgbClr val="0F4662"/>
                </a:solidFill>
                <a:effectLst/>
                <a:latin typeface="-apple-system"/>
              </a:rPr>
              <a:t>Pricing Strategy:</a:t>
            </a:r>
            <a:r>
              <a:rPr kumimoji="0" lang="en-NG" altLang="en-NG" sz="2000" b="0" i="0" u="none" strike="noStrike" cap="none" normalizeH="0" baseline="0" dirty="0">
                <a:ln>
                  <a:noFill/>
                </a:ln>
                <a:solidFill>
                  <a:srgbClr val="0F4662"/>
                </a:solidFill>
                <a:effectLst/>
                <a:latin typeface="-apple-system"/>
              </a:rPr>
              <a:t> </a:t>
            </a:r>
            <a:r>
              <a:rPr kumimoji="0" lang="en-NG" altLang="en-NG" sz="2000" b="0" i="0" u="none" strike="noStrike" cap="none" normalizeH="0" baseline="0" dirty="0">
                <a:ln>
                  <a:noFill/>
                </a:ln>
                <a:solidFill>
                  <a:srgbClr val="0F4662"/>
                </a:solidFill>
                <a:effectLst/>
                <a:latin typeface="var(--fontStack-monospace, ui-monospace, SFMono-Regular, SF Mono, Menlo, Consolas, Liberation Mono, monospace)"/>
              </a:rPr>
              <a:t>Unit</a:t>
            </a:r>
            <a:r>
              <a:rPr kumimoji="0" lang="en-US" altLang="en-NG" sz="2000" b="0" i="0" u="none" strike="noStrike" cap="none" normalizeH="0" baseline="0" dirty="0">
                <a:ln>
                  <a:noFill/>
                </a:ln>
                <a:solidFill>
                  <a:srgbClr val="0F4662"/>
                </a:solidFill>
                <a:effectLst/>
                <a:latin typeface="var(--fontStack-monospace, ui-monospace, SFMono-Regular, SF Mono, Menlo, Consolas, Liberation Mono, monospace)"/>
              </a:rPr>
              <a:t> </a:t>
            </a:r>
            <a:r>
              <a:rPr kumimoji="0" lang="en-NG" altLang="en-NG" sz="2000" b="0" i="0" u="none" strike="noStrike" cap="none" normalizeH="0" baseline="0" dirty="0">
                <a:ln>
                  <a:noFill/>
                </a:ln>
                <a:solidFill>
                  <a:srgbClr val="0F4662"/>
                </a:solidFill>
                <a:effectLst/>
                <a:latin typeface="var(--fontStack-monospace, ui-monospace, SFMono-Regular, SF Mono, Menlo, Consolas, Liberation Mono, monospace)"/>
              </a:rPr>
              <a:t>Price</a:t>
            </a:r>
            <a:r>
              <a:rPr kumimoji="0" lang="en-NG" altLang="en-NG" sz="2000" b="0" i="0" u="none" strike="noStrike" cap="none" normalizeH="0" baseline="0" dirty="0">
                <a:ln>
                  <a:noFill/>
                </a:ln>
                <a:solidFill>
                  <a:srgbClr val="0F4662"/>
                </a:solidFill>
                <a:effectLst/>
                <a:latin typeface="-apple-system"/>
              </a:rPr>
              <a:t> has the highest impact on high spenders. Businesses should experiment with pricing strategies to maximize revenue without discouraging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000" b="1" i="0" u="none" strike="noStrike" cap="none" normalizeH="0" baseline="0" dirty="0">
                <a:ln>
                  <a:noFill/>
                </a:ln>
                <a:solidFill>
                  <a:srgbClr val="0F4662"/>
                </a:solidFill>
                <a:effectLst/>
                <a:latin typeface="-apple-system"/>
              </a:rPr>
              <a:t>Geographical Expansion:</a:t>
            </a:r>
            <a:r>
              <a:rPr kumimoji="0" lang="en-NG" altLang="en-NG" sz="2000" b="0" i="0" u="none" strike="noStrike" cap="none" normalizeH="0" baseline="0" dirty="0">
                <a:ln>
                  <a:noFill/>
                </a:ln>
                <a:solidFill>
                  <a:srgbClr val="0F4662"/>
                </a:solidFill>
                <a:effectLst/>
                <a:latin typeface="-apple-system"/>
              </a:rPr>
              <a:t> The UK dominates in transactions and revenue, but potential growth opportunities exist in Germany and France.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000" b="1" i="0" u="none" strike="noStrike" cap="none" normalizeH="0" baseline="0" dirty="0">
                <a:ln>
                  <a:noFill/>
                </a:ln>
                <a:solidFill>
                  <a:srgbClr val="0F4662"/>
                </a:solidFill>
                <a:effectLst/>
                <a:latin typeface="-apple-system"/>
              </a:rPr>
              <a:t>Targeted Promotions:</a:t>
            </a:r>
            <a:r>
              <a:rPr kumimoji="0" lang="en-NG" altLang="en-NG" sz="2000" b="0" i="0" u="none" strike="noStrike" cap="none" normalizeH="0" baseline="0" dirty="0">
                <a:ln>
                  <a:noFill/>
                </a:ln>
                <a:solidFill>
                  <a:srgbClr val="0F4662"/>
                </a:solidFill>
                <a:effectLst/>
                <a:latin typeface="-apple-system"/>
              </a:rPr>
              <a:t> Customers with high </a:t>
            </a:r>
            <a:r>
              <a:rPr kumimoji="0" lang="en-NG" altLang="en-NG" sz="2000" b="0" i="0" u="none" strike="noStrike" cap="none" normalizeH="0" baseline="0" dirty="0" err="1">
                <a:ln>
                  <a:noFill/>
                </a:ln>
                <a:solidFill>
                  <a:srgbClr val="0F4662"/>
                </a:solidFill>
                <a:effectLst/>
                <a:latin typeface="var(--fontStack-monospace, ui-monospace, SFMono-Regular, SF Mono, Menlo, Consolas, Liberation Mono, monospace)"/>
              </a:rPr>
              <a:t>AvgSpendPerPurchase</a:t>
            </a:r>
            <a:r>
              <a:rPr kumimoji="0" lang="en-NG" altLang="en-NG" sz="2000" b="0" i="0" u="none" strike="noStrike" cap="none" normalizeH="0" baseline="0" dirty="0">
                <a:ln>
                  <a:noFill/>
                </a:ln>
                <a:solidFill>
                  <a:srgbClr val="0F4662"/>
                </a:solidFill>
                <a:effectLst/>
                <a:latin typeface="-apple-system"/>
              </a:rPr>
              <a:t> and frequent transactions should be targeted for loyalty programs and exclusive offers.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000" b="1" i="0" u="none" strike="noStrike" cap="none" normalizeH="0" baseline="0" dirty="0">
                <a:ln>
                  <a:noFill/>
                </a:ln>
                <a:solidFill>
                  <a:srgbClr val="0F4662"/>
                </a:solidFill>
                <a:effectLst/>
                <a:latin typeface="-apple-system"/>
              </a:rPr>
              <a:t>Product Strategy:</a:t>
            </a:r>
            <a:r>
              <a:rPr kumimoji="0" lang="en-NG" altLang="en-NG" sz="2000" b="0" i="0" u="none" strike="noStrike" cap="none" normalizeH="0" baseline="0" dirty="0">
                <a:ln>
                  <a:noFill/>
                </a:ln>
                <a:solidFill>
                  <a:srgbClr val="0F4662"/>
                </a:solidFill>
                <a:effectLst/>
                <a:latin typeface="-apple-system"/>
              </a:rPr>
              <a:t> High revenue-generating products should be prioritized in marketing and inventory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000" b="1" i="0" u="none" strike="noStrike" cap="none" normalizeH="0" baseline="0" dirty="0">
                <a:ln>
                  <a:noFill/>
                </a:ln>
                <a:solidFill>
                  <a:srgbClr val="0F4662"/>
                </a:solidFill>
                <a:effectLst/>
                <a:latin typeface="-apple-system"/>
              </a:rPr>
              <a:t>Seasonal Adjustments:</a:t>
            </a:r>
            <a:r>
              <a:rPr kumimoji="0" lang="en-NG" altLang="en-NG" sz="2000" b="0" i="0" u="none" strike="noStrike" cap="none" normalizeH="0" baseline="0" dirty="0">
                <a:ln>
                  <a:noFill/>
                </a:ln>
                <a:solidFill>
                  <a:srgbClr val="0F4662"/>
                </a:solidFill>
                <a:effectLst/>
                <a:latin typeface="-apple-system"/>
              </a:rPr>
              <a:t> Peak sales months (Nov-Dec) should be leveraged with promotional campaigns to maximize revenue.</a:t>
            </a:r>
            <a:endParaRPr lang="en-NG" sz="2000" dirty="0">
              <a:solidFill>
                <a:srgbClr val="0F4662"/>
              </a:solidFill>
            </a:endParaRPr>
          </a:p>
          <a:p>
            <a:endParaRPr lang="en-US" sz="1900" b="0" i="0" dirty="0">
              <a:solidFill>
                <a:srgbClr val="0F4662"/>
              </a:solidFill>
              <a:effectLst/>
              <a:latin typeface="-apple-system"/>
            </a:endParaRPr>
          </a:p>
          <a:p>
            <a:endParaRPr lang="en-NG" dirty="0"/>
          </a:p>
        </p:txBody>
      </p:sp>
    </p:spTree>
    <p:extLst>
      <p:ext uri="{BB962C8B-B14F-4D97-AF65-F5344CB8AC3E}">
        <p14:creationId xmlns:p14="http://schemas.microsoft.com/office/powerpoint/2010/main" val="2731883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1151</TotalTime>
  <Words>537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Aptos</vt:lpstr>
      <vt:lpstr>Aptos Display</vt:lpstr>
      <vt:lpstr>Arial</vt:lpstr>
      <vt:lpstr>var(--fontStack-monospace, ui-monospace, SFMono-Regular, SF Mono, Menlo, Consolas, Liberation Mono, 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Oluwatosin Ogunwoye</dc:creator>
  <cp:lastModifiedBy>Oluwatosin Ogunwoye</cp:lastModifiedBy>
  <cp:revision>2</cp:revision>
  <dcterms:created xsi:type="dcterms:W3CDTF">2025-03-03T19:37:54Z</dcterms:created>
  <dcterms:modified xsi:type="dcterms:W3CDTF">2025-03-04T17:05:09Z</dcterms:modified>
</cp:coreProperties>
</file>