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3"/>
    <p:sldId id="257" r:id="rId4"/>
    <p:sldId id="260" r:id="rId5"/>
    <p:sldId id="259" r:id="rId6"/>
    <p:sldId id="258" r:id="rId7"/>
    <p:sldId id="261" r:id="rId8"/>
    <p:sldId id="263" r:id="rId9"/>
    <p:sldId id="265" r:id="rId10"/>
    <p:sldId id="273" r:id="rId11"/>
    <p:sldId id="274" r:id="rId12"/>
    <p:sldId id="269" r:id="rId13"/>
    <p:sldId id="267" r:id="rId14"/>
    <p:sldId id="275" r:id="rId15"/>
    <p:sldId id="264" r:id="rId16"/>
    <p:sldId id="276" r:id="rId17"/>
    <p:sldId id="268" r:id="rId18"/>
    <p:sldId id="277" r:id="rId19"/>
    <p:sldId id="282" r:id="rId20"/>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83"/>
        <p:guide pos="376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115.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tags" Target="../tags/tag9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tags" Target="../tags/tag94.xml"/></Relationships>
</file>

<file path=ppt/slides/_rels/slide14.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image" Target="../media/image12.png"/><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image" Target="../media/image11.png"/><Relationship Id="rId3" Type="http://schemas.openxmlformats.org/officeDocument/2006/relationships/tags" Target="../tags/tag97.xml"/><Relationship Id="rId2" Type="http://schemas.openxmlformats.org/officeDocument/2006/relationships/image" Target="../media/image10.png"/><Relationship Id="rId12" Type="http://schemas.openxmlformats.org/officeDocument/2006/relationships/slideLayout" Target="../slideLayouts/slideLayout2.xml"/><Relationship Id="rId11" Type="http://schemas.openxmlformats.org/officeDocument/2006/relationships/tags" Target="../tags/tag102.xml"/><Relationship Id="rId10" Type="http://schemas.openxmlformats.org/officeDocument/2006/relationships/image" Target="../media/image13.png"/><Relationship Id="rId1" Type="http://schemas.openxmlformats.org/officeDocument/2006/relationships/tags" Target="../tags/tag96.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5.xml"/><Relationship Id="rId4" Type="http://schemas.openxmlformats.org/officeDocument/2006/relationships/image" Target="../media/image15.png"/><Relationship Id="rId3" Type="http://schemas.openxmlformats.org/officeDocument/2006/relationships/tags" Target="../tags/tag104.xml"/><Relationship Id="rId2" Type="http://schemas.openxmlformats.org/officeDocument/2006/relationships/image" Target="../media/image14.png"/><Relationship Id="rId1" Type="http://schemas.openxmlformats.org/officeDocument/2006/relationships/tags" Target="../tags/tag103.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8.xml"/><Relationship Id="rId4" Type="http://schemas.openxmlformats.org/officeDocument/2006/relationships/image" Target="../media/image17.png"/><Relationship Id="rId3" Type="http://schemas.openxmlformats.org/officeDocument/2006/relationships/tags" Target="../tags/tag107.xml"/><Relationship Id="rId2" Type="http://schemas.openxmlformats.org/officeDocument/2006/relationships/image" Target="../media/image16.png"/><Relationship Id="rId1" Type="http://schemas.openxmlformats.org/officeDocument/2006/relationships/tags" Target="../tags/tag106.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image" Target="../media/image19.png"/><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image" Target="../media/image18.png"/><Relationship Id="rId1" Type="http://schemas.openxmlformats.org/officeDocument/2006/relationships/tags" Target="../tags/tag10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image" Target="../media/image4.png"/><Relationship Id="rId7" Type="http://schemas.openxmlformats.org/officeDocument/2006/relationships/tags" Target="../tags/tag71.xm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media/image2.png"/><Relationship Id="rId3" Type="http://schemas.openxmlformats.org/officeDocument/2006/relationships/tags" Target="../tags/tag69.xml"/><Relationship Id="rId22" Type="http://schemas.openxmlformats.org/officeDocument/2006/relationships/slideLayout" Target="../slideLayouts/slideLayout2.xml"/><Relationship Id="rId21" Type="http://schemas.openxmlformats.org/officeDocument/2006/relationships/tags" Target="../tags/tag79.xml"/><Relationship Id="rId20" Type="http://schemas.openxmlformats.org/officeDocument/2006/relationships/tags" Target="../tags/tag78.xml"/><Relationship Id="rId2" Type="http://schemas.openxmlformats.org/officeDocument/2006/relationships/image" Target="../media/image1.png"/><Relationship Id="rId19" Type="http://schemas.openxmlformats.org/officeDocument/2006/relationships/image" Target="../media/image9.png"/><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image" Target="../media/image8.png"/><Relationship Id="rId15" Type="http://schemas.openxmlformats.org/officeDocument/2006/relationships/tags" Target="../tags/tag75.xml"/><Relationship Id="rId14" Type="http://schemas.openxmlformats.org/officeDocument/2006/relationships/image" Target="../media/image7.png"/><Relationship Id="rId13" Type="http://schemas.openxmlformats.org/officeDocument/2006/relationships/tags" Target="../tags/tag74.xml"/><Relationship Id="rId12" Type="http://schemas.openxmlformats.org/officeDocument/2006/relationships/image" Target="../media/image6.png"/><Relationship Id="rId11" Type="http://schemas.openxmlformats.org/officeDocument/2006/relationships/tags" Target="../tags/tag73.xml"/><Relationship Id="rId10" Type="http://schemas.openxmlformats.org/officeDocument/2006/relationships/image" Target="../media/image5.png"/><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1764665"/>
            <a:ext cx="9799200" cy="2570400"/>
          </a:xfrm>
        </p:spPr>
        <p:txBody>
          <a:bodyPr>
            <a:normAutofit fontScale="90000"/>
          </a:bodyPr>
          <a:p>
            <a:r>
              <a:rPr lang="zh-CN" altLang="zh-CN"/>
              <a:t>基于工程化链式</a:t>
            </a:r>
            <a:r>
              <a:rPr lang="en-US" altLang="zh-CN"/>
              <a:t>Prompt</a:t>
            </a:r>
            <a:r>
              <a:rPr lang="zh-CN" altLang="en-US"/>
              <a:t>的模型输出前后信息不对称问题</a:t>
            </a:r>
            <a:endParaRPr lang="zh-CN" altLang="en-US"/>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投放建议</a:t>
            </a:r>
            <a:r>
              <a:rPr lang="en-US" altLang="zh-CN">
                <a:sym typeface="+mn-ea"/>
              </a:rPr>
              <a:t>Prompt - V2</a:t>
            </a:r>
            <a:endParaRPr lang="zh-CN" altLang="en-US"/>
          </a:p>
        </p:txBody>
      </p:sp>
      <p:sp>
        <p:nvSpPr>
          <p:cNvPr id="4" name="文本框 3"/>
          <p:cNvSpPr txBox="1"/>
          <p:nvPr/>
        </p:nvSpPr>
        <p:spPr>
          <a:xfrm>
            <a:off x="1905000" y="1712595"/>
            <a:ext cx="8375015" cy="3999865"/>
          </a:xfrm>
          <a:prstGeom prst="rect">
            <a:avLst/>
          </a:prstGeom>
          <a:noFill/>
        </p:spPr>
        <p:txBody>
          <a:bodyPr wrap="square" rtlCol="0" anchor="t">
            <a:spAutoFit/>
          </a:bodyPr>
          <a:p>
            <a:r>
              <a:t>You are a professional ad delivery review expert. You need to analyze the given image named </a:t>
            </a:r>
            <a:r>
              <a:rPr sz="2000" b="1">
                <a:solidFill>
                  <a:srgbClr val="FF0000"/>
                </a:solidFill>
              </a:rPr>
              <a:t>[User-Input]</a:t>
            </a:r>
            <a:r>
              <a:t> and make suggestions for image modifications and optimization directions based on the new delivery scenario. This information is crucial for a targeted analysis in advertising context. Then, address the following areas in your analysis, structuring your response in the JSON format provided: </a:t>
            </a:r>
            <a:r>
              <a:rPr b="1"/>
              <a:t>Cultural Elements Evaluation</a:t>
            </a:r>
            <a:r>
              <a:t>: Analyze the cultural aspects in relation to the product and its relevance to the target audience.</a:t>
            </a:r>
            <a:r>
              <a:rPr b="1"/>
              <a:t>Ad Compliance Review</a:t>
            </a:r>
            <a:r>
              <a:t>: Assess any compliance issues considering the product and standard advertising guidelines.</a:t>
            </a:r>
            <a:r>
              <a:rPr b="1"/>
              <a:t>Optimization Recommendations</a:t>
            </a:r>
            <a:r>
              <a:t>: Suggest ways to optimize the image for advertising, focusing on the product.</a:t>
            </a:r>
          </a:p>
          <a:p/>
          <a:p>
            <a:r>
              <a:t>Structure your analysis as follows:</a:t>
            </a:r>
          </a:p>
          <a:p>
            <a:r>
              <a:t>{"Cultural Elements Evaluation": "</a:t>
            </a:r>
            <a:r>
              <a:rPr lang="en-US"/>
              <a:t> </a:t>
            </a:r>
            <a:r>
              <a:t>",</a:t>
            </a:r>
            <a:r>
              <a:rPr lang="en-US"/>
              <a:t> </a:t>
            </a:r>
            <a:r>
              <a:t>"Ad Compliance Review": "</a:t>
            </a:r>
            <a:r>
              <a:rPr lang="en-US"/>
              <a:t> </a:t>
            </a:r>
            <a:r>
              <a:t>",</a:t>
            </a:r>
            <a:r>
              <a:rPr lang="en-US"/>
              <a:t> </a:t>
            </a:r>
            <a:r>
              <a:t>"Optimization Recommendations": "</a:t>
            </a:r>
            <a:r>
              <a:rPr lang="en-US"/>
              <a:t> </a:t>
            </a:r>
            <a:r>
              <a:t>"}</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15360" y="456000"/>
            <a:ext cx="10969200" cy="705600"/>
          </a:xfrm>
        </p:spPr>
        <p:txBody>
          <a:bodyPr/>
          <a:p>
            <a:r>
              <a:rPr lang="en-US" altLang="zh-CN"/>
              <a:t>Prompt</a:t>
            </a:r>
            <a:r>
              <a:rPr lang="zh-CN" altLang="en-US"/>
              <a:t>改进方面</a:t>
            </a:r>
            <a:endParaRPr lang="zh-CN" altLang="en-US"/>
          </a:p>
        </p:txBody>
      </p:sp>
      <p:sp>
        <p:nvSpPr>
          <p:cNvPr id="3" name="内容占位符 2"/>
          <p:cNvSpPr>
            <a:spLocks noGrp="1"/>
          </p:cNvSpPr>
          <p:nvPr>
            <p:ph idx="1"/>
          </p:nvPr>
        </p:nvSpPr>
        <p:spPr/>
        <p:txBody>
          <a:bodyPr>
            <a:normAutofit lnSpcReduction="20000"/>
          </a:bodyPr>
          <a:p>
            <a:r>
              <a:rPr lang="zh-CN" altLang="en-US">
                <a:sym typeface="+mn-ea"/>
              </a:rPr>
              <a:t>对于</a:t>
            </a:r>
            <a:r>
              <a:rPr lang="zh-CN" altLang="en-US" b="1">
                <a:sym typeface="+mn-ea"/>
              </a:rPr>
              <a:t>图像解读</a:t>
            </a:r>
            <a:r>
              <a:rPr lang="zh-CN" altLang="en-US">
                <a:sym typeface="+mn-ea"/>
              </a:rPr>
              <a:t>功能引入</a:t>
            </a:r>
            <a:r>
              <a:rPr lang="zh-CN" altLang="en-US" b="1">
                <a:sym typeface="+mn-ea"/>
              </a:rPr>
              <a:t>用户输入（图像主体），</a:t>
            </a:r>
            <a:r>
              <a:rPr lang="zh-CN" altLang="en-US">
                <a:sym typeface="+mn-ea"/>
              </a:rPr>
              <a:t>基于图像解读的任务特点，侧重点不聚焦于具体的画面元素，</a:t>
            </a:r>
            <a:r>
              <a:rPr lang="zh-CN" altLang="en-US" b="1">
                <a:sym typeface="+mn-ea"/>
              </a:rPr>
              <a:t>即非复述式的画面表达</a:t>
            </a:r>
            <a:r>
              <a:rPr lang="zh-CN" altLang="en-US">
                <a:sym typeface="+mn-ea"/>
              </a:rPr>
              <a:t>，而是深入图片内里，对内容的文化、价值和艺术等方面进行深度阐释，故要</a:t>
            </a:r>
            <a:r>
              <a:rPr lang="zh-CN" altLang="en-US" b="1">
                <a:sym typeface="+mn-ea"/>
              </a:rPr>
              <a:t>保持模型的对于目标主题的内容创造力</a:t>
            </a:r>
            <a:r>
              <a:rPr lang="zh-CN" altLang="en-US">
                <a:sym typeface="+mn-ea"/>
              </a:rPr>
              <a:t>。与此同时，确定模型分析的主方向，避免出现对于图片的解读方向偏离。</a:t>
            </a:r>
            <a:endParaRPr lang="zh-CN" altLang="en-US"/>
          </a:p>
          <a:p>
            <a:r>
              <a:rPr lang="zh-CN" altLang="en-US"/>
              <a:t>对于</a:t>
            </a:r>
            <a:r>
              <a:rPr lang="zh-CN" altLang="en-US" b="1"/>
              <a:t>一键填充</a:t>
            </a:r>
            <a:r>
              <a:rPr lang="zh-CN" altLang="en-US"/>
              <a:t>功能引入</a:t>
            </a:r>
            <a:r>
              <a:rPr lang="zh-CN" altLang="en-US" b="1"/>
              <a:t>用户输入（图像主体）与</a:t>
            </a:r>
            <a:r>
              <a:rPr lang="en-US" altLang="zh-CN" b="1"/>
              <a:t>SD-Prompt</a:t>
            </a:r>
            <a:r>
              <a:rPr lang="zh-CN" altLang="en-US"/>
              <a:t>，基于一键填充的图像概括性描述功能属性，聚焦于图像来源信息与主体元素，</a:t>
            </a:r>
            <a:r>
              <a:rPr lang="zh-CN" altLang="en-US" b="1">
                <a:sym typeface="+mn-ea"/>
              </a:rPr>
              <a:t>对填充内容和图片内容进行进一步深度关联</a:t>
            </a:r>
            <a:r>
              <a:rPr lang="zh-CN" altLang="en-US">
                <a:sym typeface="+mn-ea"/>
              </a:rPr>
              <a:t>，</a:t>
            </a:r>
            <a:r>
              <a:rPr lang="zh-CN" altLang="en-US" b="1">
                <a:sym typeface="+mn-ea"/>
              </a:rPr>
              <a:t>避免了在进行填充时出现的事实性错误。</a:t>
            </a:r>
            <a:endParaRPr lang="zh-CN" altLang="en-US" b="1">
              <a:sym typeface="+mn-ea"/>
            </a:endParaRPr>
          </a:p>
          <a:p>
            <a:r>
              <a:rPr lang="zh-CN" altLang="en-US">
                <a:sym typeface="+mn-ea"/>
              </a:rPr>
              <a:t>对于</a:t>
            </a:r>
            <a:r>
              <a:rPr lang="zh-CN" altLang="en-US" b="1">
                <a:sym typeface="+mn-ea"/>
              </a:rPr>
              <a:t>设计文稿</a:t>
            </a:r>
            <a:r>
              <a:rPr lang="zh-CN" altLang="en-US">
                <a:sym typeface="+mn-ea"/>
              </a:rPr>
              <a:t>功能引入</a:t>
            </a:r>
            <a:r>
              <a:rPr lang="zh-CN" altLang="en-US" b="1">
                <a:sym typeface="+mn-ea"/>
              </a:rPr>
              <a:t>用户输入（图像主体）</a:t>
            </a:r>
            <a:r>
              <a:rPr lang="zh-CN" altLang="en-US">
                <a:sym typeface="+mn-ea"/>
              </a:rPr>
              <a:t>，在</a:t>
            </a:r>
            <a:r>
              <a:rPr lang="en-US" altLang="zh-CN">
                <a:sym typeface="+mn-ea"/>
              </a:rPr>
              <a:t>Prompt</a:t>
            </a:r>
            <a:r>
              <a:rPr lang="zh-CN" altLang="en-US">
                <a:sym typeface="+mn-ea"/>
              </a:rPr>
              <a:t>中重点改变了以往</a:t>
            </a:r>
            <a:r>
              <a:rPr lang="en-US" altLang="zh-CN">
                <a:sym typeface="+mn-ea"/>
              </a:rPr>
              <a:t>Context</a:t>
            </a:r>
            <a:r>
              <a:rPr lang="zh-CN" altLang="en-US">
                <a:sym typeface="+mn-ea"/>
              </a:rPr>
              <a:t>中的任务方面描述和</a:t>
            </a:r>
            <a:r>
              <a:rPr lang="en-US" altLang="zh-CN">
                <a:sym typeface="+mn-ea"/>
              </a:rPr>
              <a:t>Instruction</a:t>
            </a:r>
            <a:r>
              <a:rPr lang="zh-CN" altLang="en-US">
                <a:sym typeface="+mn-ea"/>
              </a:rPr>
              <a:t>中的</a:t>
            </a:r>
            <a:r>
              <a:rPr lang="en-US" altLang="zh-CN">
                <a:sym typeface="+mn-ea"/>
              </a:rPr>
              <a:t>Json</a:t>
            </a:r>
            <a:r>
              <a:rPr lang="zh-CN" altLang="en-US">
                <a:sym typeface="+mn-ea"/>
              </a:rPr>
              <a:t>字段名称对应，对</a:t>
            </a:r>
            <a:r>
              <a:rPr lang="en-US" altLang="zh-CN">
                <a:sym typeface="+mn-ea"/>
              </a:rPr>
              <a:t>Json</a:t>
            </a:r>
            <a:r>
              <a:rPr lang="zh-CN" altLang="en-US">
                <a:sym typeface="+mn-ea"/>
              </a:rPr>
              <a:t>字段名称进行理解细分，基于设计文稿艺术剥离的抽象特点，通过</a:t>
            </a:r>
            <a:r>
              <a:rPr lang="zh-CN" altLang="en-US" b="1">
                <a:sym typeface="+mn-ea"/>
              </a:rPr>
              <a:t>内容</a:t>
            </a:r>
            <a:r>
              <a:rPr lang="en-US" altLang="zh-CN" b="1">
                <a:sym typeface="+mn-ea"/>
              </a:rPr>
              <a:t>-</a:t>
            </a:r>
            <a:r>
              <a:rPr lang="zh-CN" altLang="en-US" b="1">
                <a:sym typeface="+mn-ea"/>
              </a:rPr>
              <a:t>名称</a:t>
            </a:r>
            <a:r>
              <a:rPr lang="zh-CN" altLang="en-US">
                <a:sym typeface="+mn-ea"/>
              </a:rPr>
              <a:t>的方式在</a:t>
            </a:r>
            <a:r>
              <a:rPr lang="en-US" altLang="zh-CN">
                <a:sym typeface="+mn-ea"/>
              </a:rPr>
              <a:t>Context</a:t>
            </a:r>
            <a:r>
              <a:rPr lang="zh-CN" altLang="en-US">
                <a:sym typeface="+mn-ea"/>
              </a:rPr>
              <a:t>加深模型理解。</a:t>
            </a:r>
            <a:endParaRPr lang="zh-CN" altLang="en-US">
              <a:sym typeface="+mn-ea"/>
            </a:endParaRPr>
          </a:p>
          <a:p>
            <a:r>
              <a:rPr lang="zh-CN" altLang="en-US">
                <a:sym typeface="+mn-ea"/>
              </a:rPr>
              <a:t>对于</a:t>
            </a:r>
            <a:r>
              <a:rPr lang="zh-CN" altLang="en-US" b="1">
                <a:sym typeface="+mn-ea"/>
              </a:rPr>
              <a:t>设计文稿</a:t>
            </a:r>
            <a:r>
              <a:rPr lang="zh-CN" altLang="en-US">
                <a:sym typeface="+mn-ea"/>
              </a:rPr>
              <a:t>功能引入</a:t>
            </a:r>
            <a:r>
              <a:rPr lang="zh-CN" altLang="en-US" b="1">
                <a:sym typeface="+mn-ea"/>
              </a:rPr>
              <a:t>用户输入（图像主体）</a:t>
            </a:r>
            <a:r>
              <a:rPr lang="zh-CN" altLang="en-US">
                <a:sym typeface="+mn-ea"/>
              </a:rPr>
              <a:t>，去除原有输出中偏离方向主题的画面描述字段，增加模型角色设定重点关注广告元素合规和优化建议，使模型针对主体表明的图片进行投放建议产出。</a:t>
            </a:r>
            <a:endParaRPr lang="zh-CN" altLang="en-US">
              <a:sym typeface="+mn-ea"/>
            </a:endParaRPr>
          </a:p>
          <a:p>
            <a:endParaRPr lang="zh-CN" altLang="en-US" b="1">
              <a:sym typeface="+mn-ea"/>
            </a:endParaRPr>
          </a:p>
          <a:p>
            <a:endParaRPr lang="zh-CN" altLang="en-US">
              <a:sym typeface="+mn-ea"/>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508000" y="1537335"/>
            <a:ext cx="5262880" cy="4491355"/>
            <a:chOff x="800" y="2421"/>
            <a:chExt cx="8288" cy="7073"/>
          </a:xfrm>
        </p:grpSpPr>
        <p:sp>
          <p:nvSpPr>
            <p:cNvPr id="5" name="文本框 4"/>
            <p:cNvSpPr txBox="1"/>
            <p:nvPr/>
          </p:nvSpPr>
          <p:spPr>
            <a:xfrm>
              <a:off x="800" y="3001"/>
              <a:ext cx="8288" cy="6493"/>
            </a:xfrm>
            <a:prstGeom prst="rect">
              <a:avLst/>
            </a:prstGeom>
            <a:noFill/>
          </p:spPr>
          <p:txBody>
            <a:bodyPr wrap="square" rtlCol="0" anchor="t">
              <a:spAutoFit/>
            </a:bodyPr>
            <a:p>
              <a:r>
                <a:rPr lang="zh-CN" altLang="en-US" sz="1600">
                  <a:sym typeface="+mn-ea"/>
                </a:rPr>
                <a:t>You are an experienced art critic, Interpret the image, focusing on its main object </a:t>
              </a:r>
              <a:r>
                <a:rPr lang="en-US" altLang="zh-CN" sz="2000" b="1">
                  <a:solidFill>
                    <a:srgbClr val="FF0000"/>
                  </a:solidFill>
                  <a:sym typeface="+mn-ea"/>
                </a:rPr>
                <a:t>[</a:t>
              </a:r>
              <a:r>
                <a:rPr lang="en-US" altLang="zh-CN" b="1">
                  <a:solidFill>
                    <a:srgbClr val="FF0000"/>
                  </a:solidFill>
                  <a:sym typeface="+mn-ea"/>
                </a:rPr>
                <a:t>ShanBo Liang and YingTai Zhu]</a:t>
              </a:r>
              <a:r>
                <a:rPr lang="en-US" altLang="zh-CN" b="1">
                  <a:sym typeface="+mn-ea"/>
                </a:rPr>
                <a:t>.</a:t>
              </a:r>
              <a:r>
                <a:rPr lang="zh-CN" altLang="en-US" sz="1600">
                  <a:sym typeface="+mn-ea"/>
                </a:rPr>
                <a:t> Your analysis should encompass the following steps: </a:t>
              </a:r>
              <a:endParaRPr lang="zh-CN" altLang="en-US" sz="1600"/>
            </a:p>
            <a:p>
              <a:r>
                <a:rPr lang="zh-CN" altLang="en-US" sz="1600">
                  <a:sym typeface="+mn-ea"/>
                </a:rPr>
                <a:t>Element Identification: Briefly identify the main object and basic elements of the picture. </a:t>
              </a:r>
              <a:endParaRPr lang="zh-CN" altLang="en-US" sz="1600"/>
            </a:p>
            <a:p>
              <a:r>
                <a:rPr lang="zh-CN" altLang="en-US" sz="1600" b="1">
                  <a:sym typeface="+mn-ea"/>
                </a:rPr>
                <a:t>Stylistic Exploration</a:t>
              </a:r>
              <a:r>
                <a:rPr lang="zh-CN" altLang="en-US" sz="1600">
                  <a:sym typeface="+mn-ea"/>
                </a:rPr>
                <a:t>: Analyze the style and color palette. </a:t>
              </a:r>
              <a:r>
                <a:rPr lang="zh-CN" altLang="en-US" sz="1600" b="1">
                  <a:sym typeface="+mn-ea"/>
                </a:rPr>
                <a:t>In-Depth Evaluation</a:t>
              </a:r>
              <a:r>
                <a:rPr lang="zh-CN" altLang="en-US" sz="1600">
                  <a:sym typeface="+mn-ea"/>
                </a:rPr>
                <a:t>: Using creative and poetic language, evaluate the picture across three dimensions: cultural value, artistic value, and aesthetic perspective. </a:t>
              </a:r>
              <a:endParaRPr lang="zh-CN" altLang="en-US" sz="1600"/>
            </a:p>
            <a:p>
              <a:endParaRPr lang="zh-CN" altLang="en-US" sz="1600"/>
            </a:p>
            <a:p>
              <a:r>
                <a:rPr lang="zh-CN" altLang="en-US" sz="1600">
                  <a:sym typeface="+mn-ea"/>
                </a:rPr>
                <a:t>Conclude your analysis in a structured JSON format:</a:t>
              </a:r>
              <a:endParaRPr lang="zh-CN" altLang="en-US" sz="1600"/>
            </a:p>
            <a:p>
              <a:r>
                <a:rPr lang="zh-CN" altLang="en-US" sz="1600">
                  <a:sym typeface="+mn-ea"/>
                </a:rPr>
                <a:t>{"interpretation": "</a:t>
              </a:r>
              <a:r>
                <a:rPr lang="en-US" altLang="zh-CN" sz="1600">
                  <a:sym typeface="+mn-ea"/>
                </a:rPr>
                <a:t> </a:t>
              </a:r>
              <a:r>
                <a:rPr lang="zh-CN" altLang="en-US" sz="1600">
                  <a:sym typeface="+mn-ea"/>
                </a:rPr>
                <a:t>"}</a:t>
              </a:r>
              <a:endParaRPr lang="zh-CN" altLang="en-US" sz="1600"/>
            </a:p>
            <a:p>
              <a:r>
                <a:rPr lang="zh-CN" altLang="en-US" sz="1600">
                  <a:sym typeface="+mn-ea"/>
                </a:rPr>
                <a:t>Ensure your analysis is succinct yet rich, reflecting a deep understanding of the picture's theme and main object</a:t>
              </a:r>
              <a:r>
                <a:rPr lang="en-US" altLang="zh-CN" sz="1600">
                  <a:sym typeface="+mn-ea"/>
                </a:rPr>
                <a:t>.</a:t>
              </a:r>
              <a:endParaRPr lang="en-US" altLang="zh-CN" sz="1600">
                <a:sym typeface="+mn-ea"/>
              </a:endParaRPr>
            </a:p>
          </p:txBody>
        </p:sp>
        <p:sp>
          <p:nvSpPr>
            <p:cNvPr id="3" name="文本框 2"/>
            <p:cNvSpPr txBox="1"/>
            <p:nvPr/>
          </p:nvSpPr>
          <p:spPr>
            <a:xfrm>
              <a:off x="800" y="2421"/>
              <a:ext cx="6400" cy="580"/>
            </a:xfrm>
            <a:prstGeom prst="rect">
              <a:avLst/>
            </a:prstGeom>
            <a:noFill/>
          </p:spPr>
          <p:txBody>
            <a:bodyPr wrap="square" rtlCol="0">
              <a:spAutoFit/>
            </a:bodyPr>
            <a:p>
              <a:r>
                <a:rPr lang="zh-CN" altLang="en-US" b="1"/>
                <a:t>图像解读</a:t>
              </a:r>
              <a:endParaRPr lang="zh-CN" altLang="en-US" b="1"/>
            </a:p>
          </p:txBody>
        </p:sp>
      </p:grpSp>
      <p:grpSp>
        <p:nvGrpSpPr>
          <p:cNvPr id="8" name="组合 7"/>
          <p:cNvGrpSpPr/>
          <p:nvPr/>
        </p:nvGrpSpPr>
        <p:grpSpPr>
          <a:xfrm>
            <a:off x="5972175" y="163195"/>
            <a:ext cx="5894070" cy="6606540"/>
            <a:chOff x="9405" y="257"/>
            <a:chExt cx="9282" cy="10404"/>
          </a:xfrm>
        </p:grpSpPr>
        <p:sp>
          <p:nvSpPr>
            <p:cNvPr id="4" name="文本框 3"/>
            <p:cNvSpPr txBox="1"/>
            <p:nvPr/>
          </p:nvSpPr>
          <p:spPr>
            <a:xfrm>
              <a:off x="9405" y="837"/>
              <a:ext cx="9283" cy="9825"/>
            </a:xfrm>
            <a:prstGeom prst="rect">
              <a:avLst/>
            </a:prstGeom>
            <a:noFill/>
          </p:spPr>
          <p:txBody>
            <a:bodyPr wrap="square" rtlCol="0" anchor="t">
              <a:noAutofit/>
            </a:bodyPr>
            <a:p>
              <a:r>
                <a:rPr lang="en-US" altLang="zh-CN" sz="1400">
                  <a:sym typeface="+mn-ea"/>
                </a:rPr>
                <a:t>You will strive to provide unique and personalized analysis in your responses, rather than simply repeating or copying information from what i give.</a:t>
              </a:r>
              <a:endParaRPr lang="zh-CN" altLang="en-US" sz="1400">
                <a:sym typeface="+mn-ea"/>
              </a:endParaRPr>
            </a:p>
            <a:p>
              <a:r>
                <a:rPr lang="zh-CN" altLang="en-US" sz="1400">
                  <a:sym typeface="+mn-ea"/>
                </a:rPr>
                <a:t>You are an experienced art critic, Interpret the image, focusing on its main object </a:t>
              </a:r>
              <a:r>
                <a:rPr lang="en-US" altLang="zh-CN" sz="1400">
                  <a:sym typeface="+mn-ea"/>
                </a:rPr>
                <a:t>which is </a:t>
              </a:r>
              <a:r>
                <a:rPr lang="en-US" altLang="zh-CN" sz="1600" b="1">
                  <a:solidFill>
                    <a:srgbClr val="FF0000"/>
                  </a:solidFill>
                  <a:sym typeface="+mn-ea"/>
                </a:rPr>
                <a:t>[ShanBo Liang and YingTai Zhu]</a:t>
              </a:r>
              <a:r>
                <a:rPr lang="en-US" altLang="zh-CN" sz="1600" b="1">
                  <a:sym typeface="+mn-ea"/>
                </a:rPr>
                <a:t>.</a:t>
              </a:r>
              <a:r>
                <a:rPr lang="zh-CN" altLang="en-US" sz="1400">
                  <a:sym typeface="+mn-ea"/>
                </a:rPr>
                <a:t>Your task is to </a:t>
              </a:r>
              <a:r>
                <a:rPr lang="en-US" altLang="zh-CN" sz="1400">
                  <a:sym typeface="+mn-ea"/>
                </a:rPr>
                <a:t>analyze and </a:t>
              </a:r>
              <a:r>
                <a:rPr lang="zh-CN" altLang="en-US" sz="1400">
                  <a:sym typeface="+mn-ea"/>
                </a:rPr>
                <a:t>describe the key elements of the image,Your analysis should include: </a:t>
              </a:r>
              <a:r>
                <a:rPr lang="zh-CN" altLang="en-US" sz="1400" b="1">
                  <a:sym typeface="+mn-ea"/>
                </a:rPr>
                <a:t>Title Creation</a:t>
              </a:r>
              <a:r>
                <a:rPr lang="zh-CN" altLang="en-US" sz="1400">
                  <a:sym typeface="+mn-ea"/>
                </a:rPr>
                <a:t>: succinct and relevant title.</a:t>
              </a:r>
              <a:r>
                <a:rPr lang="zh-CN" altLang="en-US" sz="1400" b="1">
                  <a:sym typeface="+mn-ea"/>
                </a:rPr>
                <a:t> Concise Description</a:t>
              </a:r>
              <a:r>
                <a:rPr lang="zh-CN" altLang="en-US" sz="1400">
                  <a:sym typeface="+mn-ea"/>
                </a:rPr>
                <a:t>: Write a brief yet informative description of the image. </a:t>
              </a:r>
              <a:r>
                <a:rPr lang="zh-CN" altLang="en-US" sz="1400" b="1">
                  <a:sym typeface="+mn-ea"/>
                </a:rPr>
                <a:t>Tagging</a:t>
              </a:r>
              <a:r>
                <a:rPr lang="zh-CN" altLang="en-US" sz="1400">
                  <a:sym typeface="+mn-ea"/>
                </a:rPr>
                <a:t>: Generate a set of tags for the image.</a:t>
              </a:r>
              <a:endParaRPr lang="zh-CN" altLang="en-US" sz="1400"/>
            </a:p>
            <a:p>
              <a:endParaRPr lang="zh-CN" altLang="en-US" sz="1400"/>
            </a:p>
            <a:p>
              <a:r>
                <a:rPr lang="zh-CN" altLang="en-US" sz="1400">
                  <a:sym typeface="+mn-ea"/>
                </a:rPr>
                <a:t>Please format your output as follows:</a:t>
              </a:r>
              <a:endParaRPr lang="zh-CN" altLang="en-US" sz="1400"/>
            </a:p>
            <a:p>
              <a:r>
                <a:rPr lang="zh-CN" altLang="en-US" sz="1400">
                  <a:sym typeface="+mn-ea"/>
                </a:rPr>
                <a:t>{"title": " ",</a:t>
              </a:r>
              <a:r>
                <a:rPr lang="en-US" altLang="zh-CN" sz="1400">
                  <a:sym typeface="+mn-ea"/>
                </a:rPr>
                <a:t> </a:t>
              </a:r>
              <a:r>
                <a:rPr lang="zh-CN" altLang="en-US" sz="1400">
                  <a:sym typeface="+mn-ea"/>
                </a:rPr>
                <a:t>"description": " ",</a:t>
              </a:r>
              <a:r>
                <a:rPr lang="en-US" altLang="zh-CN" sz="1400">
                  <a:sym typeface="+mn-ea"/>
                </a:rPr>
                <a:t> </a:t>
              </a:r>
              <a:r>
                <a:rPr lang="zh-CN" altLang="en-US" sz="1400">
                  <a:sym typeface="+mn-ea"/>
                </a:rPr>
                <a:t>"tags": ["", "", "", ...]}</a:t>
              </a:r>
              <a:endParaRPr lang="zh-CN" altLang="en-US" sz="1400">
                <a:sym typeface="+mn-ea"/>
              </a:endParaRPr>
            </a:p>
            <a:p>
              <a:endParaRPr lang="zh-CN" altLang="en-US" sz="1400"/>
            </a:p>
            <a:p>
              <a:r>
                <a:rPr lang="en-US" altLang="zh-CN" sz="1400">
                  <a:sym typeface="+mn-ea"/>
                </a:rPr>
                <a:t>Reference:</a:t>
              </a:r>
              <a:r>
                <a:rPr lang="en-US" altLang="zh-CN" sz="1400" b="1">
                  <a:solidFill>
                    <a:srgbClr val="FF0000"/>
                  </a:solidFill>
                  <a:sym typeface="+mn-ea"/>
                </a:rPr>
                <a:t>{</a:t>
              </a:r>
              <a:r>
                <a:rPr lang="zh-CN" altLang="en-US" sz="1400" b="1">
                  <a:solidFill>
                    <a:srgbClr val="FF0000"/>
                  </a:solidFill>
                  <a:sym typeface="+mn-ea"/>
                </a:rPr>
                <a:t>anime style,  A serene painting-like scene of a blossoming garden, with a couple dressed in traditional Chinese attire standing beneath cherry blossom trees in full bloom. The couple is captured in an intimate embrace, gazing at each other with eternal love in their eyes. Soft pastel hues and gentle shading emphasize the romantic atmosphere, while intricate patterns and delicate colors combine elements of traditional Chinese art with a modern touch. The blossoming garden represents the growth and development of love, while the couple's attire pays homage to classic Chinese literature. Octane render, high resolution, 85mm shot, and natural interior lighting enhance the timeless romance in the blossoming landscape."</a:t>
              </a:r>
              <a:endParaRPr lang="zh-CN" altLang="en-US" sz="1400" b="1">
                <a:solidFill>
                  <a:srgbClr val="FF0000"/>
                </a:solidFill>
              </a:endParaRPr>
            </a:p>
            <a:p>
              <a:r>
                <a:rPr lang="en-US" altLang="zh-CN" sz="1400" b="1">
                  <a:solidFill>
                    <a:srgbClr val="FF0000"/>
                  </a:solidFill>
                  <a:sym typeface="+mn-ea"/>
                </a:rPr>
                <a:t>}</a:t>
              </a:r>
              <a:r>
                <a:rPr lang="en-US" altLang="zh-CN" sz="1200" b="1">
                  <a:sym typeface="+mn-ea"/>
                </a:rPr>
                <a:t> </a:t>
              </a:r>
              <a:endParaRPr lang="en-US" altLang="zh-CN" sz="1200" b="1">
                <a:sym typeface="+mn-ea"/>
              </a:endParaRPr>
            </a:p>
          </p:txBody>
        </p:sp>
        <p:sp>
          <p:nvSpPr>
            <p:cNvPr id="7" name="文本框 6"/>
            <p:cNvSpPr txBox="1"/>
            <p:nvPr/>
          </p:nvSpPr>
          <p:spPr>
            <a:xfrm>
              <a:off x="9405" y="257"/>
              <a:ext cx="6400" cy="580"/>
            </a:xfrm>
            <a:prstGeom prst="rect">
              <a:avLst/>
            </a:prstGeom>
            <a:noFill/>
          </p:spPr>
          <p:txBody>
            <a:bodyPr wrap="square" rtlCol="0">
              <a:spAutoFit/>
            </a:bodyPr>
            <a:p>
              <a:r>
                <a:rPr lang="zh-CN" altLang="en-US" b="1"/>
                <a:t>一键填充</a:t>
              </a:r>
              <a:endParaRPr lang="zh-CN" altLang="en-US" b="1"/>
            </a:p>
          </p:txBody>
        </p:sp>
      </p:grpSp>
      <p:grpSp>
        <p:nvGrpSpPr>
          <p:cNvPr id="11" name="组合 10"/>
          <p:cNvGrpSpPr/>
          <p:nvPr/>
        </p:nvGrpSpPr>
        <p:grpSpPr>
          <a:xfrm>
            <a:off x="508000" y="347980"/>
            <a:ext cx="3153410" cy="1012825"/>
            <a:chOff x="800" y="548"/>
            <a:chExt cx="4966" cy="1595"/>
          </a:xfrm>
        </p:grpSpPr>
        <p:sp>
          <p:nvSpPr>
            <p:cNvPr id="9" name="文本框 8"/>
            <p:cNvSpPr txBox="1"/>
            <p:nvPr>
              <p:custDataLst>
                <p:tags r:id="rId1"/>
              </p:custDataLst>
            </p:nvPr>
          </p:nvSpPr>
          <p:spPr>
            <a:xfrm>
              <a:off x="800" y="1661"/>
              <a:ext cx="4966" cy="483"/>
            </a:xfrm>
            <a:prstGeom prst="rect">
              <a:avLst/>
            </a:prstGeom>
            <a:noFill/>
          </p:spPr>
          <p:txBody>
            <a:bodyPr wrap="square" rtlCol="0">
              <a:spAutoFit/>
            </a:bodyPr>
            <a:p>
              <a:r>
                <a:rPr lang="en-US" altLang="zh-CN" sz="1400" b="1"/>
                <a:t>ShanBo Liang and YingTai Zhu</a:t>
              </a:r>
              <a:endParaRPr lang="en-US" altLang="zh-CN" sz="1400" b="1"/>
            </a:p>
          </p:txBody>
        </p:sp>
        <p:sp>
          <p:nvSpPr>
            <p:cNvPr id="10" name="文本框 9"/>
            <p:cNvSpPr txBox="1"/>
            <p:nvPr/>
          </p:nvSpPr>
          <p:spPr>
            <a:xfrm>
              <a:off x="800" y="548"/>
              <a:ext cx="3912" cy="1113"/>
            </a:xfrm>
            <a:prstGeom prst="rect">
              <a:avLst/>
            </a:prstGeom>
            <a:noFill/>
          </p:spPr>
          <p:txBody>
            <a:bodyPr wrap="square" rtlCol="0">
              <a:spAutoFit/>
            </a:bodyPr>
            <a:p>
              <a:r>
                <a:rPr lang="zh-CN" altLang="en-US" sz="4000" b="1">
                  <a:sym typeface="+mn-ea"/>
                </a:rPr>
                <a:t>梁祝</a:t>
              </a:r>
              <a:r>
                <a:rPr lang="en-US" altLang="zh-CN" sz="4000" b="1">
                  <a:sym typeface="+mn-ea"/>
                </a:rPr>
                <a:t>Test</a:t>
              </a:r>
              <a:endParaRPr lang="en-US" altLang="zh-CN" sz="4000" b="1"/>
            </a:p>
          </p:txBody>
        </p:sp>
      </p:gr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480695" y="368300"/>
            <a:ext cx="4966970" cy="6153785"/>
            <a:chOff x="1164" y="670"/>
            <a:chExt cx="7822" cy="9691"/>
          </a:xfrm>
        </p:grpSpPr>
        <p:sp>
          <p:nvSpPr>
            <p:cNvPr id="4" name="文本框 3"/>
            <p:cNvSpPr txBox="1"/>
            <p:nvPr/>
          </p:nvSpPr>
          <p:spPr>
            <a:xfrm>
              <a:off x="1164" y="1250"/>
              <a:ext cx="7822" cy="9111"/>
            </a:xfrm>
            <a:prstGeom prst="rect">
              <a:avLst/>
            </a:prstGeom>
            <a:noFill/>
          </p:spPr>
          <p:txBody>
            <a:bodyPr wrap="square" rtlCol="0" anchor="t">
              <a:spAutoFit/>
            </a:bodyPr>
            <a:p>
              <a:r>
                <a:rPr lang="zh-CN" altLang="en-US" sz="1600">
                  <a:sym typeface="+mn-ea"/>
                </a:rPr>
                <a:t>Analyze and describe the provided image named </a:t>
              </a:r>
              <a:r>
                <a:rPr lang="zh-CN" altLang="en-US" b="1">
                  <a:solidFill>
                    <a:srgbClr val="FF0000"/>
                  </a:solidFill>
                  <a:sym typeface="+mn-ea"/>
                </a:rPr>
                <a:t>[</a:t>
              </a:r>
              <a:r>
                <a:rPr lang="en-US" altLang="zh-CN" b="1">
                  <a:solidFill>
                    <a:srgbClr val="FF0000"/>
                  </a:solidFill>
                  <a:sym typeface="+mn-ea"/>
                </a:rPr>
                <a:t>ShanBo Liang and YingTai Zhu</a:t>
              </a:r>
              <a:r>
                <a:rPr lang="zh-CN" altLang="en-US" b="1">
                  <a:solidFill>
                    <a:srgbClr val="FF0000"/>
                  </a:solidFill>
                  <a:sym typeface="+mn-ea"/>
                </a:rPr>
                <a:t>]</a:t>
              </a:r>
              <a:r>
                <a:rPr lang="zh-CN" altLang="en-US" sz="1600">
                  <a:sym typeface="+mn-ea"/>
                </a:rPr>
                <a:t>, focusing on its artistic design and conceptual elements. Begin by detailing the </a:t>
              </a:r>
              <a:r>
                <a:rPr lang="zh-CN" altLang="en-US" sz="1600" b="1">
                  <a:sym typeface="+mn-ea"/>
                </a:rPr>
                <a:t>visual composition</a:t>
              </a:r>
              <a:r>
                <a:rPr lang="zh-CN" altLang="en-US" sz="1600">
                  <a:sym typeface="+mn-ea"/>
                </a:rPr>
                <a:t>, such as the color scheme, lighting, and spatial arrangement. Then, delve into the </a:t>
              </a:r>
              <a:r>
                <a:rPr lang="zh-CN" altLang="en-US" sz="1600" b="1">
                  <a:sym typeface="+mn-ea"/>
                </a:rPr>
                <a:t>artistic style</a:t>
              </a:r>
              <a:r>
                <a:rPr lang="zh-CN" altLang="en-US" sz="1600">
                  <a:sym typeface="+mn-ea"/>
                </a:rPr>
                <a:t>, noting any influences or unique techniques used. Discuss the </a:t>
              </a:r>
              <a:r>
                <a:rPr lang="zh-CN" altLang="en-US" sz="1600" b="1">
                  <a:sym typeface="+mn-ea"/>
                </a:rPr>
                <a:t>thematic content</a:t>
              </a:r>
              <a:r>
                <a:rPr lang="zh-CN" altLang="en-US" sz="1600">
                  <a:sym typeface="+mn-ea"/>
                </a:rPr>
                <a:t> and emotional impact of the image, interpreting any symbolism or narrative depicted.Additionally, comment on </a:t>
              </a:r>
              <a:r>
                <a:rPr lang="zh-CN" altLang="en-US" sz="1600" b="1">
                  <a:sym typeface="+mn-ea"/>
                </a:rPr>
                <a:t>technical aspects</a:t>
              </a:r>
              <a:r>
                <a:rPr lang="zh-CN" altLang="en-US" sz="1600">
                  <a:sym typeface="+mn-ea"/>
                </a:rPr>
                <a:t> such as texture, perspective, and any digital or traditional media techniques identifiable. Expand on how these elements collectively convey the overall concept and artistic intent of the image. </a:t>
              </a:r>
              <a:endParaRPr lang="zh-CN" altLang="en-US" sz="1600"/>
            </a:p>
            <a:p>
              <a:r>
                <a:rPr lang="zh-CN" altLang="en-US" sz="1600">
                  <a:sym typeface="+mn-ea"/>
                </a:rPr>
                <a:t>Provide a comprehensive and creative analysis that enhances the understanding of the image's design and artistic value.</a:t>
              </a:r>
              <a:endParaRPr lang="zh-CN" altLang="en-US" sz="1600"/>
            </a:p>
            <a:p>
              <a:endParaRPr lang="zh-CN" altLang="en-US" sz="1600"/>
            </a:p>
            <a:p>
              <a:r>
                <a:rPr lang="zh-CN" altLang="en-US" sz="1600">
                  <a:sym typeface="+mn-ea"/>
                </a:rPr>
                <a:t>Finally,output need to follow the following format and attributes:</a:t>
              </a:r>
              <a:endParaRPr lang="zh-CN" altLang="en-US" sz="1600"/>
            </a:p>
            <a:p>
              <a:r>
                <a:rPr lang="zh-CN" altLang="en-US" sz="1600">
                  <a:sym typeface="+mn-ea"/>
                </a:rPr>
                <a:t>{"Product Name": " ","Composition Analysis": " ","Color Analysis": " ","Design Concept": " ","Content Interpretation": " "}</a:t>
              </a:r>
              <a:endParaRPr lang="zh-CN" altLang="en-US" sz="1600">
                <a:sym typeface="+mn-ea"/>
              </a:endParaRPr>
            </a:p>
          </p:txBody>
        </p:sp>
        <p:sp>
          <p:nvSpPr>
            <p:cNvPr id="6" name="文本框 5"/>
            <p:cNvSpPr txBox="1"/>
            <p:nvPr/>
          </p:nvSpPr>
          <p:spPr>
            <a:xfrm>
              <a:off x="1164" y="670"/>
              <a:ext cx="6400" cy="580"/>
            </a:xfrm>
            <a:prstGeom prst="rect">
              <a:avLst/>
            </a:prstGeom>
            <a:noFill/>
          </p:spPr>
          <p:txBody>
            <a:bodyPr wrap="square" rtlCol="0">
              <a:spAutoFit/>
            </a:bodyPr>
            <a:p>
              <a:r>
                <a:rPr lang="zh-CN" altLang="en-US" b="1"/>
                <a:t>设计文稿</a:t>
              </a:r>
              <a:endParaRPr lang="zh-CN" altLang="en-US" b="1"/>
            </a:p>
          </p:txBody>
        </p:sp>
      </p:grpSp>
      <p:grpSp>
        <p:nvGrpSpPr>
          <p:cNvPr id="9" name="组合 8"/>
          <p:cNvGrpSpPr/>
          <p:nvPr/>
        </p:nvGrpSpPr>
        <p:grpSpPr>
          <a:xfrm>
            <a:off x="6540500" y="541020"/>
            <a:ext cx="5031740" cy="5981065"/>
            <a:chOff x="10707" y="942"/>
            <a:chExt cx="7924" cy="9419"/>
          </a:xfrm>
        </p:grpSpPr>
        <p:sp>
          <p:nvSpPr>
            <p:cNvPr id="5" name="文本框 4"/>
            <p:cNvSpPr txBox="1"/>
            <p:nvPr>
              <p:custDataLst>
                <p:tags r:id="rId1"/>
              </p:custDataLst>
            </p:nvPr>
          </p:nvSpPr>
          <p:spPr>
            <a:xfrm>
              <a:off x="10707" y="1627"/>
              <a:ext cx="7924" cy="8734"/>
            </a:xfrm>
            <a:prstGeom prst="rect">
              <a:avLst/>
            </a:prstGeom>
            <a:noFill/>
          </p:spPr>
          <p:txBody>
            <a:bodyPr wrap="square" rtlCol="0" anchor="t">
              <a:noAutofit/>
            </a:bodyPr>
            <a:p>
              <a:r>
                <a:rPr sz="1600"/>
                <a:t>You are a professional ad delivery review expert. You need to analyze the given image named </a:t>
              </a:r>
              <a:r>
                <a:rPr b="1">
                  <a:solidFill>
                    <a:srgbClr val="FF0000"/>
                  </a:solidFill>
                </a:rPr>
                <a:t>[</a:t>
              </a:r>
              <a:r>
                <a:rPr lang="en-US" altLang="zh-CN" b="1">
                  <a:solidFill>
                    <a:srgbClr val="FF0000"/>
                  </a:solidFill>
                  <a:sym typeface="+mn-ea"/>
                </a:rPr>
                <a:t>ShanBo Liang and YingTai Zhu</a:t>
              </a:r>
              <a:r>
                <a:rPr b="1">
                  <a:solidFill>
                    <a:srgbClr val="FF0000"/>
                  </a:solidFill>
                </a:rPr>
                <a:t>]</a:t>
              </a:r>
              <a:r>
                <a:rPr sz="1600"/>
                <a:t> and make suggestions for image modifications and optimization directions based on the new delivery scenario. This information is crucial for a targeted analysis in advertising context. Then, address the following areas in your analysis, structuring your response in the JSON format provided: </a:t>
              </a:r>
              <a:r>
                <a:rPr sz="1600" b="1"/>
                <a:t>Cultural Elements Evaluation</a:t>
              </a:r>
              <a:r>
                <a:rPr sz="1600"/>
                <a:t>: Analyze the cultural aspects in relation to the product and its relevance to the target audience.</a:t>
              </a:r>
              <a:r>
                <a:rPr sz="1600" b="1"/>
                <a:t>Ad Compliance Review</a:t>
              </a:r>
              <a:r>
                <a:rPr sz="1600"/>
                <a:t>: Assess any compliance issues considering the product and standard advertising guidelines.</a:t>
              </a:r>
              <a:r>
                <a:rPr sz="1600" b="1"/>
                <a:t>Optimization Recommendations</a:t>
              </a:r>
              <a:r>
                <a:rPr sz="1600"/>
                <a:t>: Suggest ways to optimize the image for advertising, focusing on the product.</a:t>
              </a:r>
              <a:endParaRPr sz="1600"/>
            </a:p>
            <a:p>
              <a:endParaRPr sz="1600"/>
            </a:p>
            <a:p>
              <a:r>
                <a:rPr sz="1600"/>
                <a:t>Structure your analysis as follows:</a:t>
              </a:r>
              <a:endParaRPr sz="1600"/>
            </a:p>
            <a:p>
              <a:r>
                <a:rPr sz="1600"/>
                <a:t>{"Cultural Elements Evaluation": " ","Ad Compliance Review": " ","Optimization Recommendations": " "}</a:t>
              </a:r>
              <a:endParaRPr sz="1600"/>
            </a:p>
          </p:txBody>
        </p:sp>
        <p:sp>
          <p:nvSpPr>
            <p:cNvPr id="8" name="文本框 7"/>
            <p:cNvSpPr txBox="1"/>
            <p:nvPr/>
          </p:nvSpPr>
          <p:spPr>
            <a:xfrm>
              <a:off x="10707" y="942"/>
              <a:ext cx="6400" cy="580"/>
            </a:xfrm>
            <a:prstGeom prst="rect">
              <a:avLst/>
            </a:prstGeom>
            <a:noFill/>
          </p:spPr>
          <p:txBody>
            <a:bodyPr wrap="square" rtlCol="0">
              <a:spAutoFit/>
            </a:bodyPr>
            <a:p>
              <a:r>
                <a:rPr lang="zh-CN" altLang="en-US" b="1"/>
                <a:t>投放建议</a:t>
              </a:r>
              <a:endParaRPr lang="zh-CN" altLang="en-US" b="1"/>
            </a:p>
          </p:txBody>
        </p:sp>
      </p:gr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595630" y="3773805"/>
            <a:ext cx="4974590" cy="2683510"/>
            <a:chOff x="303" y="916"/>
            <a:chExt cx="9618" cy="5397"/>
          </a:xfrm>
        </p:grpSpPr>
        <p:pic>
          <p:nvPicPr>
            <p:cNvPr id="5" name="图片 4"/>
            <p:cNvPicPr>
              <a:picLocks noChangeAspect="1"/>
            </p:cNvPicPr>
            <p:nvPr>
              <p:custDataLst>
                <p:tags r:id="rId1"/>
              </p:custDataLst>
            </p:nvPr>
          </p:nvPicPr>
          <p:blipFill>
            <a:blip r:embed="rId2"/>
            <a:stretch>
              <a:fillRect/>
            </a:stretch>
          </p:blipFill>
          <p:spPr>
            <a:xfrm>
              <a:off x="303" y="1496"/>
              <a:ext cx="9618" cy="4817"/>
            </a:xfrm>
            <a:prstGeom prst="rect">
              <a:avLst/>
            </a:prstGeom>
          </p:spPr>
        </p:pic>
        <p:sp>
          <p:nvSpPr>
            <p:cNvPr id="6" name="文本框 5"/>
            <p:cNvSpPr txBox="1"/>
            <p:nvPr/>
          </p:nvSpPr>
          <p:spPr>
            <a:xfrm>
              <a:off x="1208" y="916"/>
              <a:ext cx="2757" cy="741"/>
            </a:xfrm>
            <a:prstGeom prst="rect">
              <a:avLst/>
            </a:prstGeom>
            <a:noFill/>
          </p:spPr>
          <p:txBody>
            <a:bodyPr wrap="square" rtlCol="0">
              <a:spAutoFit/>
            </a:bodyPr>
            <a:p>
              <a:r>
                <a:rPr lang="en-US" altLang="zh-CN" b="1"/>
                <a:t>SD-Prompt</a:t>
              </a:r>
              <a:endParaRPr lang="en-US" altLang="zh-CN" b="1"/>
            </a:p>
          </p:txBody>
        </p:sp>
      </p:grpSp>
      <p:grpSp>
        <p:nvGrpSpPr>
          <p:cNvPr id="11" name="组合 10"/>
          <p:cNvGrpSpPr/>
          <p:nvPr/>
        </p:nvGrpSpPr>
        <p:grpSpPr>
          <a:xfrm>
            <a:off x="6230620" y="631190"/>
            <a:ext cx="5679440" cy="3091815"/>
            <a:chOff x="9974" y="6157"/>
            <a:chExt cx="9548" cy="5652"/>
          </a:xfrm>
        </p:grpSpPr>
        <p:pic>
          <p:nvPicPr>
            <p:cNvPr id="12" name="图片 11"/>
            <p:cNvPicPr>
              <a:picLocks noChangeAspect="1"/>
            </p:cNvPicPr>
            <p:nvPr>
              <p:custDataLst>
                <p:tags r:id="rId3"/>
              </p:custDataLst>
            </p:nvPr>
          </p:nvPicPr>
          <p:blipFill>
            <a:blip r:embed="rId4"/>
            <a:stretch>
              <a:fillRect/>
            </a:stretch>
          </p:blipFill>
          <p:spPr>
            <a:xfrm>
              <a:off x="9974" y="6737"/>
              <a:ext cx="9548" cy="5072"/>
            </a:xfrm>
            <a:prstGeom prst="rect">
              <a:avLst/>
            </a:prstGeom>
          </p:spPr>
        </p:pic>
        <p:sp>
          <p:nvSpPr>
            <p:cNvPr id="13" name="文本框 12"/>
            <p:cNvSpPr txBox="1"/>
            <p:nvPr>
              <p:custDataLst>
                <p:tags r:id="rId5"/>
              </p:custDataLst>
            </p:nvPr>
          </p:nvSpPr>
          <p:spPr>
            <a:xfrm>
              <a:off x="10081" y="6157"/>
              <a:ext cx="6400" cy="673"/>
            </a:xfrm>
            <a:prstGeom prst="rect">
              <a:avLst/>
            </a:prstGeom>
            <a:noFill/>
          </p:spPr>
          <p:txBody>
            <a:bodyPr wrap="square" rtlCol="0">
              <a:spAutoFit/>
            </a:bodyPr>
            <a:p>
              <a:r>
                <a:rPr lang="zh-CN" altLang="en-US" b="1"/>
                <a:t>图像解读</a:t>
              </a:r>
              <a:endParaRPr lang="zh-CN" altLang="en-US" b="1"/>
            </a:p>
          </p:txBody>
        </p:sp>
      </p:grpSp>
      <p:grpSp>
        <p:nvGrpSpPr>
          <p:cNvPr id="14" name="组合 13"/>
          <p:cNvGrpSpPr/>
          <p:nvPr/>
        </p:nvGrpSpPr>
        <p:grpSpPr>
          <a:xfrm>
            <a:off x="595630" y="949325"/>
            <a:ext cx="4874895" cy="2600325"/>
            <a:chOff x="9401" y="1021"/>
            <a:chExt cx="9507" cy="5457"/>
          </a:xfrm>
        </p:grpSpPr>
        <p:pic>
          <p:nvPicPr>
            <p:cNvPr id="15" name="图片 14"/>
            <p:cNvPicPr>
              <a:picLocks noChangeAspect="1"/>
            </p:cNvPicPr>
            <p:nvPr>
              <p:custDataLst>
                <p:tags r:id="rId6"/>
              </p:custDataLst>
            </p:nvPr>
          </p:nvPicPr>
          <p:blipFill>
            <a:blip r:embed="rId7"/>
            <a:stretch>
              <a:fillRect/>
            </a:stretch>
          </p:blipFill>
          <p:spPr>
            <a:xfrm>
              <a:off x="9401" y="1704"/>
              <a:ext cx="9507" cy="4774"/>
            </a:xfrm>
            <a:prstGeom prst="rect">
              <a:avLst/>
            </a:prstGeom>
          </p:spPr>
        </p:pic>
        <p:sp>
          <p:nvSpPr>
            <p:cNvPr id="16" name="文本框 15"/>
            <p:cNvSpPr txBox="1"/>
            <p:nvPr>
              <p:custDataLst>
                <p:tags r:id="rId8"/>
              </p:custDataLst>
            </p:nvPr>
          </p:nvSpPr>
          <p:spPr>
            <a:xfrm>
              <a:off x="9401" y="1021"/>
              <a:ext cx="6400" cy="773"/>
            </a:xfrm>
            <a:prstGeom prst="rect">
              <a:avLst/>
            </a:prstGeom>
            <a:noFill/>
          </p:spPr>
          <p:txBody>
            <a:bodyPr wrap="square" rtlCol="0">
              <a:spAutoFit/>
            </a:bodyPr>
            <a:p>
              <a:r>
                <a:rPr lang="zh-CN" altLang="en-US" b="1"/>
                <a:t>图像主题</a:t>
              </a:r>
              <a:endParaRPr lang="zh-CN" altLang="en-US" b="1"/>
            </a:p>
          </p:txBody>
        </p:sp>
      </p:grpSp>
      <p:cxnSp>
        <p:nvCxnSpPr>
          <p:cNvPr id="17" name="直接连接符 16"/>
          <p:cNvCxnSpPr/>
          <p:nvPr/>
        </p:nvCxnSpPr>
        <p:spPr>
          <a:xfrm>
            <a:off x="6043295" y="133350"/>
            <a:ext cx="9525" cy="6483985"/>
          </a:xfrm>
          <a:prstGeom prst="line">
            <a:avLst/>
          </a:prstGeom>
          <a:ln w="28575" cap="flat" cmpd="sng" algn="ctr">
            <a:solidFill>
              <a:schemeClr val="accent1"/>
            </a:solidFill>
            <a:prstDash val="dash"/>
            <a:miter lim="800000"/>
          </a:ln>
        </p:spPr>
        <p:style>
          <a:lnRef idx="0">
            <a:schemeClr val="accent1"/>
          </a:lnRef>
          <a:fillRef idx="0">
            <a:srgbClr val="FFFFFF"/>
          </a:fillRef>
          <a:effectRef idx="0">
            <a:srgbClr val="FFFFFF"/>
          </a:effectRef>
          <a:fontRef idx="minor">
            <a:schemeClr val="tx1"/>
          </a:fontRef>
        </p:style>
      </p:cxnSp>
      <p:grpSp>
        <p:nvGrpSpPr>
          <p:cNvPr id="20" name="组合 19"/>
          <p:cNvGrpSpPr/>
          <p:nvPr/>
        </p:nvGrpSpPr>
        <p:grpSpPr>
          <a:xfrm>
            <a:off x="6269355" y="3983990"/>
            <a:ext cx="5661660" cy="2348865"/>
            <a:chOff x="9783" y="5866"/>
            <a:chExt cx="8916" cy="3699"/>
          </a:xfrm>
        </p:grpSpPr>
        <p:pic>
          <p:nvPicPr>
            <p:cNvPr id="18" name="图片 17"/>
            <p:cNvPicPr>
              <a:picLocks noChangeAspect="1"/>
            </p:cNvPicPr>
            <p:nvPr>
              <p:custDataLst>
                <p:tags r:id="rId9"/>
              </p:custDataLst>
            </p:nvPr>
          </p:nvPicPr>
          <p:blipFill>
            <a:blip r:embed="rId10"/>
            <a:stretch>
              <a:fillRect/>
            </a:stretch>
          </p:blipFill>
          <p:spPr>
            <a:xfrm>
              <a:off x="9783" y="6537"/>
              <a:ext cx="8916" cy="3028"/>
            </a:xfrm>
            <a:prstGeom prst="rect">
              <a:avLst/>
            </a:prstGeom>
          </p:spPr>
        </p:pic>
        <p:sp>
          <p:nvSpPr>
            <p:cNvPr id="19" name="文本框 18"/>
            <p:cNvSpPr txBox="1"/>
            <p:nvPr/>
          </p:nvSpPr>
          <p:spPr>
            <a:xfrm>
              <a:off x="9843" y="5866"/>
              <a:ext cx="6400" cy="580"/>
            </a:xfrm>
            <a:prstGeom prst="rect">
              <a:avLst/>
            </a:prstGeom>
            <a:noFill/>
          </p:spPr>
          <p:txBody>
            <a:bodyPr wrap="square" rtlCol="0">
              <a:spAutoFit/>
            </a:bodyPr>
            <a:p>
              <a:r>
                <a:rPr lang="zh-CN" altLang="en-US" b="1"/>
                <a:t>一键填充</a:t>
              </a:r>
              <a:endParaRPr lang="zh-CN" altLang="en-US" b="1"/>
            </a:p>
          </p:txBody>
        </p:sp>
      </p:grpSp>
      <p:sp>
        <p:nvSpPr>
          <p:cNvPr id="2" name="文本框 1"/>
          <p:cNvSpPr txBox="1"/>
          <p:nvPr/>
        </p:nvSpPr>
        <p:spPr>
          <a:xfrm>
            <a:off x="354330" y="179070"/>
            <a:ext cx="1860550" cy="583565"/>
          </a:xfrm>
          <a:prstGeom prst="rect">
            <a:avLst/>
          </a:prstGeom>
          <a:noFill/>
        </p:spPr>
        <p:txBody>
          <a:bodyPr wrap="square" rtlCol="0">
            <a:spAutoFit/>
          </a:bodyPr>
          <a:p>
            <a:r>
              <a:rPr lang="en-US" altLang="zh-CN" sz="3200" b="1"/>
              <a:t>Output</a:t>
            </a:r>
            <a:endParaRPr lang="en-US" altLang="zh-CN" sz="3200" b="1"/>
          </a:p>
        </p:txBody>
      </p:sp>
    </p:spTree>
    <p:custDataLst>
      <p:tags r:id="rId1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2023110" y="197485"/>
            <a:ext cx="8260080" cy="2990850"/>
            <a:chOff x="3095" y="492"/>
            <a:chExt cx="13008" cy="4710"/>
          </a:xfrm>
        </p:grpSpPr>
        <p:pic>
          <p:nvPicPr>
            <p:cNvPr id="4" name="图片 3"/>
            <p:cNvPicPr>
              <a:picLocks noChangeAspect="1"/>
            </p:cNvPicPr>
            <p:nvPr>
              <p:custDataLst>
                <p:tags r:id="rId1"/>
              </p:custDataLst>
            </p:nvPr>
          </p:nvPicPr>
          <p:blipFill>
            <a:blip r:embed="rId2"/>
            <a:stretch>
              <a:fillRect/>
            </a:stretch>
          </p:blipFill>
          <p:spPr>
            <a:xfrm>
              <a:off x="3095" y="1072"/>
              <a:ext cx="13009" cy="4130"/>
            </a:xfrm>
            <a:prstGeom prst="rect">
              <a:avLst/>
            </a:prstGeom>
          </p:spPr>
        </p:pic>
        <p:sp>
          <p:nvSpPr>
            <p:cNvPr id="5" name="文本框 4"/>
            <p:cNvSpPr txBox="1"/>
            <p:nvPr/>
          </p:nvSpPr>
          <p:spPr>
            <a:xfrm>
              <a:off x="3095" y="492"/>
              <a:ext cx="6400" cy="580"/>
            </a:xfrm>
            <a:prstGeom prst="rect">
              <a:avLst/>
            </a:prstGeom>
            <a:noFill/>
          </p:spPr>
          <p:txBody>
            <a:bodyPr wrap="square" rtlCol="0">
              <a:spAutoFit/>
            </a:bodyPr>
            <a:p>
              <a:r>
                <a:rPr lang="zh-CN" altLang="en-US" b="1"/>
                <a:t>投放建议</a:t>
              </a:r>
              <a:endParaRPr lang="zh-CN" altLang="en-US" b="1"/>
            </a:p>
          </p:txBody>
        </p:sp>
      </p:grpSp>
      <p:grpSp>
        <p:nvGrpSpPr>
          <p:cNvPr id="9" name="组合 8"/>
          <p:cNvGrpSpPr/>
          <p:nvPr/>
        </p:nvGrpSpPr>
        <p:grpSpPr>
          <a:xfrm>
            <a:off x="1637030" y="3351530"/>
            <a:ext cx="8917940" cy="3365500"/>
            <a:chOff x="2668" y="5278"/>
            <a:chExt cx="14044" cy="5300"/>
          </a:xfrm>
        </p:grpSpPr>
        <p:pic>
          <p:nvPicPr>
            <p:cNvPr id="7" name="图片 6"/>
            <p:cNvPicPr>
              <a:picLocks noChangeAspect="1"/>
            </p:cNvPicPr>
            <p:nvPr>
              <p:custDataLst>
                <p:tags r:id="rId3"/>
              </p:custDataLst>
            </p:nvPr>
          </p:nvPicPr>
          <p:blipFill>
            <a:blip r:embed="rId4"/>
            <a:stretch>
              <a:fillRect/>
            </a:stretch>
          </p:blipFill>
          <p:spPr>
            <a:xfrm>
              <a:off x="2668" y="5858"/>
              <a:ext cx="14044" cy="4720"/>
            </a:xfrm>
            <a:prstGeom prst="rect">
              <a:avLst/>
            </a:prstGeom>
          </p:spPr>
        </p:pic>
        <p:sp>
          <p:nvSpPr>
            <p:cNvPr id="8" name="文本框 7"/>
            <p:cNvSpPr txBox="1"/>
            <p:nvPr/>
          </p:nvSpPr>
          <p:spPr>
            <a:xfrm>
              <a:off x="2668" y="5278"/>
              <a:ext cx="6400" cy="580"/>
            </a:xfrm>
            <a:prstGeom prst="rect">
              <a:avLst/>
            </a:prstGeom>
            <a:noFill/>
          </p:spPr>
          <p:txBody>
            <a:bodyPr wrap="square" rtlCol="0">
              <a:spAutoFit/>
            </a:bodyPr>
            <a:p>
              <a:r>
                <a:rPr lang="zh-CN" altLang="en-US" b="1"/>
                <a:t>设计文稿</a:t>
              </a:r>
              <a:endParaRPr lang="zh-CN" altLang="en-US" b="1"/>
            </a:p>
          </p:txBody>
        </p:sp>
      </p:gr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2923540" y="1806575"/>
            <a:ext cx="8994140" cy="4777105"/>
            <a:chOff x="4604" y="2845"/>
            <a:chExt cx="14164" cy="7523"/>
          </a:xfrm>
        </p:grpSpPr>
        <p:pic>
          <p:nvPicPr>
            <p:cNvPr id="5" name="图片 4"/>
            <p:cNvPicPr>
              <a:picLocks noChangeAspect="1"/>
            </p:cNvPicPr>
            <p:nvPr>
              <p:custDataLst>
                <p:tags r:id="rId1"/>
              </p:custDataLst>
            </p:nvPr>
          </p:nvPicPr>
          <p:blipFill>
            <a:blip r:embed="rId2"/>
            <a:stretch>
              <a:fillRect/>
            </a:stretch>
          </p:blipFill>
          <p:spPr>
            <a:xfrm>
              <a:off x="4604" y="3425"/>
              <a:ext cx="14164" cy="6943"/>
            </a:xfrm>
            <a:prstGeom prst="rect">
              <a:avLst/>
            </a:prstGeom>
          </p:spPr>
        </p:pic>
        <p:sp>
          <p:nvSpPr>
            <p:cNvPr id="7" name="文本框 6"/>
            <p:cNvSpPr txBox="1"/>
            <p:nvPr/>
          </p:nvSpPr>
          <p:spPr>
            <a:xfrm>
              <a:off x="14367" y="2845"/>
              <a:ext cx="2800" cy="580"/>
            </a:xfrm>
            <a:prstGeom prst="rect">
              <a:avLst/>
            </a:prstGeom>
            <a:noFill/>
          </p:spPr>
          <p:txBody>
            <a:bodyPr wrap="square" rtlCol="0">
              <a:spAutoFit/>
            </a:bodyPr>
            <a:p>
              <a:r>
                <a:rPr lang="zh-CN" altLang="en-US" b="1"/>
                <a:t>图像解读</a:t>
              </a:r>
              <a:endParaRPr lang="zh-CN" altLang="en-US" b="1"/>
            </a:p>
          </p:txBody>
        </p:sp>
      </p:grpSp>
      <p:sp>
        <p:nvSpPr>
          <p:cNvPr id="2" name="标题 1"/>
          <p:cNvSpPr>
            <a:spLocks noGrp="1"/>
          </p:cNvSpPr>
          <p:nvPr>
            <p:ph type="title"/>
          </p:nvPr>
        </p:nvSpPr>
        <p:spPr>
          <a:xfrm>
            <a:off x="445840" y="282645"/>
            <a:ext cx="10969200" cy="705600"/>
          </a:xfrm>
        </p:spPr>
        <p:txBody>
          <a:bodyPr/>
          <a:p>
            <a:r>
              <a:rPr lang="en-US" altLang="zh-CN"/>
              <a:t>DALLE·3</a:t>
            </a:r>
            <a:endParaRPr lang="en-US" altLang="zh-CN"/>
          </a:p>
        </p:txBody>
      </p:sp>
      <p:grpSp>
        <p:nvGrpSpPr>
          <p:cNvPr id="9" name="组合 8"/>
          <p:cNvGrpSpPr/>
          <p:nvPr/>
        </p:nvGrpSpPr>
        <p:grpSpPr>
          <a:xfrm>
            <a:off x="162560" y="1113155"/>
            <a:ext cx="7144385" cy="3308985"/>
            <a:chOff x="256" y="2040"/>
            <a:chExt cx="11251" cy="5211"/>
          </a:xfrm>
        </p:grpSpPr>
        <p:pic>
          <p:nvPicPr>
            <p:cNvPr id="4" name="图片 3"/>
            <p:cNvPicPr>
              <a:picLocks noChangeAspect="1"/>
            </p:cNvPicPr>
            <p:nvPr>
              <p:custDataLst>
                <p:tags r:id="rId3"/>
              </p:custDataLst>
            </p:nvPr>
          </p:nvPicPr>
          <p:blipFill>
            <a:blip r:embed="rId4"/>
            <a:stretch>
              <a:fillRect/>
            </a:stretch>
          </p:blipFill>
          <p:spPr>
            <a:xfrm>
              <a:off x="256" y="2551"/>
              <a:ext cx="11251" cy="4700"/>
            </a:xfrm>
            <a:prstGeom prst="rect">
              <a:avLst/>
            </a:prstGeom>
          </p:spPr>
        </p:pic>
        <p:sp>
          <p:nvSpPr>
            <p:cNvPr id="6" name="文本框 5"/>
            <p:cNvSpPr txBox="1"/>
            <p:nvPr/>
          </p:nvSpPr>
          <p:spPr>
            <a:xfrm>
              <a:off x="4604" y="2040"/>
              <a:ext cx="2096" cy="580"/>
            </a:xfrm>
            <a:prstGeom prst="rect">
              <a:avLst/>
            </a:prstGeom>
            <a:noFill/>
          </p:spPr>
          <p:txBody>
            <a:bodyPr wrap="square" rtlCol="0">
              <a:spAutoFit/>
            </a:bodyPr>
            <a:p>
              <a:r>
                <a:rPr lang="zh-CN" altLang="en-US" b="1"/>
                <a:t>一键填充</a:t>
              </a:r>
              <a:endParaRPr lang="zh-CN" altLang="en-US" b="1"/>
            </a:p>
          </p:txBody>
        </p:sp>
      </p:gr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4261485" y="2621915"/>
            <a:ext cx="7566660" cy="3915410"/>
            <a:chOff x="6711" y="4129"/>
            <a:chExt cx="11916" cy="6166"/>
          </a:xfrm>
        </p:grpSpPr>
        <p:pic>
          <p:nvPicPr>
            <p:cNvPr id="8" name="图片 7"/>
            <p:cNvPicPr>
              <a:picLocks noChangeAspect="1"/>
            </p:cNvPicPr>
            <p:nvPr>
              <p:custDataLst>
                <p:tags r:id="rId1"/>
              </p:custDataLst>
            </p:nvPr>
          </p:nvPicPr>
          <p:blipFill>
            <a:blip r:embed="rId2"/>
            <a:stretch>
              <a:fillRect/>
            </a:stretch>
          </p:blipFill>
          <p:spPr>
            <a:xfrm>
              <a:off x="6711" y="4709"/>
              <a:ext cx="11916" cy="5586"/>
            </a:xfrm>
            <a:prstGeom prst="rect">
              <a:avLst/>
            </a:prstGeom>
          </p:spPr>
        </p:pic>
        <p:sp>
          <p:nvSpPr>
            <p:cNvPr id="9" name="文本框 8"/>
            <p:cNvSpPr txBox="1"/>
            <p:nvPr>
              <p:custDataLst>
                <p:tags r:id="rId3"/>
              </p:custDataLst>
            </p:nvPr>
          </p:nvSpPr>
          <p:spPr>
            <a:xfrm>
              <a:off x="14367" y="4129"/>
              <a:ext cx="1760" cy="580"/>
            </a:xfrm>
            <a:prstGeom prst="rect">
              <a:avLst/>
            </a:prstGeom>
            <a:noFill/>
          </p:spPr>
          <p:txBody>
            <a:bodyPr wrap="square" rtlCol="0">
              <a:spAutoFit/>
            </a:bodyPr>
            <a:p>
              <a:r>
                <a:rPr lang="zh-CN" altLang="en-US" b="1"/>
                <a:t>投放建议</a:t>
              </a:r>
              <a:endParaRPr lang="zh-CN" altLang="en-US" b="1"/>
            </a:p>
          </p:txBody>
        </p:sp>
      </p:grpSp>
      <p:grpSp>
        <p:nvGrpSpPr>
          <p:cNvPr id="7" name="组合 6"/>
          <p:cNvGrpSpPr/>
          <p:nvPr/>
        </p:nvGrpSpPr>
        <p:grpSpPr>
          <a:xfrm>
            <a:off x="346075" y="222885"/>
            <a:ext cx="8272145" cy="3804285"/>
            <a:chOff x="816" y="562"/>
            <a:chExt cx="13027" cy="5991"/>
          </a:xfrm>
        </p:grpSpPr>
        <p:pic>
          <p:nvPicPr>
            <p:cNvPr id="4" name="图片 3"/>
            <p:cNvPicPr>
              <a:picLocks noChangeAspect="1"/>
            </p:cNvPicPr>
            <p:nvPr>
              <p:custDataLst>
                <p:tags r:id="rId4"/>
              </p:custDataLst>
            </p:nvPr>
          </p:nvPicPr>
          <p:blipFill>
            <a:blip r:embed="rId5"/>
            <a:stretch>
              <a:fillRect/>
            </a:stretch>
          </p:blipFill>
          <p:spPr>
            <a:xfrm>
              <a:off x="816" y="1257"/>
              <a:ext cx="13027" cy="5296"/>
            </a:xfrm>
            <a:prstGeom prst="rect">
              <a:avLst/>
            </a:prstGeom>
          </p:spPr>
        </p:pic>
        <p:sp>
          <p:nvSpPr>
            <p:cNvPr id="6" name="文本框 5"/>
            <p:cNvSpPr txBox="1"/>
            <p:nvPr>
              <p:custDataLst>
                <p:tags r:id="rId6"/>
              </p:custDataLst>
            </p:nvPr>
          </p:nvSpPr>
          <p:spPr>
            <a:xfrm>
              <a:off x="6281" y="562"/>
              <a:ext cx="2096" cy="580"/>
            </a:xfrm>
            <a:prstGeom prst="rect">
              <a:avLst/>
            </a:prstGeom>
            <a:noFill/>
          </p:spPr>
          <p:txBody>
            <a:bodyPr wrap="square" rtlCol="0">
              <a:spAutoFit/>
            </a:bodyPr>
            <a:p>
              <a:r>
                <a:rPr lang="zh-CN" altLang="en-US" b="1"/>
                <a:t>设计文稿</a:t>
              </a:r>
              <a:endParaRPr lang="zh-CN" altLang="en-US" b="1"/>
            </a:p>
          </p:txBody>
        </p:sp>
      </p:grpSp>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后续优化可能性</a:t>
            </a:r>
            <a:endParaRPr lang="zh-CN" altLang="en-US"/>
          </a:p>
        </p:txBody>
      </p:sp>
      <p:sp>
        <p:nvSpPr>
          <p:cNvPr id="3" name="内容占位符 2"/>
          <p:cNvSpPr>
            <a:spLocks noGrp="1"/>
          </p:cNvSpPr>
          <p:nvPr>
            <p:ph idx="1"/>
          </p:nvPr>
        </p:nvSpPr>
        <p:spPr/>
        <p:txBody>
          <a:bodyPr/>
          <a:p>
            <a:r>
              <a:rPr lang="zh-CN" altLang="en-US"/>
              <a:t>对模型进行字段分别输出的确可以使模型的回答更加有逻辑同时重点更加清晰，后续为了匹配前端页面的一段式展示，需要对多个字段内容进行拼接，这可能导致一段内容间上下描述的割裂。所以后续</a:t>
            </a:r>
            <a:r>
              <a:rPr lang="zh-CN" altLang="en-US" b="1"/>
              <a:t>可尝试在</a:t>
            </a:r>
            <a:r>
              <a:rPr lang="en-US" altLang="zh-CN" b="1"/>
              <a:t>Json</a:t>
            </a:r>
            <a:r>
              <a:rPr lang="zh-CN" altLang="en-US" b="1"/>
              <a:t>控制中不对字段进行细分</a:t>
            </a:r>
            <a:r>
              <a:rPr lang="zh-CN" altLang="en-US"/>
              <a:t>，使用一个字段让模型对多方面内容进行汇总从而输出。</a:t>
            </a:r>
            <a:endParaRPr lang="zh-CN" altLang="en-US"/>
          </a:p>
          <a:p>
            <a:r>
              <a:rPr lang="zh-CN" altLang="en-US"/>
              <a:t>本问题中的四个</a:t>
            </a:r>
            <a:r>
              <a:rPr lang="en-US" altLang="zh-CN"/>
              <a:t>Prompt</a:t>
            </a:r>
            <a:r>
              <a:rPr lang="zh-CN" altLang="en-US"/>
              <a:t>均局限于</a:t>
            </a:r>
            <a:r>
              <a:rPr lang="en-US" altLang="zh-CN"/>
              <a:t>LLaVA</a:t>
            </a:r>
            <a:r>
              <a:rPr lang="zh-CN" altLang="en-US"/>
              <a:t>的输入限制，所以无法在</a:t>
            </a:r>
            <a:r>
              <a:rPr lang="en-US" altLang="zh-CN"/>
              <a:t>Prompt</a:t>
            </a:r>
            <a:r>
              <a:rPr lang="zh-CN" altLang="en-US"/>
              <a:t>中加入理想的示例引导和背景信息，使得模型输出更加具有指向性、表意更加清晰具体的内容。后续随着模型的优化，</a:t>
            </a:r>
            <a:r>
              <a:rPr lang="en-US" altLang="zh-CN"/>
              <a:t>Prompt</a:t>
            </a:r>
            <a:r>
              <a:rPr lang="zh-CN" altLang="en-US"/>
              <a:t>也可以随之优化改善。</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单功能场景下的</a:t>
            </a:r>
            <a:r>
              <a:rPr lang="en-US" altLang="zh-CN"/>
              <a:t>Prompt</a:t>
            </a:r>
            <a:r>
              <a:rPr lang="zh-CN" altLang="en-US"/>
              <a:t>作用的局限性</a:t>
            </a:r>
            <a:endParaRPr lang="zh-CN" altLang="en-US"/>
          </a:p>
        </p:txBody>
      </p:sp>
      <p:sp>
        <p:nvSpPr>
          <p:cNvPr id="3" name="内容占位符 2"/>
          <p:cNvSpPr>
            <a:spLocks noGrp="1"/>
          </p:cNvSpPr>
          <p:nvPr>
            <p:ph idx="1"/>
          </p:nvPr>
        </p:nvSpPr>
        <p:spPr/>
        <p:txBody>
          <a:bodyPr>
            <a:normAutofit fontScale="90000" lnSpcReduction="20000"/>
          </a:bodyPr>
          <a:p>
            <a:r>
              <a:rPr lang="en-US" altLang="zh-CN">
                <a:sym typeface="+mn-ea"/>
              </a:rPr>
              <a:t>Prompt</a:t>
            </a:r>
            <a:r>
              <a:rPr lang="zh-CN" altLang="en-US">
                <a:sym typeface="+mn-ea"/>
              </a:rPr>
              <a:t>经常作用于单功能场景，但</a:t>
            </a:r>
            <a:r>
              <a:rPr lang="en-US" altLang="zh-CN">
                <a:sym typeface="+mn-ea"/>
              </a:rPr>
              <a:t>Prompt</a:t>
            </a:r>
            <a:r>
              <a:rPr lang="zh-CN" altLang="en-US">
                <a:sym typeface="+mn-ea"/>
              </a:rPr>
              <a:t>实现的单功能之间可以进行功能的结合和逻辑串接。</a:t>
            </a:r>
            <a:endParaRPr lang="zh-CN" altLang="en-US">
              <a:sym typeface="+mn-ea"/>
            </a:endParaRPr>
          </a:p>
          <a:p>
            <a:r>
              <a:rPr lang="zh-CN" altLang="en-US">
                <a:sym typeface="+mn-ea"/>
              </a:rPr>
              <a:t>而基于单功能的</a:t>
            </a:r>
            <a:r>
              <a:rPr lang="en-US" altLang="zh-CN">
                <a:sym typeface="+mn-ea"/>
              </a:rPr>
              <a:t>Prompt</a:t>
            </a:r>
            <a:r>
              <a:rPr lang="zh-CN" altLang="en-US">
                <a:sym typeface="+mn-ea"/>
              </a:rPr>
              <a:t>通常提供的背景信息即</a:t>
            </a:r>
            <a:r>
              <a:rPr lang="en-US" altLang="zh-CN">
                <a:sym typeface="+mn-ea"/>
              </a:rPr>
              <a:t>context</a:t>
            </a:r>
            <a:r>
              <a:rPr lang="zh-CN" altLang="en-US">
                <a:sym typeface="+mn-ea"/>
              </a:rPr>
              <a:t>字段极其有限，无法与上步当中</a:t>
            </a:r>
            <a:r>
              <a:rPr lang="en-US" altLang="zh-CN">
                <a:sym typeface="+mn-ea"/>
              </a:rPr>
              <a:t>Prompt</a:t>
            </a:r>
            <a:r>
              <a:rPr lang="zh-CN" altLang="en-US">
                <a:sym typeface="+mn-ea"/>
              </a:rPr>
              <a:t>引导的模型输出形成信息的关联和一致性。</a:t>
            </a:r>
            <a:endParaRPr lang="zh-CN" altLang="en-US">
              <a:sym typeface="+mn-ea"/>
            </a:endParaRPr>
          </a:p>
          <a:p>
            <a:r>
              <a:rPr lang="zh-CN" altLang="en-US">
                <a:sym typeface="+mn-ea"/>
              </a:rPr>
              <a:t>例如，在基于</a:t>
            </a:r>
            <a:r>
              <a:rPr lang="en-US" altLang="zh-CN">
                <a:sym typeface="+mn-ea"/>
              </a:rPr>
              <a:t>Llama</a:t>
            </a:r>
            <a:r>
              <a:rPr lang="zh-CN" altLang="en-US">
                <a:sym typeface="+mn-ea"/>
              </a:rPr>
              <a:t>、</a:t>
            </a:r>
            <a:r>
              <a:rPr lang="en-US" altLang="zh-CN">
                <a:sym typeface="+mn-ea"/>
              </a:rPr>
              <a:t>Stable Diffusion</a:t>
            </a:r>
            <a:r>
              <a:rPr lang="zh-CN" altLang="en-US">
                <a:sym typeface="+mn-ea"/>
              </a:rPr>
              <a:t>、</a:t>
            </a:r>
            <a:r>
              <a:rPr lang="en-US" altLang="zh-CN">
                <a:sym typeface="+mn-ea"/>
              </a:rPr>
              <a:t>Llava</a:t>
            </a:r>
            <a:r>
              <a:rPr lang="zh-CN" altLang="en-US">
                <a:sym typeface="+mn-ea"/>
              </a:rPr>
              <a:t>的自动化产品包装设计全流程中：需要先使用</a:t>
            </a:r>
            <a:r>
              <a:rPr lang="en-US" altLang="zh-CN">
                <a:sym typeface="+mn-ea"/>
              </a:rPr>
              <a:t>Llama</a:t>
            </a:r>
            <a:r>
              <a:rPr lang="zh-CN" altLang="en-US">
                <a:sym typeface="+mn-ea"/>
              </a:rPr>
              <a:t>进行目标产品包装设计进行构思，以生成可以被</a:t>
            </a:r>
            <a:r>
              <a:rPr lang="en-US" altLang="zh-CN">
                <a:sym typeface="+mn-ea"/>
              </a:rPr>
              <a:t>Stable Diffusion</a:t>
            </a:r>
            <a:r>
              <a:rPr lang="zh-CN" altLang="en-US">
                <a:sym typeface="+mn-ea"/>
              </a:rPr>
              <a:t>使用的图像</a:t>
            </a:r>
            <a:r>
              <a:rPr lang="en-US" altLang="zh-CN">
                <a:sym typeface="+mn-ea"/>
              </a:rPr>
              <a:t>Prompt</a:t>
            </a:r>
            <a:r>
              <a:rPr lang="zh-CN" altLang="en-US">
                <a:sym typeface="+mn-ea"/>
              </a:rPr>
              <a:t>，该</a:t>
            </a:r>
            <a:r>
              <a:rPr lang="en-US" altLang="zh-CN">
                <a:sym typeface="+mn-ea"/>
              </a:rPr>
              <a:t>Prompt</a:t>
            </a:r>
            <a:r>
              <a:rPr lang="zh-CN" altLang="en-US">
                <a:sym typeface="+mn-ea"/>
              </a:rPr>
              <a:t>以</a:t>
            </a:r>
            <a:r>
              <a:rPr lang="en-US" altLang="zh-CN">
                <a:sym typeface="+mn-ea"/>
              </a:rPr>
              <a:t>json</a:t>
            </a:r>
            <a:r>
              <a:rPr lang="zh-CN" altLang="en-US">
                <a:sym typeface="+mn-ea"/>
              </a:rPr>
              <a:t>形式进行输出表示，从而能够在接口中对</a:t>
            </a:r>
            <a:r>
              <a:rPr lang="en-US" altLang="zh-CN">
                <a:sym typeface="+mn-ea"/>
              </a:rPr>
              <a:t>Prompt</a:t>
            </a:r>
            <a:r>
              <a:rPr lang="zh-CN" altLang="en-US">
                <a:sym typeface="+mn-ea"/>
              </a:rPr>
              <a:t>具体内容进行提取；进而使用</a:t>
            </a:r>
            <a:r>
              <a:rPr lang="en-US" altLang="zh-CN">
                <a:sym typeface="+mn-ea"/>
              </a:rPr>
              <a:t>Stable Diffusion</a:t>
            </a:r>
            <a:r>
              <a:rPr lang="zh-CN" altLang="en-US">
                <a:sym typeface="+mn-ea"/>
              </a:rPr>
              <a:t>模型生成图片；最后使用</a:t>
            </a:r>
            <a:r>
              <a:rPr lang="en-US" altLang="zh-CN">
                <a:sym typeface="+mn-ea"/>
              </a:rPr>
              <a:t>Llava</a:t>
            </a:r>
            <a:r>
              <a:rPr lang="zh-CN" altLang="en-US">
                <a:sym typeface="+mn-ea"/>
              </a:rPr>
              <a:t>（</a:t>
            </a:r>
            <a:r>
              <a:rPr lang="en-US" altLang="zh-CN">
                <a:sym typeface="+mn-ea"/>
              </a:rPr>
              <a:t>Large Language and Vision Assistant</a:t>
            </a:r>
            <a:r>
              <a:rPr lang="zh-CN" altLang="en-US">
                <a:sym typeface="+mn-ea"/>
              </a:rPr>
              <a:t>）进行图片到文本的信息解读，以获得目标图片的画面元素描绘，并在用户对目标图片的发布流程中对目标图片的主题、画面大致描述、标签进行一键式生成填充，从而完成一套</a:t>
            </a:r>
            <a:r>
              <a:rPr lang="zh-CN" altLang="en-US">
                <a:sym typeface="+mn-ea"/>
              </a:rPr>
              <a:t>完整的</a:t>
            </a:r>
            <a:r>
              <a:rPr lang="zh-CN" altLang="en-US">
                <a:sym typeface="+mn-ea"/>
              </a:rPr>
              <a:t>基于</a:t>
            </a:r>
            <a:r>
              <a:rPr lang="zh-CN" altLang="en-US">
                <a:sym typeface="+mn-ea"/>
              </a:rPr>
              <a:t>设想</a:t>
            </a:r>
            <a:r>
              <a:rPr lang="zh-CN" altLang="en-US">
                <a:sym typeface="+mn-ea"/>
              </a:rPr>
              <a:t>目标的</a:t>
            </a:r>
            <a:r>
              <a:rPr lang="zh-CN" altLang="en-US">
                <a:sym typeface="+mn-ea"/>
              </a:rPr>
              <a:t>产品</a:t>
            </a:r>
            <a:r>
              <a:rPr lang="zh-CN" altLang="en-US">
                <a:sym typeface="+mn-ea"/>
              </a:rPr>
              <a:t>设计分析。</a:t>
            </a:r>
            <a:endParaRPr lang="zh-CN" altLang="en-US">
              <a:sym typeface="+mn-ea"/>
            </a:endParaRPr>
          </a:p>
          <a:p>
            <a:r>
              <a:rPr lang="zh-CN" altLang="en-US">
                <a:sym typeface="+mn-ea"/>
              </a:rPr>
              <a:t>但是在</a:t>
            </a:r>
            <a:r>
              <a:rPr lang="en-US" altLang="zh-CN">
                <a:sym typeface="+mn-ea"/>
              </a:rPr>
              <a:t>LLava</a:t>
            </a:r>
            <a:r>
              <a:rPr lang="zh-CN" altLang="en-US">
                <a:sym typeface="+mn-ea"/>
              </a:rPr>
              <a:t>进行</a:t>
            </a:r>
            <a:r>
              <a:rPr lang="zh-CN" altLang="en-US" b="1">
                <a:sym typeface="+mn-ea"/>
              </a:rPr>
              <a:t>图像解读</a:t>
            </a:r>
            <a:r>
              <a:rPr lang="zh-CN" altLang="en-US">
                <a:sym typeface="+mn-ea"/>
              </a:rPr>
              <a:t>过程中，并未与前面</a:t>
            </a:r>
            <a:r>
              <a:rPr lang="en-US" altLang="zh-CN">
                <a:sym typeface="+mn-ea"/>
              </a:rPr>
              <a:t>LLama</a:t>
            </a:r>
            <a:r>
              <a:rPr lang="zh-CN" altLang="en-US">
                <a:sym typeface="+mn-ea"/>
              </a:rPr>
              <a:t>提供的信息（</a:t>
            </a:r>
            <a:r>
              <a:rPr lang="zh-CN" altLang="en-US" b="1">
                <a:sym typeface="+mn-ea"/>
              </a:rPr>
              <a:t>主题、</a:t>
            </a:r>
            <a:r>
              <a:rPr lang="en-US" altLang="zh-CN" b="1">
                <a:sym typeface="+mn-ea"/>
              </a:rPr>
              <a:t>Prompt</a:t>
            </a:r>
            <a:r>
              <a:rPr lang="zh-CN" altLang="en-US">
                <a:sym typeface="+mn-ea"/>
              </a:rPr>
              <a:t>）进行关联，而是只使用了模型本身的理解和知识存储对目标图片进行解读。与此同时，由于一张图片有着天生的多理解角度，所以这极易导致</a:t>
            </a:r>
            <a:r>
              <a:rPr lang="en-US" altLang="zh-CN">
                <a:sym typeface="+mn-ea"/>
              </a:rPr>
              <a:t>LLava</a:t>
            </a:r>
            <a:r>
              <a:rPr lang="zh-CN" altLang="en-US">
                <a:sym typeface="+mn-ea"/>
              </a:rPr>
              <a:t>对图像的解读分析与前过程中图像的具体主题（</a:t>
            </a:r>
            <a:r>
              <a:rPr lang="zh-CN">
                <a:sym typeface="+mn-ea"/>
              </a:rPr>
              <a:t>由</a:t>
            </a:r>
            <a:r>
              <a:rPr lang="en-US" altLang="zh-CN">
                <a:sym typeface="+mn-ea"/>
              </a:rPr>
              <a:t>Llama</a:t>
            </a:r>
            <a:r>
              <a:rPr lang="zh-CN" altLang="en-US">
                <a:sym typeface="+mn-ea"/>
              </a:rPr>
              <a:t>提供）产生差异，导致前后信息不对称问题。</a:t>
            </a:r>
            <a:endParaRPr lang="zh-CN" altLang="en-US">
              <a:sym typeface="+mn-ea"/>
            </a:endParaRPr>
          </a:p>
          <a:p>
            <a:r>
              <a:rPr lang="zh-CN" altLang="en-US">
                <a:sym typeface="+mn-ea"/>
              </a:rPr>
              <a:t>即关键问题是</a:t>
            </a:r>
            <a:r>
              <a:rPr lang="zh-CN" altLang="en-US" b="1">
                <a:sym typeface="+mn-ea"/>
              </a:rPr>
              <a:t>模型之间理解和输出的一致性控制</a:t>
            </a:r>
            <a:r>
              <a:rPr lang="zh-CN" altLang="en-US">
                <a:sym typeface="+mn-ea"/>
              </a:rPr>
              <a:t>。这也是多模态中使用不同类型模型</a:t>
            </a:r>
            <a:r>
              <a:rPr lang="en-US" altLang="zh-CN">
                <a:sym typeface="+mn-ea"/>
              </a:rPr>
              <a:t>(text2text</a:t>
            </a:r>
            <a:r>
              <a:rPr lang="zh-CN" altLang="en-US">
                <a:sym typeface="+mn-ea"/>
              </a:rPr>
              <a:t>、</a:t>
            </a:r>
            <a:r>
              <a:rPr lang="en-US" altLang="zh-CN">
                <a:sym typeface="+mn-ea"/>
              </a:rPr>
              <a:t>img2text</a:t>
            </a:r>
            <a:r>
              <a:rPr lang="zh-CN" altLang="en-US">
                <a:sym typeface="+mn-ea"/>
              </a:rPr>
              <a:t>、</a:t>
            </a:r>
            <a:r>
              <a:rPr lang="en-US" altLang="zh-CN">
                <a:sym typeface="+mn-ea"/>
              </a:rPr>
              <a:t>text2img)</a:t>
            </a:r>
            <a:r>
              <a:rPr lang="zh-CN" altLang="en-US">
                <a:sym typeface="+mn-ea"/>
              </a:rPr>
              <a:t>组合来实现目标功能的关键问题。</a:t>
            </a:r>
            <a:endParaRPr lang="zh-CN" altLang="en-US">
              <a:sym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35680" y="282645"/>
            <a:ext cx="10969200" cy="705600"/>
          </a:xfrm>
        </p:spPr>
        <p:txBody>
          <a:bodyPr/>
          <a:p>
            <a:r>
              <a:rPr lang="en-US" altLang="zh-CN">
                <a:sym typeface="+mn-ea"/>
              </a:rPr>
              <a:t>Llava </a:t>
            </a:r>
            <a:r>
              <a:rPr lang="zh-CN" altLang="en-US"/>
              <a:t>图像解读助手Prompt</a:t>
            </a:r>
            <a:r>
              <a:rPr lang="en-US" altLang="zh-CN"/>
              <a:t>-V1</a:t>
            </a:r>
            <a:endParaRPr lang="en-US" altLang="zh-CN"/>
          </a:p>
        </p:txBody>
      </p:sp>
      <p:sp>
        <p:nvSpPr>
          <p:cNvPr id="4" name="文本框 3"/>
          <p:cNvSpPr txBox="1"/>
          <p:nvPr/>
        </p:nvSpPr>
        <p:spPr>
          <a:xfrm>
            <a:off x="817880" y="1141095"/>
            <a:ext cx="10366375" cy="5077460"/>
          </a:xfrm>
          <a:prstGeom prst="rect">
            <a:avLst/>
          </a:prstGeom>
          <a:noFill/>
        </p:spPr>
        <p:txBody>
          <a:bodyPr wrap="square" rtlCol="0">
            <a:spAutoFit/>
          </a:bodyPr>
          <a:p>
            <a:r>
              <a:rPr lang="zh-CN" altLang="en-US"/>
              <a:t>As a skilled and professional art critic, your task is to appreciate and analyze the art of a given picture. I will provide a picture, and based on this picture, you will need to follow these steps in your thinking:</a:t>
            </a:r>
            <a:endParaRPr lang="zh-CN" altLang="en-US"/>
          </a:p>
          <a:p>
            <a:r>
              <a:rPr lang="zh-CN" altLang="en-US" b="1"/>
              <a:t>Extract the basic elements</a:t>
            </a:r>
            <a:r>
              <a:rPr lang="zh-CN" altLang="en-US"/>
              <a:t> of the picture, observe their characteristics and think about what these elements represent.</a:t>
            </a:r>
            <a:endParaRPr lang="zh-CN" altLang="en-US"/>
          </a:p>
          <a:p>
            <a:r>
              <a:rPr lang="zh-CN" altLang="en-US" b="1"/>
              <a:t>Consider the style and color palette</a:t>
            </a:r>
            <a:r>
              <a:rPr lang="zh-CN" altLang="en-US"/>
              <a:t> of the image and describe these elements in a creative and abstract way.</a:t>
            </a:r>
            <a:endParaRPr lang="zh-CN" altLang="en-US"/>
          </a:p>
          <a:p>
            <a:r>
              <a:rPr lang="zh-CN" altLang="en-US"/>
              <a:t>After completing your thought process, you will need to use creative and poetic language to </a:t>
            </a:r>
            <a:r>
              <a:rPr lang="zh-CN" altLang="en-US" b="1"/>
              <a:t>summarize the picture</a:t>
            </a:r>
            <a:r>
              <a:rPr lang="zh-CN" altLang="en-US"/>
              <a:t> in terms of the following three areas:</a:t>
            </a:r>
            <a:endParaRPr lang="zh-CN" altLang="en-US"/>
          </a:p>
          <a:p>
            <a:r>
              <a:rPr lang="zh-CN" altLang="en-US" b="1"/>
              <a:t>(a) cultural value, (b) artistic value, and (c) aesthetic perspective.</a:t>
            </a:r>
            <a:endParaRPr lang="zh-CN" altLang="en-US" b="1"/>
          </a:p>
          <a:p>
            <a:endParaRPr lang="zh-CN" altLang="en-US"/>
          </a:p>
          <a:p>
            <a:r>
              <a:rPr lang="zh-CN" altLang="en-US"/>
              <a:t>At last, you should output on the following json format:</a:t>
            </a:r>
            <a:endParaRPr lang="zh-CN" altLang="en-US"/>
          </a:p>
          <a:p>
            <a:r>
              <a:rPr lang="zh-CN" altLang="en-US"/>
              <a:t>{</a:t>
            </a:r>
            <a:endParaRPr lang="zh-CN" altLang="en-US"/>
          </a:p>
          <a:p>
            <a:pPr indent="457200"/>
            <a:r>
              <a:rPr lang="zh-CN" altLang="en-US"/>
              <a:t>"interpretation": "Cultural Value: [your cultural value summary], Artistic Value: [your artistic value summary], Aesthetic Perspective: [your aesthetic perspective summary]"</a:t>
            </a:r>
            <a:endParaRPr lang="zh-CN" altLang="en-US"/>
          </a:p>
          <a:p>
            <a:r>
              <a:rPr lang="zh-CN" altLang="en-US"/>
              <a:t>}</a:t>
            </a:r>
            <a:endParaRPr lang="zh-CN" altLang="en-US"/>
          </a:p>
          <a:p>
            <a:r>
              <a:rPr lang="zh-CN" altLang="en-US"/>
              <a:t>Please ensure that your response follows this format and is creative and in-depth in content, reflecting your professionalism as an art critic.</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9975" y="254070"/>
            <a:ext cx="10969200" cy="705600"/>
          </a:xfrm>
        </p:spPr>
        <p:txBody>
          <a:bodyPr/>
          <a:p>
            <a:r>
              <a:rPr lang="en-US" altLang="zh-CN"/>
              <a:t>Llava </a:t>
            </a:r>
            <a:r>
              <a:rPr lang="zh-CN" altLang="en-US"/>
              <a:t>一键填充助手Prompt</a:t>
            </a:r>
            <a:r>
              <a:rPr lang="en-US" altLang="zh-CN"/>
              <a:t> - V1</a:t>
            </a:r>
            <a:endParaRPr lang="en-US" altLang="zh-CN"/>
          </a:p>
        </p:txBody>
      </p:sp>
      <p:sp>
        <p:nvSpPr>
          <p:cNvPr id="4" name="文本框 3"/>
          <p:cNvSpPr txBox="1"/>
          <p:nvPr/>
        </p:nvSpPr>
        <p:spPr>
          <a:xfrm>
            <a:off x="878840" y="1182370"/>
            <a:ext cx="10433685" cy="5024120"/>
          </a:xfrm>
          <a:prstGeom prst="rect">
            <a:avLst/>
          </a:prstGeom>
          <a:noFill/>
        </p:spPr>
        <p:txBody>
          <a:bodyPr wrap="square" rtlCol="0" anchor="t">
            <a:noAutofit/>
          </a:bodyPr>
          <a:p>
            <a:r>
              <a:rPr lang="zh-CN" altLang="en-US" sz="2000"/>
              <a:t>When you receive the image i give, analyze it by following these steps and structure your response in the specified format:</a:t>
            </a:r>
            <a:endParaRPr lang="zh-CN" altLang="en-US" sz="2000"/>
          </a:p>
          <a:p>
            <a:r>
              <a:rPr lang="zh-CN" altLang="en-US" sz="2000"/>
              <a:t>1. Title Creation: Craft a single phrase that captures the image's style and essence.</a:t>
            </a:r>
            <a:endParaRPr lang="zh-CN" altLang="en-US" sz="2000"/>
          </a:p>
          <a:p>
            <a:r>
              <a:rPr lang="zh-CN" altLang="en-US" sz="2000"/>
              <a:t>   -</a:t>
            </a:r>
            <a:r>
              <a:rPr lang="zh-CN" altLang="en-US" sz="2000" b="1"/>
              <a:t> Ask yourself:</a:t>
            </a:r>
            <a:r>
              <a:rPr lang="zh-CN" altLang="en-US" sz="2000"/>
              <a:t> 'Which phrase summarizes the image's essence?'</a:t>
            </a:r>
            <a:endParaRPr lang="zh-CN" altLang="en-US" sz="2000"/>
          </a:p>
          <a:p>
            <a:r>
              <a:rPr lang="zh-CN" altLang="en-US" sz="2000"/>
              <a:t>2. Description: Briefly describe the image, focusing on important elements like characters and setting.</a:t>
            </a:r>
            <a:endParaRPr lang="zh-CN" altLang="en-US" sz="2000"/>
          </a:p>
          <a:p>
            <a:r>
              <a:rPr lang="zh-CN" altLang="en-US" sz="2000"/>
              <a:t>   - </a:t>
            </a:r>
            <a:r>
              <a:rPr lang="zh-CN" altLang="en-US" sz="2000" b="1"/>
              <a:t>Ask yourself:</a:t>
            </a:r>
            <a:r>
              <a:rPr lang="zh-CN" altLang="en-US" sz="2000"/>
              <a:t> 'What key elements define this image?'</a:t>
            </a:r>
            <a:endParaRPr lang="zh-CN" altLang="en-US" sz="2000"/>
          </a:p>
          <a:p>
            <a:r>
              <a:rPr lang="zh-CN" altLang="en-US" sz="2000"/>
              <a:t>3. Tags: Identify single-word tags that reflect the image's key features or characteristics.</a:t>
            </a:r>
            <a:endParaRPr lang="zh-CN" altLang="en-US" sz="2000"/>
          </a:p>
          <a:p>
            <a:r>
              <a:rPr lang="zh-CN" altLang="en-US" sz="2000"/>
              <a:t>   - </a:t>
            </a:r>
            <a:r>
              <a:rPr lang="zh-CN" altLang="en-US" sz="2000" b="1"/>
              <a:t>Ask yourself:</a:t>
            </a:r>
            <a:r>
              <a:rPr lang="zh-CN" altLang="en-US" sz="2000"/>
              <a:t> 'What tags best represent this image?'</a:t>
            </a:r>
            <a:endParaRPr lang="zh-CN" altLang="en-US" sz="2000"/>
          </a:p>
          <a:p>
            <a:endParaRPr lang="zh-CN" altLang="en-US" sz="2000"/>
          </a:p>
          <a:p>
            <a:r>
              <a:rPr lang="zh-CN" altLang="en-US" sz="2000"/>
              <a:t>Response Format: Structure your analysis in the following JSON format:</a:t>
            </a:r>
            <a:endParaRPr lang="zh-CN" altLang="en-US" sz="2000"/>
          </a:p>
          <a:p>
            <a:r>
              <a:rPr lang="zh-CN" altLang="en-US" sz="2000"/>
              <a:t>{</a:t>
            </a:r>
            <a:endParaRPr lang="zh-CN" altLang="en-US" sz="2000"/>
          </a:p>
          <a:p>
            <a:r>
              <a:rPr lang="zh-CN" altLang="en-US" sz="2000"/>
              <a:t>   "topic": "[analysis of the picture's title]",</a:t>
            </a:r>
            <a:endParaRPr lang="zh-CN" altLang="en-US" sz="2000"/>
          </a:p>
          <a:p>
            <a:r>
              <a:rPr lang="zh-CN" altLang="en-US" sz="2000"/>
              <a:t>   "description": "[description of the image]",</a:t>
            </a:r>
            <a:endParaRPr lang="zh-CN" altLang="en-US" sz="2000"/>
          </a:p>
          <a:p>
            <a:r>
              <a:rPr lang="zh-CN" altLang="en-US" sz="2000"/>
              <a:t>   "tag": </a:t>
            </a:r>
            <a:r>
              <a:rPr lang="zh-CN" altLang="en-US" sz="2000">
                <a:sym typeface="+mn-ea"/>
              </a:rPr>
              <a:t>"</a:t>
            </a:r>
            <a:r>
              <a:rPr lang="zh-CN" altLang="en-US" sz="2000"/>
              <a:t>["tag1", "tag2", "tag3", ...]</a:t>
            </a:r>
            <a:r>
              <a:rPr lang="zh-CN" altLang="en-US" sz="2000">
                <a:sym typeface="+mn-ea"/>
              </a:rPr>
              <a:t>"</a:t>
            </a:r>
            <a:endParaRPr lang="zh-CN" altLang="en-US" sz="2000"/>
          </a:p>
          <a:p>
            <a:r>
              <a:rPr lang="zh-CN" altLang="en-US" sz="2000"/>
              <a:t>}</a:t>
            </a:r>
            <a:endParaRPr lang="zh-CN" altLang="en-US" sz="20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圆角矩形 27"/>
          <p:cNvSpPr/>
          <p:nvPr/>
        </p:nvSpPr>
        <p:spPr>
          <a:xfrm>
            <a:off x="121920" y="1349375"/>
            <a:ext cx="11982450" cy="5229860"/>
          </a:xfrm>
          <a:prstGeom prst="roundRect">
            <a:avLst/>
          </a:prstGeom>
          <a:solidFill>
            <a:schemeClr val="tx2">
              <a:lumMod val="20000"/>
              <a:lumOff val="80000"/>
            </a:schemeClr>
          </a:solidFill>
          <a:ln>
            <a:solidFill>
              <a:schemeClr val="bg2">
                <a:lumMod val="90000"/>
              </a:schemeClr>
            </a:solidFill>
          </a:ln>
        </p:spPr>
        <p:style>
          <a:lnRef idx="0">
            <a:srgbClr val="FFFFFF"/>
          </a:lnRef>
          <a:fillRef idx="2">
            <a:schemeClr val="accent1"/>
          </a:fillRef>
          <a:effectRef idx="1">
            <a:schemeClr val="accent1"/>
          </a:effectRef>
          <a:fontRef idx="minor">
            <a:schemeClr val="lt1"/>
          </a:fontRef>
        </p:style>
        <p:txBody>
          <a:bodyPr rtlCol="0" anchor="ctr"/>
          <a:p>
            <a:pPr algn="ctr"/>
            <a:endParaRPr lang="zh-CN" altLang="en-US"/>
          </a:p>
        </p:txBody>
      </p:sp>
      <p:sp>
        <p:nvSpPr>
          <p:cNvPr id="24" name="圆角矩形 23"/>
          <p:cNvSpPr/>
          <p:nvPr/>
        </p:nvSpPr>
        <p:spPr>
          <a:xfrm>
            <a:off x="3026410" y="3782060"/>
            <a:ext cx="3591560" cy="785495"/>
          </a:xfrm>
          <a:prstGeom prst="roundRect">
            <a:avLst/>
          </a:prstGeom>
          <a:ln w="12700" cap="flat" cmpd="sng" algn="ctr">
            <a:solidFill>
              <a:schemeClr val="accent1"/>
            </a:solidFill>
            <a:prstDash val="dash"/>
            <a:miter lim="800000"/>
          </a:ln>
        </p:spPr>
        <p:style>
          <a:lnRef idx="0">
            <a:schemeClr val="accent1"/>
          </a:lnRef>
          <a:fillRef idx="0">
            <a:srgbClr val="FFFFFF"/>
          </a:fillRef>
          <a:effectRef idx="0">
            <a:srgbClr val="FFFFFF"/>
          </a:effectRef>
          <a:fontRef idx="minor">
            <a:schemeClr val="tx1"/>
          </a:fontRef>
        </p:style>
        <p:txBody>
          <a:bodyPr rtlCol="0" anchor="ctr"/>
          <a:p>
            <a:pPr algn="ctr"/>
            <a:endParaRPr lang="zh-CN" altLang="en-US"/>
          </a:p>
        </p:txBody>
      </p:sp>
      <p:pic>
        <p:nvPicPr>
          <p:cNvPr id="6" name="图片 5"/>
          <p:cNvPicPr>
            <a:picLocks noChangeAspect="1"/>
          </p:cNvPicPr>
          <p:nvPr>
            <p:custDataLst>
              <p:tags r:id="rId1"/>
            </p:custDataLst>
          </p:nvPr>
        </p:nvPicPr>
        <p:blipFill>
          <a:blip r:embed="rId2"/>
          <a:srcRect l="5429" t="16801" r="8675" b="15323"/>
          <a:stretch>
            <a:fillRect/>
          </a:stretch>
        </p:blipFill>
        <p:spPr>
          <a:xfrm>
            <a:off x="8198485" y="4828540"/>
            <a:ext cx="1848485" cy="320675"/>
          </a:xfrm>
          <a:prstGeom prst="rect">
            <a:avLst/>
          </a:prstGeom>
        </p:spPr>
      </p:pic>
      <p:pic>
        <p:nvPicPr>
          <p:cNvPr id="7" name="图片 6"/>
          <p:cNvPicPr>
            <a:picLocks noChangeAspect="1"/>
          </p:cNvPicPr>
          <p:nvPr>
            <p:custDataLst>
              <p:tags r:id="rId3"/>
            </p:custDataLst>
          </p:nvPr>
        </p:nvPicPr>
        <p:blipFill>
          <a:blip r:embed="rId4"/>
          <a:srcRect l="9686" t="12432" r="13429" b="19126"/>
          <a:stretch>
            <a:fillRect/>
          </a:stretch>
        </p:blipFill>
        <p:spPr>
          <a:xfrm>
            <a:off x="8303260" y="2925445"/>
            <a:ext cx="1786890" cy="318135"/>
          </a:xfrm>
          <a:prstGeom prst="rect">
            <a:avLst/>
          </a:prstGeom>
        </p:spPr>
      </p:pic>
      <p:pic>
        <p:nvPicPr>
          <p:cNvPr id="8" name="图片 7"/>
          <p:cNvPicPr>
            <a:picLocks noChangeAspect="1"/>
          </p:cNvPicPr>
          <p:nvPr>
            <p:custDataLst>
              <p:tags r:id="rId5"/>
            </p:custDataLst>
          </p:nvPr>
        </p:nvPicPr>
        <p:blipFill>
          <a:blip r:embed="rId6"/>
          <a:stretch>
            <a:fillRect/>
          </a:stretch>
        </p:blipFill>
        <p:spPr>
          <a:xfrm>
            <a:off x="2541270" y="2697480"/>
            <a:ext cx="2573655" cy="393065"/>
          </a:xfrm>
          <a:prstGeom prst="rect">
            <a:avLst/>
          </a:prstGeom>
        </p:spPr>
      </p:pic>
      <p:pic>
        <p:nvPicPr>
          <p:cNvPr id="9" name="图片 8"/>
          <p:cNvPicPr>
            <a:picLocks noChangeAspect="1"/>
          </p:cNvPicPr>
          <p:nvPr>
            <p:custDataLst>
              <p:tags r:id="rId7"/>
            </p:custDataLst>
          </p:nvPr>
        </p:nvPicPr>
        <p:blipFill>
          <a:blip r:embed="rId8"/>
          <a:stretch>
            <a:fillRect/>
          </a:stretch>
        </p:blipFill>
        <p:spPr>
          <a:xfrm>
            <a:off x="2601595" y="5248275"/>
            <a:ext cx="2513330" cy="375920"/>
          </a:xfrm>
          <a:prstGeom prst="rect">
            <a:avLst/>
          </a:prstGeom>
        </p:spPr>
      </p:pic>
      <p:pic>
        <p:nvPicPr>
          <p:cNvPr id="10" name="图片 9"/>
          <p:cNvPicPr>
            <a:picLocks noChangeAspect="1"/>
          </p:cNvPicPr>
          <p:nvPr>
            <p:custDataLst>
              <p:tags r:id="rId9"/>
            </p:custDataLst>
          </p:nvPr>
        </p:nvPicPr>
        <p:blipFill>
          <a:blip r:embed="rId10"/>
          <a:stretch>
            <a:fillRect/>
          </a:stretch>
        </p:blipFill>
        <p:spPr>
          <a:xfrm>
            <a:off x="5114925" y="2177415"/>
            <a:ext cx="1996440" cy="1432560"/>
          </a:xfrm>
          <a:prstGeom prst="rect">
            <a:avLst/>
          </a:prstGeom>
        </p:spPr>
      </p:pic>
      <p:pic>
        <p:nvPicPr>
          <p:cNvPr id="11" name="图片 10"/>
          <p:cNvPicPr>
            <a:picLocks noChangeAspect="1"/>
          </p:cNvPicPr>
          <p:nvPr>
            <p:custDataLst>
              <p:tags r:id="rId11"/>
            </p:custDataLst>
          </p:nvPr>
        </p:nvPicPr>
        <p:blipFill>
          <a:blip r:embed="rId12"/>
          <a:stretch>
            <a:fillRect/>
          </a:stretch>
        </p:blipFill>
        <p:spPr>
          <a:xfrm>
            <a:off x="5477510" y="5057140"/>
            <a:ext cx="1271270" cy="847725"/>
          </a:xfrm>
          <a:prstGeom prst="rect">
            <a:avLst/>
          </a:prstGeom>
        </p:spPr>
      </p:pic>
      <p:pic>
        <p:nvPicPr>
          <p:cNvPr id="12" name="图片 11"/>
          <p:cNvPicPr>
            <a:picLocks noChangeAspect="1"/>
          </p:cNvPicPr>
          <p:nvPr>
            <p:custDataLst>
              <p:tags r:id="rId13"/>
            </p:custDataLst>
          </p:nvPr>
        </p:nvPicPr>
        <p:blipFill>
          <a:blip r:embed="rId14"/>
          <a:stretch>
            <a:fillRect/>
          </a:stretch>
        </p:blipFill>
        <p:spPr>
          <a:xfrm>
            <a:off x="10185400" y="2522855"/>
            <a:ext cx="1600200" cy="1097280"/>
          </a:xfrm>
          <a:prstGeom prst="rect">
            <a:avLst/>
          </a:prstGeom>
        </p:spPr>
      </p:pic>
      <p:pic>
        <p:nvPicPr>
          <p:cNvPr id="13" name="图片 12"/>
          <p:cNvPicPr>
            <a:picLocks noChangeAspect="1"/>
          </p:cNvPicPr>
          <p:nvPr>
            <p:custDataLst>
              <p:tags r:id="rId15"/>
            </p:custDataLst>
          </p:nvPr>
        </p:nvPicPr>
        <p:blipFill>
          <a:blip r:embed="rId16"/>
          <a:stretch>
            <a:fillRect/>
          </a:stretch>
        </p:blipFill>
        <p:spPr>
          <a:xfrm>
            <a:off x="10090150" y="4641850"/>
            <a:ext cx="1790700" cy="693420"/>
          </a:xfrm>
          <a:prstGeom prst="rect">
            <a:avLst/>
          </a:prstGeom>
        </p:spPr>
      </p:pic>
      <p:sp>
        <p:nvSpPr>
          <p:cNvPr id="18" name="文本框 17"/>
          <p:cNvSpPr txBox="1"/>
          <p:nvPr/>
        </p:nvSpPr>
        <p:spPr>
          <a:xfrm>
            <a:off x="81280" y="3656965"/>
            <a:ext cx="1631950" cy="645160"/>
          </a:xfrm>
          <a:prstGeom prst="rect">
            <a:avLst/>
          </a:prstGeom>
          <a:noFill/>
        </p:spPr>
        <p:txBody>
          <a:bodyPr wrap="square" rtlCol="0">
            <a:spAutoFit/>
          </a:bodyPr>
          <a:p>
            <a:r>
              <a:rPr lang="en-US" altLang="zh-CN" b="1"/>
              <a:t>Target_name</a:t>
            </a:r>
            <a:endParaRPr lang="en-US" altLang="zh-CN" b="1"/>
          </a:p>
          <a:p>
            <a:r>
              <a:rPr lang="en-US" altLang="zh-CN" b="1"/>
              <a:t> (User_input)</a:t>
            </a:r>
            <a:endParaRPr lang="en-US" altLang="zh-CN" b="1"/>
          </a:p>
        </p:txBody>
      </p:sp>
      <p:cxnSp>
        <p:nvCxnSpPr>
          <p:cNvPr id="19" name="直接箭头连接符 18"/>
          <p:cNvCxnSpPr/>
          <p:nvPr/>
        </p:nvCxnSpPr>
        <p:spPr>
          <a:xfrm>
            <a:off x="1713230" y="3975735"/>
            <a:ext cx="572770" cy="762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0" name="圆角矩形 19"/>
          <p:cNvSpPr/>
          <p:nvPr/>
        </p:nvSpPr>
        <p:spPr>
          <a:xfrm>
            <a:off x="2375535" y="1935480"/>
            <a:ext cx="4999990" cy="4061460"/>
          </a:xfrm>
          <a:prstGeom prst="roundRect">
            <a:avLst/>
          </a:prstGeom>
          <a:ln w="28575">
            <a:solidFill>
              <a:schemeClr val="bg2">
                <a:lumMod val="10000"/>
              </a:schemeClr>
            </a:solidFill>
          </a:ln>
          <a:effectLst>
            <a:outerShdw blurRad="152400" dist="317500" dir="5400000" sx="90000" sy="-19000" rotWithShape="0">
              <a:prstClr val="black">
                <a:alpha val="15000"/>
              </a:prstClr>
            </a:outerShdw>
          </a:effectLst>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1" name="圆角矩形 20"/>
          <p:cNvSpPr/>
          <p:nvPr/>
        </p:nvSpPr>
        <p:spPr>
          <a:xfrm>
            <a:off x="8247380" y="2187575"/>
            <a:ext cx="3620770" cy="1609090"/>
          </a:xfrm>
          <a:prstGeom prst="roundRect">
            <a:avLst/>
          </a:prstGeom>
          <a:ln>
            <a:solidFill>
              <a:schemeClr val="bg2">
                <a:lumMod val="10000"/>
              </a:schemeClr>
            </a:solidFill>
          </a:ln>
          <a:effectLst>
            <a:outerShdw blurRad="152400" dist="317500" dir="5400000" sx="90000" sy="-19000" rotWithShape="0">
              <a:prstClr val="black">
                <a:alpha val="15000"/>
              </a:prstClr>
            </a:outerShdw>
          </a:effectLst>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2" name="圆角矩形 21"/>
          <p:cNvSpPr/>
          <p:nvPr/>
        </p:nvSpPr>
        <p:spPr>
          <a:xfrm>
            <a:off x="139065" y="3656965"/>
            <a:ext cx="1511935" cy="644525"/>
          </a:xfrm>
          <a:prstGeom prst="roundRect">
            <a:avLst/>
          </a:prstGeom>
          <a:ln w="38100" cap="flat" cmpd="sng" algn="ctr">
            <a:solidFill>
              <a:schemeClr val="tx2">
                <a:lumMod val="75000"/>
              </a:schemeClr>
            </a:solidFill>
            <a:prstDash val="sysDot"/>
            <a:miter lim="800000"/>
          </a:ln>
        </p:spPr>
        <p:style>
          <a:lnRef idx="0">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3" name="圆角矩形 22"/>
          <p:cNvSpPr/>
          <p:nvPr>
            <p:custDataLst>
              <p:tags r:id="rId17"/>
            </p:custDataLst>
          </p:nvPr>
        </p:nvSpPr>
        <p:spPr>
          <a:xfrm>
            <a:off x="8157210" y="4184015"/>
            <a:ext cx="3782695" cy="1609090"/>
          </a:xfrm>
          <a:prstGeom prst="roundRect">
            <a:avLst/>
          </a:prstGeom>
          <a:ln>
            <a:solidFill>
              <a:schemeClr val="bg2">
                <a:lumMod val="10000"/>
              </a:schemeClr>
            </a:solidFill>
          </a:ln>
          <a:effectLst>
            <a:outerShdw blurRad="152400" dist="317500" dir="5400000" sx="90000" sy="-19000" rotWithShape="0">
              <a:prstClr val="black">
                <a:alpha val="15000"/>
              </a:prstClr>
            </a:outerShdw>
          </a:effectLst>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pic>
        <p:nvPicPr>
          <p:cNvPr id="25" name="图片 24"/>
          <p:cNvPicPr>
            <a:picLocks noChangeAspect="1"/>
          </p:cNvPicPr>
          <p:nvPr>
            <p:custDataLst>
              <p:tags r:id="rId18"/>
            </p:custDataLst>
          </p:nvPr>
        </p:nvPicPr>
        <p:blipFill>
          <a:blip r:embed="rId19"/>
          <a:stretch>
            <a:fillRect/>
          </a:stretch>
        </p:blipFill>
        <p:spPr>
          <a:xfrm>
            <a:off x="3232150" y="3895090"/>
            <a:ext cx="3101340" cy="548640"/>
          </a:xfrm>
          <a:prstGeom prst="rect">
            <a:avLst/>
          </a:prstGeom>
        </p:spPr>
      </p:pic>
      <p:cxnSp>
        <p:nvCxnSpPr>
          <p:cNvPr id="26" name="直接箭头连接符 25"/>
          <p:cNvCxnSpPr/>
          <p:nvPr>
            <p:custDataLst>
              <p:tags r:id="rId20"/>
            </p:custDataLst>
          </p:nvPr>
        </p:nvCxnSpPr>
        <p:spPr>
          <a:xfrm>
            <a:off x="7442200" y="3966210"/>
            <a:ext cx="811530" cy="762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7" name="标题 26"/>
          <p:cNvSpPr/>
          <p:nvPr>
            <p:ph type="title"/>
          </p:nvPr>
        </p:nvSpPr>
        <p:spPr>
          <a:xfrm>
            <a:off x="608400" y="349955"/>
            <a:ext cx="10969200" cy="705600"/>
          </a:xfrm>
        </p:spPr>
        <p:txBody>
          <a:bodyPr/>
          <a:p>
            <a:r>
              <a:rPr lang="zh-CN" altLang="en-US">
                <a:sym typeface="+mn-ea"/>
              </a:rPr>
              <a:t>模型组合交互</a:t>
            </a:r>
            <a:r>
              <a:rPr lang="zh-CN" altLang="en-US"/>
              <a:t>使用示意流程</a:t>
            </a:r>
            <a:endParaRPr lang="zh-CN" altLang="en-US"/>
          </a:p>
        </p:txBody>
      </p:sp>
      <p:sp>
        <p:nvSpPr>
          <p:cNvPr id="29" name="文本框 28"/>
          <p:cNvSpPr txBox="1"/>
          <p:nvPr/>
        </p:nvSpPr>
        <p:spPr>
          <a:xfrm>
            <a:off x="7358380" y="3529965"/>
            <a:ext cx="969010" cy="368300"/>
          </a:xfrm>
          <a:prstGeom prst="rect">
            <a:avLst/>
          </a:prstGeom>
          <a:noFill/>
        </p:spPr>
        <p:txBody>
          <a:bodyPr wrap="square" rtlCol="0">
            <a:spAutoFit/>
          </a:bodyPr>
          <a:p>
            <a:r>
              <a:rPr lang="en-US" altLang="zh-CN"/>
              <a:t>Images</a:t>
            </a:r>
            <a:endParaRPr lang="en-US" altLang="zh-CN"/>
          </a:p>
        </p:txBody>
      </p:sp>
    </p:spTree>
    <p:custDataLst>
      <p:tags r:id="rId2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custDataLst>
              <p:tags r:id="rId1"/>
            </p:custDataLst>
          </p:nvPr>
        </p:nvSpPr>
        <p:spPr>
          <a:xfrm>
            <a:off x="608400" y="41917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a:t>Llama</a:t>
            </a:r>
            <a:r>
              <a:rPr lang="zh-CN" altLang="en-US"/>
              <a:t>与</a:t>
            </a:r>
            <a:r>
              <a:rPr lang="en-US" altLang="zh-CN"/>
              <a:t>LLava</a:t>
            </a:r>
            <a:r>
              <a:rPr lang="zh-CN" altLang="en-US"/>
              <a:t>的信息对称问题解决思路</a:t>
            </a:r>
            <a:endParaRPr lang="zh-CN" altLang="en-US"/>
          </a:p>
        </p:txBody>
      </p:sp>
      <p:sp>
        <p:nvSpPr>
          <p:cNvPr id="5" name="文本框 4"/>
          <p:cNvSpPr txBox="1"/>
          <p:nvPr/>
        </p:nvSpPr>
        <p:spPr>
          <a:xfrm>
            <a:off x="1671320" y="2407285"/>
            <a:ext cx="1503680" cy="550545"/>
          </a:xfrm>
          <a:prstGeom prst="rect">
            <a:avLst/>
          </a:prstGeom>
          <a:noFill/>
        </p:spPr>
        <p:txBody>
          <a:bodyPr wrap="square" rtlCol="0">
            <a:noAutofit/>
          </a:bodyPr>
          <a:p>
            <a:r>
              <a:rPr lang="zh-CN" altLang="en-US" sz="2400" b="1">
                <a:ln w="22225">
                  <a:solidFill>
                    <a:schemeClr val="accent2"/>
                  </a:solidFill>
                  <a:prstDash val="solid"/>
                </a:ln>
                <a:solidFill>
                  <a:schemeClr val="accent2">
                    <a:lumMod val="40000"/>
                    <a:lumOff val="60000"/>
                  </a:schemeClr>
                </a:solidFill>
                <a:effectLst/>
              </a:rPr>
              <a:t>用户输入</a:t>
            </a:r>
            <a:endParaRPr lang="zh-CN" altLang="en-US" sz="2400" b="1">
              <a:ln w="22225">
                <a:solidFill>
                  <a:schemeClr val="accent2"/>
                </a:solidFill>
                <a:prstDash val="solid"/>
              </a:ln>
              <a:solidFill>
                <a:schemeClr val="accent2">
                  <a:lumMod val="40000"/>
                  <a:lumOff val="60000"/>
                </a:schemeClr>
              </a:solidFill>
              <a:effectLst/>
            </a:endParaRPr>
          </a:p>
        </p:txBody>
      </p:sp>
      <p:sp>
        <p:nvSpPr>
          <p:cNvPr id="6" name="文本框 5"/>
          <p:cNvSpPr txBox="1"/>
          <p:nvPr/>
        </p:nvSpPr>
        <p:spPr>
          <a:xfrm>
            <a:off x="9199245" y="2407285"/>
            <a:ext cx="1272540" cy="441960"/>
          </a:xfrm>
          <a:prstGeom prst="rect">
            <a:avLst/>
          </a:prstGeom>
          <a:noFill/>
        </p:spPr>
        <p:txBody>
          <a:bodyPr wrap="square" rtlCol="0">
            <a:noAutofit/>
          </a:bodyPr>
          <a:p>
            <a:r>
              <a:rPr lang="en-US" altLang="zh-CN" sz="2400" b="1">
                <a:solidFill>
                  <a:schemeClr val="accent1"/>
                </a:solidFill>
                <a:effectLst>
                  <a:outerShdw blurRad="38100" dist="25400" dir="5400000" algn="ctr" rotWithShape="0">
                    <a:srgbClr val="6E747A">
                      <a:alpha val="43000"/>
                    </a:srgbClr>
                  </a:outerShdw>
                </a:effectLst>
              </a:rPr>
              <a:t>Prompt</a:t>
            </a:r>
            <a:endParaRPr lang="en-US" altLang="zh-CN" sz="2400" b="1">
              <a:solidFill>
                <a:schemeClr val="accent1"/>
              </a:solidFill>
              <a:effectLst>
                <a:outerShdw blurRad="38100" dist="25400" dir="5400000" algn="ctr" rotWithShape="0">
                  <a:srgbClr val="6E747A">
                    <a:alpha val="43000"/>
                  </a:srgbClr>
                </a:outerShdw>
              </a:effectLst>
            </a:endParaRPr>
          </a:p>
        </p:txBody>
      </p:sp>
      <p:sp>
        <p:nvSpPr>
          <p:cNvPr id="7" name="文本框 6"/>
          <p:cNvSpPr txBox="1"/>
          <p:nvPr/>
        </p:nvSpPr>
        <p:spPr>
          <a:xfrm>
            <a:off x="5436870" y="3043555"/>
            <a:ext cx="1311910" cy="460375"/>
          </a:xfrm>
          <a:prstGeom prst="rect">
            <a:avLst/>
          </a:prstGeom>
          <a:noFill/>
        </p:spPr>
        <p:txBody>
          <a:bodyPr wrap="square" rtlCol="0">
            <a:spAutoFit/>
          </a:bodyPr>
          <a:p>
            <a:r>
              <a:rPr lang="en-US" altLang="zh-CN" sz="2400" b="1"/>
              <a:t>Images</a:t>
            </a:r>
            <a:endParaRPr lang="en-US" altLang="zh-CN" sz="2400" b="1"/>
          </a:p>
        </p:txBody>
      </p:sp>
      <p:cxnSp>
        <p:nvCxnSpPr>
          <p:cNvPr id="9" name="曲线连接符 8"/>
          <p:cNvCxnSpPr>
            <a:stCxn id="6" idx="2"/>
            <a:endCxn id="8" idx="3"/>
          </p:cNvCxnSpPr>
          <p:nvPr/>
        </p:nvCxnSpPr>
        <p:spPr>
          <a:xfrm rot="5400000">
            <a:off x="7393940" y="2366010"/>
            <a:ext cx="1958975" cy="292481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10" name="曲线连接符 9"/>
          <p:cNvCxnSpPr>
            <a:stCxn id="5" idx="2"/>
            <a:endCxn id="8" idx="1"/>
          </p:cNvCxnSpPr>
          <p:nvPr>
            <p:custDataLst>
              <p:tags r:id="rId2"/>
            </p:custDataLst>
          </p:nvPr>
        </p:nvCxnSpPr>
        <p:spPr>
          <a:xfrm rot="5400000" flipV="1">
            <a:off x="2923540" y="2457450"/>
            <a:ext cx="1850390" cy="2851150"/>
          </a:xfrm>
          <a:prstGeom prst="curvedConnector2">
            <a:avLst/>
          </a:prstGeom>
          <a:ln>
            <a:tailEnd type="arrow" w="med" len="med"/>
          </a:ln>
        </p:spPr>
        <p:style>
          <a:lnRef idx="3">
            <a:schemeClr val="accent1"/>
          </a:lnRef>
          <a:fillRef idx="0">
            <a:srgbClr val="FFFFFF"/>
          </a:fillRef>
          <a:effectRef idx="0">
            <a:srgbClr val="FFFFFF"/>
          </a:effectRef>
          <a:fontRef idx="minor">
            <a:schemeClr val="tx1"/>
          </a:fontRef>
        </p:style>
      </p:cxnSp>
      <p:cxnSp>
        <p:nvCxnSpPr>
          <p:cNvPr id="12" name="曲线连接符 11"/>
          <p:cNvCxnSpPr>
            <a:stCxn id="5" idx="0"/>
          </p:cNvCxnSpPr>
          <p:nvPr>
            <p:custDataLst>
              <p:tags r:id="rId3"/>
            </p:custDataLst>
          </p:nvPr>
        </p:nvCxnSpPr>
        <p:spPr>
          <a:xfrm rot="16200000" flipH="1">
            <a:off x="6115050" y="-1284605"/>
            <a:ext cx="3175" cy="7383780"/>
          </a:xfrm>
          <a:prstGeom prst="curvedConnector3">
            <a:avLst>
              <a:gd name="adj1" fmla="val -26630000"/>
            </a:avLst>
          </a:prstGeom>
          <a:ln>
            <a:tailEnd type="arrow" w="med" len="med"/>
          </a:ln>
        </p:spPr>
        <p:style>
          <a:lnRef idx="3">
            <a:schemeClr val="accent1"/>
          </a:lnRef>
          <a:fillRef idx="0">
            <a:srgbClr val="FFFFFF"/>
          </a:fillRef>
          <a:effectRef idx="0">
            <a:srgbClr val="FFFFFF"/>
          </a:effectRef>
          <a:fontRef idx="minor">
            <a:schemeClr val="tx1"/>
          </a:fontRef>
        </p:style>
      </p:cxnSp>
      <p:cxnSp>
        <p:nvCxnSpPr>
          <p:cNvPr id="13" name="曲线连接符 12"/>
          <p:cNvCxnSpPr>
            <a:endCxn id="7" idx="0"/>
          </p:cNvCxnSpPr>
          <p:nvPr>
            <p:custDataLst>
              <p:tags r:id="rId4"/>
            </p:custDataLst>
          </p:nvPr>
        </p:nvCxnSpPr>
        <p:spPr>
          <a:xfrm rot="10800000" flipV="1">
            <a:off x="6092825" y="2628265"/>
            <a:ext cx="3077845" cy="415290"/>
          </a:xfrm>
          <a:prstGeom prst="curvedConnector2">
            <a:avLst/>
          </a:prstGeom>
          <a:ln>
            <a:tailEnd type="arrow" w="med" len="med"/>
          </a:ln>
        </p:spPr>
        <p:style>
          <a:lnRef idx="3">
            <a:schemeClr val="accent1"/>
          </a:lnRef>
          <a:fillRef idx="0">
            <a:srgbClr val="FFFFFF"/>
          </a:fillRef>
          <a:effectRef idx="0">
            <a:srgbClr val="FFFFFF"/>
          </a:effectRef>
          <a:fontRef idx="minor">
            <a:schemeClr val="tx1"/>
          </a:fontRef>
        </p:style>
      </p:cxnSp>
      <p:cxnSp>
        <p:nvCxnSpPr>
          <p:cNvPr id="15" name="直接箭头连接符 14"/>
          <p:cNvCxnSpPr>
            <a:stCxn id="7" idx="2"/>
            <a:endCxn id="8" idx="0"/>
          </p:cNvCxnSpPr>
          <p:nvPr/>
        </p:nvCxnSpPr>
        <p:spPr>
          <a:xfrm>
            <a:off x="6092825" y="3503930"/>
            <a:ext cx="0" cy="1043305"/>
          </a:xfrm>
          <a:prstGeom prst="straightConnector1">
            <a:avLst/>
          </a:prstGeom>
          <a:ln>
            <a:tailEnd type="arrow" w="med" len="med"/>
          </a:ln>
        </p:spPr>
        <p:style>
          <a:lnRef idx="3">
            <a:schemeClr val="accent1"/>
          </a:lnRef>
          <a:fillRef idx="0">
            <a:srgbClr val="FFFFFF"/>
          </a:fillRef>
          <a:effectRef idx="0">
            <a:srgbClr val="FFFFFF"/>
          </a:effectRef>
          <a:fontRef idx="minor">
            <a:schemeClr val="tx1"/>
          </a:fontRef>
        </p:style>
      </p:cxnSp>
      <p:sp>
        <p:nvSpPr>
          <p:cNvPr id="17" name="文本框 16"/>
          <p:cNvSpPr txBox="1"/>
          <p:nvPr/>
        </p:nvSpPr>
        <p:spPr>
          <a:xfrm>
            <a:off x="5602605" y="1382395"/>
            <a:ext cx="441960" cy="389255"/>
          </a:xfrm>
          <a:prstGeom prst="rect">
            <a:avLst/>
          </a:prstGeom>
          <a:solidFill>
            <a:schemeClr val="tx2">
              <a:lumMod val="60000"/>
              <a:lumOff val="40000"/>
            </a:schemeClr>
          </a:solidFill>
        </p:spPr>
        <p:txBody>
          <a:bodyPr wrap="square" rtlCol="0">
            <a:noAutofit/>
          </a:bodyPr>
          <a:p>
            <a:r>
              <a:rPr lang="zh-CN" altLang="en-US">
                <a:latin typeface="Calibri" panose="020F0502020204030204" charset="0"/>
              </a:rPr>
              <a:t>①</a:t>
            </a:r>
            <a:endParaRPr lang="zh-CN" altLang="en-US">
              <a:latin typeface="Calibri" panose="020F0502020204030204" charset="0"/>
            </a:endParaRPr>
          </a:p>
        </p:txBody>
      </p:sp>
      <p:sp>
        <p:nvSpPr>
          <p:cNvPr id="18" name="文本框 17"/>
          <p:cNvSpPr txBox="1"/>
          <p:nvPr/>
        </p:nvSpPr>
        <p:spPr>
          <a:xfrm>
            <a:off x="7470140" y="2426335"/>
            <a:ext cx="429895" cy="405765"/>
          </a:xfrm>
          <a:prstGeom prst="rect">
            <a:avLst/>
          </a:prstGeom>
          <a:solidFill>
            <a:schemeClr val="tx2">
              <a:lumMod val="60000"/>
              <a:lumOff val="40000"/>
            </a:schemeClr>
          </a:solidFill>
        </p:spPr>
        <p:txBody>
          <a:bodyPr wrap="square" rtlCol="0">
            <a:noAutofit/>
          </a:bodyPr>
          <a:p>
            <a:r>
              <a:rPr lang="zh-CN" altLang="en-US">
                <a:latin typeface="Calibri" panose="020F0502020204030204" charset="0"/>
              </a:rPr>
              <a:t>②</a:t>
            </a:r>
            <a:endParaRPr lang="zh-CN" altLang="en-US">
              <a:latin typeface="Calibri" panose="020F0502020204030204" charset="0"/>
            </a:endParaRPr>
          </a:p>
        </p:txBody>
      </p:sp>
      <p:sp>
        <p:nvSpPr>
          <p:cNvPr id="19" name="文本框 18"/>
          <p:cNvSpPr txBox="1"/>
          <p:nvPr/>
        </p:nvSpPr>
        <p:spPr>
          <a:xfrm>
            <a:off x="5887085" y="3834130"/>
            <a:ext cx="411480" cy="382905"/>
          </a:xfrm>
          <a:prstGeom prst="rect">
            <a:avLst/>
          </a:prstGeom>
          <a:solidFill>
            <a:schemeClr val="tx2">
              <a:lumMod val="60000"/>
              <a:lumOff val="40000"/>
            </a:schemeClr>
          </a:solidFill>
        </p:spPr>
        <p:txBody>
          <a:bodyPr wrap="square" rtlCol="0">
            <a:noAutofit/>
          </a:bodyPr>
          <a:p>
            <a:r>
              <a:rPr lang="zh-CN" altLang="en-US">
                <a:latin typeface="Calibri" panose="020F0502020204030204" charset="0"/>
              </a:rPr>
              <a:t>③</a:t>
            </a:r>
            <a:endParaRPr lang="zh-CN" altLang="en-US">
              <a:latin typeface="Calibri" panose="020F0502020204030204" charset="0"/>
            </a:endParaRPr>
          </a:p>
        </p:txBody>
      </p:sp>
      <p:sp>
        <p:nvSpPr>
          <p:cNvPr id="20" name="文本框 19"/>
          <p:cNvSpPr txBox="1"/>
          <p:nvPr/>
        </p:nvSpPr>
        <p:spPr>
          <a:xfrm>
            <a:off x="2243455" y="4008120"/>
            <a:ext cx="1487170" cy="368300"/>
          </a:xfrm>
          <a:prstGeom prst="rect">
            <a:avLst/>
          </a:prstGeom>
          <a:noFill/>
        </p:spPr>
        <p:txBody>
          <a:bodyPr wrap="square" rtlCol="0">
            <a:spAutoFit/>
          </a:bodyPr>
          <a:p>
            <a:r>
              <a:rPr lang="en-US" altLang="zh-CN" b="1"/>
              <a:t>User-Input</a:t>
            </a:r>
            <a:endParaRPr lang="en-US" altLang="zh-CN" b="1"/>
          </a:p>
        </p:txBody>
      </p:sp>
      <p:sp>
        <p:nvSpPr>
          <p:cNvPr id="3" name="文本框 2"/>
          <p:cNvSpPr txBox="1"/>
          <p:nvPr/>
        </p:nvSpPr>
        <p:spPr>
          <a:xfrm>
            <a:off x="8656955" y="4479925"/>
            <a:ext cx="720725" cy="829945"/>
          </a:xfrm>
          <a:prstGeom prst="rect">
            <a:avLst/>
          </a:prstGeom>
          <a:noFill/>
        </p:spPr>
        <p:txBody>
          <a:bodyPr wrap="square" rtlCol="0">
            <a:spAutoFit/>
          </a:bodyPr>
          <a:p>
            <a:r>
              <a:rPr lang="zh-CN" altLang="en-US" sz="4800"/>
              <a:t>×</a:t>
            </a:r>
            <a:endParaRPr lang="zh-CN" altLang="en-US" sz="4800"/>
          </a:p>
        </p:txBody>
      </p:sp>
      <p:cxnSp>
        <p:nvCxnSpPr>
          <p:cNvPr id="14" name="曲线连接符 13"/>
          <p:cNvCxnSpPr>
            <a:stCxn id="6" idx="2"/>
            <a:endCxn id="11" idx="3"/>
          </p:cNvCxnSpPr>
          <p:nvPr>
            <p:custDataLst>
              <p:tags r:id="rId5"/>
            </p:custDataLst>
          </p:nvPr>
        </p:nvCxnSpPr>
        <p:spPr>
          <a:xfrm rot="5400000">
            <a:off x="6926898" y="2994343"/>
            <a:ext cx="3053715" cy="276352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16" name="曲线连接符 15"/>
          <p:cNvCxnSpPr>
            <a:stCxn id="5" idx="2"/>
            <a:endCxn id="11" idx="1"/>
          </p:cNvCxnSpPr>
          <p:nvPr>
            <p:custDataLst>
              <p:tags r:id="rId6"/>
            </p:custDataLst>
          </p:nvPr>
        </p:nvCxnSpPr>
        <p:spPr>
          <a:xfrm rot="5400000" flipV="1">
            <a:off x="2422525" y="2958465"/>
            <a:ext cx="2945130" cy="2943860"/>
          </a:xfrm>
          <a:prstGeom prst="curvedConnector2">
            <a:avLst/>
          </a:prstGeom>
          <a:ln>
            <a:tailEnd type="arrow" w="med" len="med"/>
          </a:ln>
        </p:spPr>
        <p:style>
          <a:lnRef idx="3">
            <a:schemeClr val="accent1"/>
          </a:lnRef>
          <a:fillRef idx="0">
            <a:srgbClr val="FFFFFF"/>
          </a:fillRef>
          <a:effectRef idx="0">
            <a:srgbClr val="FFFFFF"/>
          </a:effectRef>
          <a:fontRef idx="minor">
            <a:schemeClr val="tx1"/>
          </a:fontRef>
        </p:style>
      </p:cxnSp>
      <p:grpSp>
        <p:nvGrpSpPr>
          <p:cNvPr id="24" name="组合 23"/>
          <p:cNvGrpSpPr/>
          <p:nvPr/>
        </p:nvGrpSpPr>
        <p:grpSpPr>
          <a:xfrm>
            <a:off x="5367020" y="5641975"/>
            <a:ext cx="1777365" cy="890270"/>
            <a:chOff x="8452" y="8885"/>
            <a:chExt cx="2799" cy="1402"/>
          </a:xfrm>
        </p:grpSpPr>
        <p:sp>
          <p:nvSpPr>
            <p:cNvPr id="11" name="文本框 10"/>
            <p:cNvSpPr txBox="1"/>
            <p:nvPr/>
          </p:nvSpPr>
          <p:spPr>
            <a:xfrm>
              <a:off x="8452" y="8885"/>
              <a:ext cx="2685" cy="822"/>
            </a:xfrm>
            <a:prstGeom prst="rect">
              <a:avLst/>
            </a:prstGeom>
            <a:noFill/>
          </p:spPr>
          <p:txBody>
            <a:bodyPr wrap="square" rtlCol="0">
              <a:spAutoFit/>
            </a:bodyPr>
            <a:p>
              <a:pPr algn="l">
                <a:buClrTx/>
                <a:buSzTx/>
                <a:buFontTx/>
              </a:pPr>
              <a:r>
                <a:rPr lang="zh-CN" alt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图像解读</a:t>
              </a:r>
              <a:endParaRPr lang="zh-CN" alt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21" name="文本框 20"/>
            <p:cNvSpPr txBox="1"/>
            <p:nvPr/>
          </p:nvSpPr>
          <p:spPr>
            <a:xfrm>
              <a:off x="8676" y="9707"/>
              <a:ext cx="2575" cy="580"/>
            </a:xfrm>
            <a:prstGeom prst="rect">
              <a:avLst/>
            </a:prstGeom>
            <a:noFill/>
          </p:spPr>
          <p:txBody>
            <a:bodyPr wrap="square" rtlCol="0">
              <a:spAutoFit/>
            </a:bodyPr>
            <a:p>
              <a:r>
                <a:rPr lang="zh-CN" altLang="en-US" b="1"/>
                <a:t>发挥创造性</a:t>
              </a:r>
              <a:endParaRPr lang="zh-CN" altLang="en-US" b="1"/>
            </a:p>
          </p:txBody>
        </p:sp>
      </p:grpSp>
      <p:grpSp>
        <p:nvGrpSpPr>
          <p:cNvPr id="23" name="组合 22"/>
          <p:cNvGrpSpPr/>
          <p:nvPr/>
        </p:nvGrpSpPr>
        <p:grpSpPr>
          <a:xfrm>
            <a:off x="4569460" y="4547235"/>
            <a:ext cx="3515360" cy="890270"/>
            <a:chOff x="7196" y="7161"/>
            <a:chExt cx="5536" cy="1402"/>
          </a:xfrm>
        </p:grpSpPr>
        <p:sp>
          <p:nvSpPr>
            <p:cNvPr id="8" name="文本框 7"/>
            <p:cNvSpPr txBox="1"/>
            <p:nvPr/>
          </p:nvSpPr>
          <p:spPr>
            <a:xfrm>
              <a:off x="8306" y="7161"/>
              <a:ext cx="2577" cy="822"/>
            </a:xfrm>
            <a:prstGeom prst="rect">
              <a:avLst/>
            </a:prstGeom>
            <a:noFill/>
          </p:spPr>
          <p:txBody>
            <a:bodyPr wrap="square" rtlCol="0">
              <a:spAutoFit/>
              <a:scene3d>
                <a:camera prst="orthographicFront"/>
                <a:lightRig rig="threePt" dir="t"/>
              </a:scene3d>
            </a:bodyPr>
            <a:p>
              <a:r>
                <a:rPr lang="zh-CN" alt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一键填充</a:t>
              </a:r>
              <a:endParaRPr lang="zh-CN" alt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22" name="文本框 21"/>
            <p:cNvSpPr txBox="1"/>
            <p:nvPr/>
          </p:nvSpPr>
          <p:spPr>
            <a:xfrm>
              <a:off x="7196" y="7983"/>
              <a:ext cx="5536" cy="580"/>
            </a:xfrm>
            <a:prstGeom prst="rect">
              <a:avLst/>
            </a:prstGeom>
            <a:noFill/>
          </p:spPr>
          <p:txBody>
            <a:bodyPr wrap="square" rtlCol="0">
              <a:spAutoFit/>
            </a:bodyPr>
            <a:p>
              <a:r>
                <a:rPr lang="zh-CN" altLang="en-US" b="1"/>
                <a:t>聚焦于图像内容</a:t>
              </a:r>
              <a:r>
                <a:rPr lang="en-US" altLang="zh-CN" b="1"/>
                <a:t> </a:t>
              </a:r>
              <a:r>
                <a:rPr lang="zh-CN" altLang="en-US" b="1"/>
                <a:t>重点保持一致性</a:t>
              </a:r>
              <a:endParaRPr lang="zh-CN" altLang="en-US" b="1"/>
            </a:p>
          </p:txBody>
        </p:sp>
      </p:gr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555060"/>
            <a:ext cx="10969200" cy="705600"/>
          </a:xfrm>
        </p:spPr>
        <p:txBody>
          <a:bodyPr/>
          <a:p>
            <a:r>
              <a:rPr lang="zh-CN" altLang="en-US"/>
              <a:t>图像解读</a:t>
            </a:r>
            <a:r>
              <a:rPr lang="en-US" altLang="zh-CN"/>
              <a:t>Prompt-V2</a:t>
            </a:r>
            <a:endParaRPr lang="en-US" altLang="zh-CN"/>
          </a:p>
        </p:txBody>
      </p:sp>
      <p:sp>
        <p:nvSpPr>
          <p:cNvPr id="4" name="文本框 3"/>
          <p:cNvSpPr txBox="1"/>
          <p:nvPr/>
        </p:nvSpPr>
        <p:spPr>
          <a:xfrm>
            <a:off x="1600835" y="1819275"/>
            <a:ext cx="8696960" cy="3654425"/>
          </a:xfrm>
          <a:prstGeom prst="rect">
            <a:avLst/>
          </a:prstGeom>
          <a:noFill/>
        </p:spPr>
        <p:txBody>
          <a:bodyPr wrap="square" rtlCol="0">
            <a:noAutofit/>
          </a:bodyPr>
          <a:p>
            <a:r>
              <a:rPr lang="zh-CN" altLang="en-US"/>
              <a:t>You are an experienced art critic, Interpret the image, focusing on its main object </a:t>
            </a:r>
            <a:r>
              <a:rPr lang="en-US" altLang="zh-CN" sz="2000" b="1">
                <a:solidFill>
                  <a:srgbClr val="FF0000"/>
                </a:solidFill>
                <a:sym typeface="+mn-ea"/>
              </a:rPr>
              <a:t>[</a:t>
            </a:r>
            <a:r>
              <a:rPr lang="en-US" altLang="zh-CN" sz="2000" b="1">
                <a:solidFill>
                  <a:srgbClr val="FF0000"/>
                </a:solidFill>
              </a:rPr>
              <a:t>User Input]</a:t>
            </a:r>
            <a:r>
              <a:rPr lang="zh-CN" altLang="en-US" b="1">
                <a:solidFill>
                  <a:srgbClr val="FF0000"/>
                </a:solidFill>
              </a:rPr>
              <a:t> .</a:t>
            </a:r>
            <a:r>
              <a:rPr lang="zh-CN" altLang="en-US"/>
              <a:t> Your analysis should encompass the following steps: </a:t>
            </a:r>
            <a:endParaRPr lang="zh-CN" altLang="en-US"/>
          </a:p>
          <a:p>
            <a:r>
              <a:rPr lang="zh-CN" altLang="en-US" b="1"/>
              <a:t>Element Identification: </a:t>
            </a:r>
            <a:r>
              <a:rPr lang="zh-CN" altLang="en-US"/>
              <a:t>Briefly identify the main object and basic elements of the picture. </a:t>
            </a:r>
            <a:endParaRPr lang="zh-CN" altLang="en-US"/>
          </a:p>
          <a:p>
            <a:r>
              <a:rPr lang="zh-CN" altLang="en-US" b="1"/>
              <a:t>Exploration:</a:t>
            </a:r>
            <a:r>
              <a:rPr lang="zh-CN" altLang="en-US"/>
              <a:t> Analyze the style and color palette. </a:t>
            </a:r>
            <a:endParaRPr lang="zh-CN" altLang="en-US"/>
          </a:p>
          <a:p>
            <a:r>
              <a:rPr lang="zh-CN" altLang="en-US" b="1"/>
              <a:t>In-Depth Evaluation:</a:t>
            </a:r>
            <a:r>
              <a:rPr lang="zh-CN" altLang="en-US"/>
              <a:t> Using creative and poetic language, evaluate the picture across three dimensions</a:t>
            </a:r>
            <a:r>
              <a:rPr lang="zh-CN" altLang="en-US" b="1"/>
              <a:t>:cultural value, artistic value, and aesthetic perspective</a:t>
            </a:r>
            <a:r>
              <a:rPr lang="zh-CN" altLang="en-US"/>
              <a:t>. </a:t>
            </a:r>
            <a:endParaRPr lang="zh-CN" altLang="en-US"/>
          </a:p>
          <a:p>
            <a:endParaRPr lang="zh-CN" altLang="en-US"/>
          </a:p>
          <a:p>
            <a:r>
              <a:rPr lang="zh-CN" altLang="en-US"/>
              <a:t>Conclude your analysis in a structured JSON format:</a:t>
            </a:r>
            <a:endParaRPr lang="zh-CN" altLang="en-US"/>
          </a:p>
          <a:p>
            <a:r>
              <a:rPr lang="zh-CN" altLang="en-US"/>
              <a:t>{"interpretation": "</a:t>
            </a:r>
            <a:r>
              <a:rPr lang="en-US" altLang="zh-CN"/>
              <a:t> </a:t>
            </a:r>
            <a:r>
              <a:rPr lang="zh-CN" altLang="en-US"/>
              <a:t>"}</a:t>
            </a:r>
            <a:endParaRPr lang="zh-CN" altLang="en-US"/>
          </a:p>
          <a:p>
            <a:r>
              <a:rPr lang="zh-CN" altLang="en-US"/>
              <a:t>Ensure your analysis is succinct yet rich, reflecting a deep understanding of the picture's theme and main object</a:t>
            </a:r>
            <a:r>
              <a:rPr lang="en-US" altLang="zh-CN"/>
              <a:t>.</a:t>
            </a:r>
            <a:endParaRPr lang="en-US" altLang="zh-CN"/>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566490"/>
            <a:ext cx="10969200" cy="705600"/>
          </a:xfrm>
        </p:spPr>
        <p:txBody>
          <a:bodyPr/>
          <a:p>
            <a:r>
              <a:rPr lang="zh-CN" altLang="en-US"/>
              <a:t>一键填充</a:t>
            </a:r>
            <a:r>
              <a:rPr lang="en-US" altLang="zh-CN"/>
              <a:t>Prompt-V2</a:t>
            </a:r>
            <a:endParaRPr lang="en-US" altLang="zh-CN"/>
          </a:p>
        </p:txBody>
      </p:sp>
      <p:sp>
        <p:nvSpPr>
          <p:cNvPr id="4" name="文本框 3"/>
          <p:cNvSpPr txBox="1"/>
          <p:nvPr/>
        </p:nvSpPr>
        <p:spPr>
          <a:xfrm>
            <a:off x="1961515" y="1809115"/>
            <a:ext cx="8268970" cy="4030980"/>
          </a:xfrm>
          <a:prstGeom prst="rect">
            <a:avLst/>
          </a:prstGeom>
          <a:noFill/>
        </p:spPr>
        <p:txBody>
          <a:bodyPr wrap="square" rtlCol="0">
            <a:spAutoFit/>
          </a:bodyPr>
          <a:p>
            <a:r>
              <a:rPr lang="en-US" altLang="zh-CN">
                <a:sym typeface="+mn-ea"/>
              </a:rPr>
              <a:t>You will strive to provide unique and personalized analysis in your responses, rather than simply repeating or copying information from what i give.</a:t>
            </a:r>
            <a:endParaRPr lang="zh-CN" altLang="en-US">
              <a:sym typeface="+mn-ea"/>
            </a:endParaRPr>
          </a:p>
          <a:p>
            <a:r>
              <a:rPr lang="zh-CN" altLang="en-US">
                <a:sym typeface="+mn-ea"/>
              </a:rPr>
              <a:t>You are an experienced art critic, Interpret the image, focusing on its main object </a:t>
            </a:r>
            <a:r>
              <a:rPr lang="en-US" altLang="zh-CN">
                <a:sym typeface="+mn-ea"/>
              </a:rPr>
              <a:t>which is</a:t>
            </a:r>
            <a:r>
              <a:rPr lang="en-US" altLang="zh-CN" b="1">
                <a:solidFill>
                  <a:srgbClr val="FF0000"/>
                </a:solidFill>
                <a:sym typeface="+mn-ea"/>
              </a:rPr>
              <a:t> </a:t>
            </a:r>
            <a:r>
              <a:rPr lang="en-US" altLang="zh-CN" sz="2000" b="1">
                <a:solidFill>
                  <a:srgbClr val="FF0000"/>
                </a:solidFill>
                <a:sym typeface="+mn-ea"/>
              </a:rPr>
              <a:t>[User-Input]</a:t>
            </a:r>
            <a:r>
              <a:rPr lang="zh-CN" altLang="en-US" b="1">
                <a:solidFill>
                  <a:srgbClr val="FF0000"/>
                </a:solidFill>
                <a:sym typeface="+mn-ea"/>
              </a:rPr>
              <a:t> </a:t>
            </a:r>
            <a:r>
              <a:rPr lang="en-US" altLang="zh-CN" sz="2000">
                <a:sym typeface="+mn-ea"/>
              </a:rPr>
              <a:t>.</a:t>
            </a:r>
            <a:endParaRPr lang="en-US" altLang="zh-CN" strike="sngStrike">
              <a:sym typeface="+mn-ea"/>
            </a:endParaRPr>
          </a:p>
          <a:p>
            <a:r>
              <a:rPr lang="zh-CN" altLang="en-US">
                <a:sym typeface="+mn-ea"/>
              </a:rPr>
              <a:t>Your task is to </a:t>
            </a:r>
            <a:r>
              <a:rPr lang="en-US" altLang="zh-CN">
                <a:sym typeface="+mn-ea"/>
              </a:rPr>
              <a:t>analyze and </a:t>
            </a:r>
            <a:r>
              <a:rPr lang="zh-CN" altLang="en-US">
                <a:sym typeface="+mn-ea"/>
              </a:rPr>
              <a:t>describe the key elements of the image,Your analysis should include: </a:t>
            </a:r>
            <a:endParaRPr lang="zh-CN" altLang="en-US">
              <a:sym typeface="+mn-ea"/>
            </a:endParaRPr>
          </a:p>
          <a:p>
            <a:r>
              <a:rPr lang="zh-CN" altLang="en-US" b="1">
                <a:sym typeface="+mn-ea"/>
              </a:rPr>
              <a:t>Title Creation</a:t>
            </a:r>
            <a:r>
              <a:rPr lang="zh-CN" altLang="en-US">
                <a:sym typeface="+mn-ea"/>
              </a:rPr>
              <a:t>: succinct and relevant title. </a:t>
            </a:r>
            <a:endParaRPr lang="zh-CN" altLang="en-US">
              <a:sym typeface="+mn-ea"/>
            </a:endParaRPr>
          </a:p>
          <a:p>
            <a:r>
              <a:rPr lang="zh-CN" altLang="en-US" b="1">
                <a:sym typeface="+mn-ea"/>
              </a:rPr>
              <a:t>Concise Description</a:t>
            </a:r>
            <a:r>
              <a:rPr lang="zh-CN" altLang="en-US">
                <a:sym typeface="+mn-ea"/>
              </a:rPr>
              <a:t>: Write a brief yet informative description of the image. </a:t>
            </a:r>
            <a:r>
              <a:rPr lang="zh-CN" altLang="en-US" b="1">
                <a:sym typeface="+mn-ea"/>
              </a:rPr>
              <a:t>Tagging</a:t>
            </a:r>
            <a:r>
              <a:rPr lang="zh-CN" altLang="en-US">
                <a:sym typeface="+mn-ea"/>
              </a:rPr>
              <a:t>: Generate a set of tags for the image.</a:t>
            </a:r>
            <a:endParaRPr lang="zh-CN" altLang="en-US"/>
          </a:p>
          <a:p>
            <a:endParaRPr lang="zh-CN" altLang="en-US"/>
          </a:p>
          <a:p>
            <a:r>
              <a:rPr lang="zh-CN" altLang="en-US">
                <a:sym typeface="+mn-ea"/>
              </a:rPr>
              <a:t>Please format your output as follows:</a:t>
            </a:r>
            <a:endParaRPr lang="zh-CN" altLang="en-US"/>
          </a:p>
          <a:p>
            <a:r>
              <a:rPr lang="zh-CN" altLang="en-US">
                <a:sym typeface="+mn-ea"/>
              </a:rPr>
              <a:t>{"title": " ",</a:t>
            </a:r>
            <a:r>
              <a:rPr lang="en-US" altLang="zh-CN">
                <a:sym typeface="+mn-ea"/>
              </a:rPr>
              <a:t> </a:t>
            </a:r>
            <a:r>
              <a:rPr lang="zh-CN" altLang="en-US">
                <a:sym typeface="+mn-ea"/>
              </a:rPr>
              <a:t>"description": " ",</a:t>
            </a:r>
            <a:r>
              <a:rPr lang="en-US" altLang="zh-CN">
                <a:sym typeface="+mn-ea"/>
              </a:rPr>
              <a:t> </a:t>
            </a:r>
            <a:r>
              <a:rPr lang="zh-CN" altLang="en-US">
                <a:sym typeface="+mn-ea"/>
              </a:rPr>
              <a:t>"tags": ["", "", "", ...]}</a:t>
            </a:r>
            <a:endParaRPr lang="zh-CN" altLang="en-US">
              <a:sym typeface="+mn-ea"/>
            </a:endParaRPr>
          </a:p>
          <a:p>
            <a:endParaRPr lang="zh-CN" altLang="en-US"/>
          </a:p>
          <a:p>
            <a:r>
              <a:rPr lang="en-US" altLang="zh-CN">
                <a:sym typeface="+mn-ea"/>
              </a:rPr>
              <a:t>Reference:</a:t>
            </a:r>
            <a:r>
              <a:rPr lang="en-US" altLang="zh-CN" sz="2000" b="1">
                <a:solidFill>
                  <a:srgbClr val="FF0000"/>
                </a:solidFill>
                <a:sym typeface="+mn-ea"/>
              </a:rPr>
              <a:t>{SD-Prompt}</a:t>
            </a:r>
            <a:r>
              <a:rPr lang="en-US" altLang="zh-CN">
                <a:sym typeface="+mn-ea"/>
              </a:rPr>
              <a:t> </a:t>
            </a:r>
            <a:endParaRPr lang="en-US" altLang="zh-CN">
              <a:sym typeface="+mn-ea"/>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设计文稿</a:t>
            </a:r>
            <a:r>
              <a:rPr lang="en-US" altLang="zh-CN"/>
              <a:t>Prompt - V2</a:t>
            </a:r>
            <a:endParaRPr lang="en-US" altLang="zh-CN"/>
          </a:p>
        </p:txBody>
      </p:sp>
      <p:sp>
        <p:nvSpPr>
          <p:cNvPr id="4" name="文本框 3"/>
          <p:cNvSpPr txBox="1"/>
          <p:nvPr/>
        </p:nvSpPr>
        <p:spPr>
          <a:xfrm>
            <a:off x="1727835" y="1609090"/>
            <a:ext cx="8729345" cy="4454525"/>
          </a:xfrm>
          <a:prstGeom prst="rect">
            <a:avLst/>
          </a:prstGeom>
          <a:noFill/>
        </p:spPr>
        <p:txBody>
          <a:bodyPr wrap="square" rtlCol="0" anchor="t">
            <a:noAutofit/>
          </a:bodyPr>
          <a:p>
            <a:r>
              <a:rPr lang="zh-CN" altLang="en-US"/>
              <a:t>Analyze and describe the provided image named </a:t>
            </a:r>
            <a:r>
              <a:rPr lang="zh-CN" altLang="en-US" sz="2000" b="1">
                <a:solidFill>
                  <a:srgbClr val="FF0000"/>
                </a:solidFill>
              </a:rPr>
              <a:t>[User-Input]</a:t>
            </a:r>
            <a:r>
              <a:rPr lang="zh-CN" altLang="en-US"/>
              <a:t>, focusing on its artistic design and conceptual elements. Begin by detailing the </a:t>
            </a:r>
            <a:r>
              <a:rPr lang="zh-CN" altLang="en-US" b="1"/>
              <a:t>visual composition</a:t>
            </a:r>
            <a:r>
              <a:rPr lang="zh-CN" altLang="en-US"/>
              <a:t>, such as the color scheme, lighting, and spatial arrangement. Then, delve into the </a:t>
            </a:r>
            <a:r>
              <a:rPr lang="zh-CN" altLang="en-US" b="1"/>
              <a:t>artistic style</a:t>
            </a:r>
            <a:r>
              <a:rPr lang="zh-CN" altLang="en-US"/>
              <a:t>, noting any influences or unique techniques used. Discuss the </a:t>
            </a:r>
            <a:r>
              <a:rPr lang="zh-CN" altLang="en-US" b="1"/>
              <a:t>thematic content</a:t>
            </a:r>
            <a:r>
              <a:rPr lang="zh-CN" altLang="en-US"/>
              <a:t> and emotional impact of the image, interpreting any symbolism or narrative depicted.Additionally, comment on </a:t>
            </a:r>
            <a:r>
              <a:rPr lang="zh-CN" altLang="en-US" b="1"/>
              <a:t>technical aspects</a:t>
            </a:r>
            <a:r>
              <a:rPr lang="zh-CN" altLang="en-US"/>
              <a:t> such as texture, perspective, and any digital or traditional media techniques identifiable. Expand on how these elements collectively convey the overall concept and artistic intent of the image. </a:t>
            </a:r>
            <a:endParaRPr lang="zh-CN" altLang="en-US"/>
          </a:p>
          <a:p>
            <a:r>
              <a:rPr lang="zh-CN" altLang="en-US"/>
              <a:t>Provide a comprehensive and creative analysis that enhances the understanding of the image's design and artistic value.</a:t>
            </a:r>
            <a:endParaRPr lang="zh-CN" altLang="en-US"/>
          </a:p>
          <a:p>
            <a:endParaRPr lang="zh-CN" altLang="en-US"/>
          </a:p>
          <a:p>
            <a:r>
              <a:rPr lang="zh-CN" altLang="en-US"/>
              <a:t>Finally,output need to follow the following format and attributes:</a:t>
            </a:r>
            <a:endParaRPr lang="zh-CN" altLang="en-US"/>
          </a:p>
          <a:p>
            <a:r>
              <a:rPr lang="zh-CN" altLang="en-US"/>
              <a:t>{"Product Name": "</a:t>
            </a:r>
            <a:r>
              <a:rPr lang="en-US" altLang="zh-CN"/>
              <a:t> </a:t>
            </a:r>
            <a:r>
              <a:rPr lang="zh-CN" altLang="en-US"/>
              <a:t>",</a:t>
            </a:r>
            <a:r>
              <a:rPr lang="en-US" altLang="zh-CN"/>
              <a:t> </a:t>
            </a:r>
            <a:r>
              <a:rPr lang="zh-CN" altLang="en-US"/>
              <a:t>"Composition Analysis": " ",</a:t>
            </a:r>
            <a:r>
              <a:rPr lang="en-US" altLang="zh-CN"/>
              <a:t> </a:t>
            </a:r>
            <a:r>
              <a:rPr lang="zh-CN" altLang="en-US"/>
              <a:t>"Color Analysis": " ","Design Concept": " ",</a:t>
            </a:r>
            <a:r>
              <a:rPr lang="en-US" altLang="zh-CN"/>
              <a:t> </a:t>
            </a:r>
            <a:r>
              <a:rPr lang="zh-CN" altLang="en-US"/>
              <a:t>"Content Interpretation": " "}</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wm#"/>
  <p:tag name="KSO_WM_TEMPLATE_CATEGORY" val="custom"/>
  <p:tag name="KSO_WM_TEMPLATE_INDEX" val="20205081"/>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wm#"/>
  <p:tag name="KSO_WM_TEMPLATE_CATEGORY" val="custom"/>
  <p:tag name="KSO_WM_TEMPLATE_INDEX" val="20205081"/>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wm#"/>
  <p:tag name="KSO_WM_TEMPLATE_CATEGORY" val="custom"/>
  <p:tag name="KSO_WM_TEMPLATE_INDEX" val="20205081"/>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wm#"/>
  <p:tag name="KSO_WM_TEMPLATE_CATEGORY" val="custom"/>
  <p:tag name="KSO_WM_TEMPLATE_INDEX" val="20205081"/>
</p:tagLst>
</file>

<file path=ppt/tags/tag114.xml><?xml version="1.0" encoding="utf-8"?>
<p:tagLst xmlns:p="http://schemas.openxmlformats.org/presentationml/2006/main">
  <p:tag name="KSO_WM_BEAUTIFY_FLAG" val="#wm#"/>
  <p:tag name="KSO_WM_TEMPLATE_CATEGORY" val="custom"/>
  <p:tag name="KSO_WM_TEMPLATE_INDEX" val="20205081"/>
</p:tagLst>
</file>

<file path=ppt/tags/tag115.xml><?xml version="1.0" encoding="utf-8"?>
<p:tagLst xmlns:p="http://schemas.openxmlformats.org/presentationml/2006/main">
  <p:tag name="commondata" val="eyJoZGlkIjoiMGNjNWY3ZmVlYWRiMDRjNjU0MTk3ZTFlMTdlOGM2MWQifQ=="/>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KSO_WM_BEAUTIFY_FLAG" val="#wm#"/>
  <p:tag name="KSO_WM_TEMPLATE_CATEGORY" val="custom"/>
  <p:tag name="KSO_WM_TEMPLATE_INDEX" val="20205081"/>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wm#"/>
  <p:tag name="KSO_WM_TEMPLATE_CATEGORY" val="custom"/>
  <p:tag name="KSO_WM_TEMPLATE_INDEX" val="20205081"/>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10651</Words>
  <Application>WPS 演示</Application>
  <PresentationFormat>宽屏</PresentationFormat>
  <Paragraphs>191</Paragraphs>
  <Slides>18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Wingdings</vt:lpstr>
      <vt:lpstr>Calibri</vt:lpstr>
      <vt:lpstr>微软雅黑</vt:lpstr>
      <vt:lpstr>Arial Unicode MS</vt:lpstr>
      <vt:lpstr>WPS</vt:lpstr>
      <vt:lpstr>基于工程化链式Prompt的模型输出前后信息不对称问题</vt:lpstr>
      <vt:lpstr>单功能场景下的Prompt作用的局限性</vt:lpstr>
      <vt:lpstr>Llava 图像解读助手Prompt-V1</vt:lpstr>
      <vt:lpstr>Llava 一键填充助手Prompt - V1</vt:lpstr>
      <vt:lpstr>模型组合交互使用示意流程</vt:lpstr>
      <vt:lpstr>PowerPoint 演示文稿</vt:lpstr>
      <vt:lpstr>图像解读Prompt-V2</vt:lpstr>
      <vt:lpstr>一键填充Prompt-V2</vt:lpstr>
      <vt:lpstr>设计文稿Prompt - V2</vt:lpstr>
      <vt:lpstr>投放建议Prompt - V2</vt:lpstr>
      <vt:lpstr>Prompt改进方面</vt:lpstr>
      <vt:lpstr>PowerPoint 演示文稿</vt:lpstr>
      <vt:lpstr>PowerPoint 演示文稿</vt:lpstr>
      <vt:lpstr>PowerPoint 演示文稿</vt:lpstr>
      <vt:lpstr>PowerPoint 演示文稿</vt:lpstr>
      <vt:lpstr>DALLE·3</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Evinci</cp:lastModifiedBy>
  <cp:revision>166</cp:revision>
  <dcterms:created xsi:type="dcterms:W3CDTF">2019-06-19T02:08:00Z</dcterms:created>
  <dcterms:modified xsi:type="dcterms:W3CDTF">2024-01-25T10:08:07Z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F1148CA3A8FE4E28880E1631693D11A7_13</vt:lpwstr>
  </property>
</Properties>
</file>