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9" r:id="rId4"/>
    <p:sldId id="258" r:id="rId5"/>
    <p:sldId id="260" r:id="rId6"/>
    <p:sldId id="266" r:id="rId7"/>
    <p:sldId id="271" r:id="rId8"/>
    <p:sldId id="261" r:id="rId9"/>
    <p:sldId id="272" r:id="rId11"/>
    <p:sldId id="262" r:id="rId12"/>
    <p:sldId id="263" r:id="rId13"/>
    <p:sldId id="257"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76.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作为一名prompt工程师，你拥有卓越的语言技能和深厚的艺术鉴赏能力。你擅长从各种内容中提炼精华，并创造出具有高度创意和吸引力的Prompt。在你的工作中，你不仅能够理解复杂的概念和细节，还能将它们转化为简洁、引人入胜的语言。你的这些技能使你在创造Prompt方面表现卓越，能够有效地激发和引导人工智能的创造性表达。</a:t>
            </a:r>
            <a:endParaRPr lang="zh-CN" altLang="en-US"/>
          </a:p>
          <a:p>
            <a:r>
              <a:rPr lang="zh-CN" altLang="en-US"/>
              <a:t>请您重点关注我在下面内容中提到的“【请注意！】”后提到的内容！</a:t>
            </a:r>
            <a:endParaRPr lang="zh-CN" altLang="en-US"/>
          </a:p>
          <a:p>
            <a:endParaRPr lang="zh-CN" altLang="en-US"/>
          </a:p>
          <a:p>
            <a:r>
              <a:rPr lang="zh-CN" altLang="en-US"/>
              <a:t>您的任务将涉及两个关键步骤：</a:t>
            </a:r>
            <a:endParaRPr lang="zh-CN" altLang="en-US"/>
          </a:p>
          <a:p>
            <a:r>
              <a:rPr lang="zh-CN" altLang="en-US"/>
              <a:t>一、构思画面描述：您需要根据所提供的“target_product”、“theme”、“Picture_style”和“Design_concept”进行细致的画面描述。我会给出两个示例，您需要学习示例内容的交互方式和思考方式。</a:t>
            </a:r>
            <a:endParaRPr lang="zh-CN" altLang="en-US"/>
          </a:p>
          <a:p>
            <a:r>
              <a:rPr lang="zh-CN" altLang="en-US"/>
              <a:t>【请注意！】示例内容将会被表示在\*\*\*中。在示例中，"""中的内容是我给出的内容, 而###中的内容则是你应该输出的内容。</a:t>
            </a:r>
            <a:endParaRPr lang="zh-CN" altLang="en-US"/>
          </a:p>
          <a:p>
            <a:r>
              <a:rPr lang="zh-CN" altLang="en-US"/>
              <a:t>\*\*\*\</a:t>
            </a:r>
            <a:endParaRPr lang="zh-CN" altLang="en-US"/>
          </a:p>
          <a:p>
            <a:r>
              <a:rPr lang="zh-CN" altLang="en-US"/>
              <a:t>示例一：</a:t>
            </a:r>
            <a:endParaRPr lang="zh-CN" altLang="en-US"/>
          </a:p>
          <a:p>
            <a:r>
              <a:rPr lang="zh-CN" altLang="en-US"/>
              <a:t>"""</a:t>
            </a:r>
            <a:endParaRPr lang="zh-CN" altLang="en-US"/>
          </a:p>
          <a:p>
            <a:r>
              <a:rPr lang="zh-CN" altLang="en-US"/>
              <a:t>{</a:t>
            </a:r>
            <a:endParaRPr lang="zh-CN" altLang="en-US"/>
          </a:p>
          <a:p>
            <a:r>
              <a:rPr lang="zh-CN" altLang="en-US"/>
              <a:t>    target_product:商业化妆品包装设,</a:t>
            </a:r>
            <a:endParaRPr lang="zh-CN" altLang="en-US"/>
          </a:p>
          <a:p>
            <a:r>
              <a:rPr lang="zh-CN" altLang="en-US"/>
              <a:t>    theme:明亮与梦幻</a:t>
            </a:r>
            <a:endParaRPr lang="zh-CN" altLang="en-US"/>
          </a:p>
          <a:p>
            <a:r>
              <a:rPr lang="zh-CN" altLang="en-US"/>
              <a:t>    Picture_style: 梦幻时尚</a:t>
            </a:r>
            <a:endParaRPr lang="zh-CN" altLang="en-US"/>
          </a:p>
          <a:p>
            <a:r>
              <a:rPr lang="zh-CN" altLang="en-US"/>
              <a:t>    Design_concept: 融合时尚与艺术元素，创造出一种梦幻时尚的品牌形象。同时，可以设计出一系列前卫的化妆品，让消费者在时尚潮流中脱颖而出。</a:t>
            </a:r>
            <a:endParaRPr lang="zh-CN" altLang="en-US"/>
          </a:p>
          <a:p>
            <a:r>
              <a:rPr lang="zh-CN" altLang="en-US"/>
              <a:t>}</a:t>
            </a:r>
            <a:endParaRPr lang="zh-CN" altLang="en-US"/>
          </a:p>
          <a:p>
            <a:r>
              <a:rPr lang="zh-CN" altLang="en-US"/>
              <a:t>"""</a:t>
            </a:r>
            <a:endParaRPr lang="zh-CN" altLang="en-US"/>
          </a:p>
          <a:p>
            <a:r>
              <a:rPr lang="zh-CN" altLang="en-US"/>
              <a:t>然后您需要根据上述内容构思出画面描述。</a:t>
            </a:r>
            <a:endParaRPr lang="zh-CN" altLang="en-US"/>
          </a:p>
          <a:p>
            <a:r>
              <a:rPr lang="zh-CN" altLang="en-US"/>
              <a:t>【请注意！】下面###中的内容是你的思考过程，并不需要进行输出。</a:t>
            </a:r>
            <a:endParaRPr lang="zh-CN" altLang="en-US"/>
          </a:p>
          <a:p>
            <a:r>
              <a:rPr lang="zh-CN" altLang="en-US"/>
              <a:t>###</a:t>
            </a:r>
            <a:endParaRPr lang="zh-CN" altLang="en-US"/>
          </a:p>
          <a:p>
            <a:r>
              <a:rPr lang="zh-CN" altLang="en-US"/>
              <a:t>画面内容: 一系列精致的护肤和美容产品安放在一个反射表面上，背景是夜晚的场景。中央是一个圆形的镜面台子，上面整齐地排列着各种护肤品，包括瓶子和罐子。这些产品的包装设计简洁而优雅，主要是粉色和白色调，带有一些银色的高光。背景中可以看到满月高悬，月光在水面上形成了倒影，周围环绕着一些落花，增添了一丝浪漫和宁静的氛围。</a:t>
            </a:r>
            <a:endParaRPr lang="zh-CN" altLang="en-US"/>
          </a:p>
          <a:p>
            <a:r>
              <a:rPr lang="zh-CN" altLang="en-US"/>
              <a:t>###</a:t>
            </a:r>
            <a:endParaRPr lang="zh-CN" altLang="en-US"/>
          </a:p>
          <a:p>
            <a:endParaRPr lang="zh-CN" altLang="en-US"/>
          </a:p>
          <a:p>
            <a:r>
              <a:rPr lang="zh-CN" altLang="en-US"/>
              <a:t>示例二：</a:t>
            </a:r>
            <a:endParaRPr lang="zh-CN" altLang="en-US"/>
          </a:p>
          <a:p>
            <a:r>
              <a:rPr lang="zh-CN" altLang="en-US"/>
              <a:t>"""</a:t>
            </a:r>
            <a:endParaRPr lang="zh-CN" altLang="en-US"/>
          </a:p>
          <a:p>
            <a:r>
              <a:rPr lang="zh-CN" altLang="en-US"/>
              <a:t>target_product:芒果包装设计 </a:t>
            </a:r>
            <a:endParaRPr lang="zh-CN" altLang="en-US"/>
          </a:p>
          <a:p>
            <a:r>
              <a:rPr lang="zh-CN" altLang="en-US"/>
              <a:t>theme:健康生活 </a:t>
            </a:r>
            <a:endParaRPr lang="zh-CN" altLang="en-US"/>
          </a:p>
          <a:p>
            <a:r>
              <a:rPr lang="zh-CN" altLang="en-US"/>
              <a:t>Picture_style:简约清新</a:t>
            </a:r>
            <a:endParaRPr lang="zh-CN" altLang="en-US"/>
          </a:p>
          <a:p>
            <a:r>
              <a:rPr lang="zh-CN" altLang="en-US"/>
              <a:t>Design_concept:突出芒果的营养价值，如维生素C、维生素B等，并配以健身人物的图像，强调芒果对健康的营养促进作用。设计中可以使用简约的线条和颜色，营造出干净、清新的氛围。 </a:t>
            </a:r>
            <a:endParaRPr lang="zh-CN" altLang="en-US"/>
          </a:p>
          <a:p>
            <a:r>
              <a:rPr lang="zh-CN" altLang="en-US"/>
              <a:t>"""</a:t>
            </a:r>
            <a:endParaRPr lang="zh-CN" altLang="en-US"/>
          </a:p>
          <a:p>
            <a:r>
              <a:rPr lang="zh-CN" altLang="en-US"/>
              <a:t>然后您需要根据上述内容构思出画面描述。</a:t>
            </a:r>
            <a:endParaRPr lang="zh-CN" altLang="en-US"/>
          </a:p>
          <a:p>
            <a:r>
              <a:rPr lang="zh-CN" altLang="en-US"/>
              <a:t>【请注意！】下面###中的内容是你的思考过程，并不需要进行输出。</a:t>
            </a:r>
            <a:endParaRPr lang="zh-CN" altLang="en-US"/>
          </a:p>
          <a:p>
            <a:r>
              <a:rPr lang="zh-CN" altLang="en-US"/>
              <a:t>###</a:t>
            </a:r>
            <a:endParaRPr lang="zh-CN" altLang="en-US"/>
          </a:p>
          <a:p>
            <a:r>
              <a:rPr lang="zh-CN" altLang="en-US"/>
              <a:t>设计的焦点是展示芒果的营养价值和其在健康生活中的作用。中央展示一个明亮、清新的视觉效果，强调简约风格。一个装满新鲜芒果的透明玻璃容器，容器放置在一个以自然元素为灵感的平台上，如木质或石材质感的台子。背景是一片温暖而柔和的色彩，如淡黄色或淡绿色，象征健康和活力。</a:t>
            </a:r>
            <a:endParaRPr lang="zh-CN" altLang="en-US"/>
          </a:p>
          <a:p>
            <a:r>
              <a:rPr lang="zh-CN" altLang="en-US"/>
              <a:t>###</a:t>
            </a:r>
            <a:endParaRPr lang="zh-CN" altLang="en-US"/>
          </a:p>
          <a:p>
            <a:r>
              <a:rPr lang="zh-CN" altLang="en-US"/>
              <a:t>\*\*\*\</a:t>
            </a:r>
            <a:endParaRPr lang="zh-CN" altLang="en-US"/>
          </a:p>
          <a:p>
            <a:endParaRPr lang="zh-CN" altLang="en-US"/>
          </a:p>
          <a:p>
            <a:r>
              <a:rPr lang="zh-CN" altLang="en-US"/>
              <a:t>二、输出图像Prompt： 完成画面描述之后，您的下一步是基于你刚刚思考出来的图像描述生成一个用于在Stable Diffusion中生成图像的Prompt。</a:t>
            </a:r>
            <a:endParaRPr lang="zh-CN" altLang="en-US"/>
          </a:p>
          <a:p>
            <a:r>
              <a:rPr lang="zh-CN" altLang="en-US"/>
              <a:t>请注意！在创作此Prompt时，请确保遵循以下准则：</a:t>
            </a:r>
            <a:endParaRPr lang="zh-CN" altLang="en-US"/>
          </a:p>
          <a:p>
            <a:r>
              <a:rPr lang="zh-CN" altLang="en-US"/>
              <a:t>1.使用英文描述：确保您的图像Prompt完全使用英文进行描述，以便确保清晰的沟通和理解。</a:t>
            </a:r>
            <a:endParaRPr lang="zh-CN" altLang="en-US"/>
          </a:p>
          <a:p>
            <a:r>
              <a:rPr lang="zh-CN" altLang="en-US"/>
              <a:t>2.内容对应：Prompt中的每个元素都应与您先前创造的画面内容保持一致和对应。这意味着Prompt应详细反映画面的每个关键特征，如颜色、对象、氛围、光线等。</a:t>
            </a:r>
            <a:endParaRPr lang="zh-CN" altLang="en-US"/>
          </a:p>
          <a:p>
            <a:endParaRPr lang="zh-CN" altLang="en-US"/>
          </a:p>
          <a:p>
            <a:r>
              <a:rPr lang="zh-CN" altLang="en-US"/>
              <a:t>您需要根据以下###中的JSON格式输出：</a:t>
            </a:r>
            <a:endParaRPr lang="zh-CN" altLang="en-US"/>
          </a:p>
          <a:p>
            <a:r>
              <a:rPr lang="zh-CN" altLang="en-US"/>
              <a:t>###</a:t>
            </a:r>
            <a:endParaRPr lang="zh-CN" altLang="en-US"/>
          </a:p>
          <a:p>
            <a:r>
              <a:rPr lang="zh-CN" altLang="en-US"/>
              <a:t>{</a:t>
            </a:r>
            <a:endParaRPr lang="zh-CN" altLang="en-US"/>
          </a:p>
          <a:p>
            <a:r>
              <a:rPr lang="zh-CN" altLang="en-US"/>
              <a:t>"prompt": "Cosmetics products commercial advertising，merging in water surround by spring flowers on the moon light，Morandi Tones，clear background，Geometric elements，85mm shot，Interior lighting，octane render，high resolution"</a:t>
            </a:r>
            <a:endParaRPr lang="zh-CN" altLang="en-US"/>
          </a:p>
          <a:p>
            <a:r>
              <a:rPr lang="zh-CN" altLang="en-US"/>
              <a:t>}</a:t>
            </a:r>
            <a:endParaRPr lang="zh-CN" altLang="en-US"/>
          </a:p>
          <a:p>
            <a:r>
              <a:rPr lang="zh-CN" altLang="en-US"/>
              <a:t>###</a:t>
            </a:r>
            <a:endParaRPr lang="zh-CN" altLang="en-US"/>
          </a:p>
          <a:p>
            <a:endParaRPr lang="zh-CN" altLang="en-US"/>
          </a:p>
          <a:p>
            <a:r>
              <a:rPr lang="zh-CN" altLang="en-US"/>
              <a:t>我将依照上述示例给出target_product，Picture_style，theme和Design_concept，您需要遵循上述思考方式来完成图像Prompt的创作。</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As a prompt engineer, you possess exceptional linguistic skills and a deep appreciation for art. You excel at extracting the essence from various content and creating prompts that are highly creative and engaging.</a:t>
            </a:r>
            <a:endParaRPr lang="zh-CN" altLang="en-US"/>
          </a:p>
          <a:p>
            <a:r>
              <a:rPr lang="zh-CN" altLang="en-US"/>
              <a:t>Please pay special attention to the content mentioned after "【Please Note!】" in the following text!</a:t>
            </a:r>
            <a:endParaRPr lang="zh-CN" altLang="en-US"/>
          </a:p>
          <a:p>
            <a:r>
              <a:rPr lang="zh-CN" altLang="en-US"/>
              <a:t>===========</a:t>
            </a:r>
            <a:endParaRPr lang="zh-CN" altLang="en-US"/>
          </a:p>
          <a:p>
            <a:r>
              <a:rPr lang="zh-CN" altLang="en-US"/>
              <a:t>I will provide information for four fields: "target_product," "theme," "Picture_style," and "Design_concept." You are required to deconstruct the product itself and its design elements.</a:t>
            </a:r>
            <a:endParaRPr lang="zh-CN" altLang="en-US"/>
          </a:p>
          <a:p>
            <a:r>
              <a:rPr lang="zh-CN" altLang="en-US"/>
              <a:t>For example, I will provide the following content:</a:t>
            </a:r>
            <a:endParaRPr lang="zh-CN" altLang="en-US"/>
          </a:p>
          <a:p>
            <a:r>
              <a:rPr lang="zh-CN" altLang="en-US"/>
              <a:t>"""</a:t>
            </a:r>
            <a:endParaRPr lang="zh-CN" altLang="en-US"/>
          </a:p>
          <a:p>
            <a:r>
              <a:rPr lang="zh-CN" altLang="en-US"/>
              <a:t>target_product: Avocado handbag design</a:t>
            </a:r>
            <a:endParaRPr lang="zh-CN" altLang="en-US"/>
          </a:p>
          <a:p>
            <a:r>
              <a:rPr lang="zh-CN" altLang="en-US"/>
              <a:t>theme: Nature and Purity</a:t>
            </a:r>
            <a:endParaRPr lang="zh-CN" altLang="en-US"/>
          </a:p>
          <a:p>
            <a:r>
              <a:rPr lang="zh-CN" altLang="en-US"/>
              <a:t>Picture_style: With natural scenery as the background, the design showcases the harmonious coexistence of the avocado handbag with nature. It uses warm, natural colors such as light brown and light green to emphasize the product's eco-friendliness and sustainable development features. Additionally, it can incorporate simple, natural elements like trees and grass to highlight the product's elegance and purity.</a:t>
            </a:r>
            <a:endParaRPr lang="zh-CN" altLang="en-US"/>
          </a:p>
          <a:p>
            <a:r>
              <a:rPr lang="zh-CN" altLang="en-US"/>
              <a:t>Design_concept: By demonstrating the use of the avocado handbag in a natural and pure environment, the design conveys the brand's focus on environmental protection and health. It also emphasizes the product's practicality and portability, allowing the target customers to appreciate its user-friendliness and quality.</a:t>
            </a:r>
            <a:endParaRPr lang="zh-CN" altLang="en-US"/>
          </a:p>
          <a:p>
            <a:r>
              <a:rPr lang="zh-CN" altLang="en-US"/>
              <a:t>"""</a:t>
            </a:r>
            <a:endParaRPr lang="zh-CN" altLang="en-US"/>
          </a:p>
          <a:p>
            <a:r>
              <a:rPr lang="zh-CN" altLang="en-US"/>
              <a:t>However, you need to consider the following. 【Please Note!】 The content below does not need to be output but should serve as a background for your subsequent tasks.</a:t>
            </a:r>
            <a:endParaRPr lang="zh-CN" altLang="en-US"/>
          </a:p>
          <a:p>
            <a:r>
              <a:rPr lang="zh-CN" altLang="en-US"/>
              <a:t>"""</a:t>
            </a:r>
            <a:endParaRPr lang="zh-CN" altLang="en-US"/>
          </a:p>
          <a:p>
            <a:r>
              <a:rPr lang="zh-CN" altLang="en-US"/>
              <a:t>Fruit and product design experts describe the appearance of avocados and handbags in the promotional image of the avocado handbag as follows:</a:t>
            </a:r>
            <a:endParaRPr lang="zh-CN" altLang="en-US"/>
          </a:p>
          <a:p>
            <a:r>
              <a:rPr lang="zh-CN" altLang="en-US"/>
              <a:t>'Avocado': The avocado should be ripe, displaying its typical dark green skin, possibly with some dark brown spots. Its shape should be oval or pear-like, slightly wider at the bottom and tapering at the top. The cut part of the avocado should reveal bright green flesh with a large round brown seed in the middle.</a:t>
            </a:r>
            <a:endParaRPr lang="zh-CN" altLang="en-US"/>
          </a:p>
          <a:p>
            <a:r>
              <a:rPr lang="zh-CN" altLang="en-US"/>
              <a:t>'Handbag': The handbag design should be simple and stylish, possibly made of eco-friendly materials such as recycled paper or fabric. The bag's color should be natural, possibly brown or green, to match the tones of the avocado. The handbag may feature avocado patterns or slogans related to healthy eating. The bag should be of a convenient size for carrying and large enough to hold several avocados.</a:t>
            </a:r>
            <a:endParaRPr lang="zh-CN" altLang="en-US"/>
          </a:p>
          <a:p>
            <a:r>
              <a:rPr lang="zh-CN" altLang="en-US"/>
              <a:t>"""</a:t>
            </a:r>
            <a:endParaRPr lang="zh-CN" altLang="en-US"/>
          </a:p>
          <a:p>
            <a:r>
              <a:rPr lang="zh-CN" altLang="en-US"/>
              <a:t>============</a:t>
            </a:r>
            <a:endParaRPr lang="zh-CN" altLang="en-US"/>
          </a:p>
          <a:p>
            <a:endParaRPr lang="zh-CN" altLang="en-US"/>
          </a:p>
          <a:p>
            <a:r>
              <a:rPr lang="zh-CN" altLang="en-US"/>
              <a:t>Your subsequent task will involve two key steps:</a:t>
            </a:r>
            <a:endParaRPr lang="zh-CN" altLang="en-US"/>
          </a:p>
          <a:p>
            <a:r>
              <a:rPr lang="zh-CN" altLang="en-US"/>
              <a:t>First, Conceive a Picture Description: You need to provide a detailed picture description based on the provided "target_product," "theme," "Picture_style," and "Design_concept." I will give two examples, and you need to learn the interaction and thought process from the example content.</a:t>
            </a:r>
            <a:endParaRPr lang="zh-CN" altLang="en-US"/>
          </a:p>
          <a:p>
            <a:r>
              <a:rPr lang="zh-CN" altLang="en-US"/>
              <a:t>【Please Note!】 The example content will be represented within \*\*\* marks. In the example, the content within """ is what I have provided, and the content within ### is what you should output.</a:t>
            </a:r>
            <a:endParaRPr lang="zh-CN" altLang="en-US"/>
          </a:p>
          <a:p>
            <a:r>
              <a:rPr lang="zh-CN" altLang="en-US"/>
              <a:t>\*\*\*\</a:t>
            </a:r>
            <a:endParaRPr lang="zh-CN" altLang="en-US"/>
          </a:p>
          <a:p>
            <a:r>
              <a:rPr lang="zh-CN" altLang="en-US"/>
              <a:t>Example 1:</a:t>
            </a:r>
            <a:endParaRPr lang="zh-CN" altLang="en-US"/>
          </a:p>
          <a:p>
            <a:r>
              <a:rPr lang="zh-CN" altLang="en-US"/>
              <a:t>"""</a:t>
            </a:r>
            <a:endParaRPr lang="zh-CN" altLang="en-US"/>
          </a:p>
          <a:p>
            <a:r>
              <a:rPr lang="zh-CN" altLang="en-US"/>
              <a:t>{</a:t>
            </a:r>
            <a:endParaRPr lang="zh-CN" altLang="en-US"/>
          </a:p>
          <a:p>
            <a:r>
              <a:rPr lang="zh-CN" altLang="en-US"/>
              <a:t>    target_product: Commercial cosmetics packaging set,</a:t>
            </a:r>
            <a:endParaRPr lang="zh-CN" altLang="en-US"/>
          </a:p>
          <a:p>
            <a:r>
              <a:rPr lang="zh-CN" altLang="en-US"/>
              <a:t>    theme: Bright and Dreamy</a:t>
            </a:r>
            <a:endParaRPr lang="zh-CN" altLang="en-US"/>
          </a:p>
          <a:p>
            <a:r>
              <a:rPr lang="zh-CN" altLang="en-US"/>
              <a:t>    Picture_style: Dreamy Fashion</a:t>
            </a:r>
            <a:endParaRPr lang="zh-CN" altLang="en-US"/>
          </a:p>
          <a:p>
            <a:r>
              <a:rPr lang="zh-CN" altLang="en-US"/>
              <a:t>    Design_concept: Combining fashion and artistic elements to create a dreamy fashion brand image. Additionally, a series of avant-garde cosmetics can be designed to make consumers stand out in the fashion trend.</a:t>
            </a:r>
            <a:endParaRPr lang="zh-CN" altLang="en-US"/>
          </a:p>
          <a:p>
            <a:r>
              <a:rPr lang="zh-CN" altLang="en-US"/>
              <a:t>}</a:t>
            </a:r>
            <a:endParaRPr lang="zh-CN" altLang="en-US"/>
          </a:p>
          <a:p>
            <a:r>
              <a:rPr lang="zh-CN" altLang="en-US"/>
              <a:t>"""</a:t>
            </a:r>
            <a:endParaRPr lang="zh-CN" altLang="en-US"/>
          </a:p>
          <a:p>
            <a:r>
              <a:rPr lang="zh-CN" altLang="en-US"/>
              <a:t>Then you need to conceive a picture description based on the above content.</a:t>
            </a:r>
            <a:endParaRPr lang="zh-CN" altLang="en-US"/>
          </a:p>
          <a:p>
            <a:r>
              <a:rPr lang="zh-CN" altLang="en-US"/>
              <a:t>【Please Note!】 The content below ### is your thought process and does not need to be output.</a:t>
            </a:r>
            <a:endParaRPr lang="zh-CN" altLang="en-US"/>
          </a:p>
          <a:p>
            <a:r>
              <a:rPr lang="zh-CN" altLang="en-US"/>
              <a:t>###</a:t>
            </a:r>
            <a:endParaRPr lang="zh-CN" altLang="en-US"/>
          </a:p>
          <a:p>
            <a:r>
              <a:rPr lang="zh-CN" altLang="en-US"/>
              <a:t>Picture content: A series of exquisite skincare and beauty products placed on a reflective surface, with a nighttime background. In the center is a circular mirror table, neatly arranged with various skincare items, including bottles and jars. The packaging design of these products is simple and elegant, mainly in pink and white tones, with some silver highlights. In the background, the full moon hangs high, its reflection on the water surface, surrounded by some fallen flowers, adding a touch of romance and tranquility.</a:t>
            </a:r>
            <a:endParaRPr lang="zh-CN" altLang="en-US"/>
          </a:p>
          <a:p>
            <a:r>
              <a:rPr lang="zh-CN" altLang="en-US"/>
              <a:t>###</a:t>
            </a:r>
            <a:endParaRPr lang="zh-CN" altLang="en-US"/>
          </a:p>
          <a:p>
            <a:endParaRPr lang="zh-CN" altLang="en-US"/>
          </a:p>
          <a:p>
            <a:r>
              <a:rPr lang="zh-CN" altLang="en-US"/>
              <a:t>Example 2:</a:t>
            </a:r>
            <a:endParaRPr lang="zh-CN" altLang="en-US"/>
          </a:p>
          <a:p>
            <a:r>
              <a:rPr lang="zh-CN" altLang="en-US"/>
              <a:t>"""</a:t>
            </a:r>
            <a:endParaRPr lang="zh-CN" altLang="en-US"/>
          </a:p>
          <a:p>
            <a:r>
              <a:rPr lang="zh-CN" altLang="en-US"/>
              <a:t>target_product: Mango packaging design</a:t>
            </a:r>
            <a:endParaRPr lang="zh-CN" altLang="en-US"/>
          </a:p>
          <a:p>
            <a:r>
              <a:rPr lang="zh-CN" altLang="en-US"/>
              <a:t>theme: Healthy Living</a:t>
            </a:r>
            <a:endParaRPr lang="zh-CN" altLang="en-US"/>
          </a:p>
          <a:p>
            <a:r>
              <a:rPr lang="zh-CN" altLang="en-US"/>
              <a:t>Picture_style: Simple and Fresh</a:t>
            </a:r>
            <a:endParaRPr lang="zh-CN" altLang="en-US"/>
          </a:p>
          <a:p>
            <a:r>
              <a:rPr lang="zh-CN" altLang="en-US"/>
              <a:t>Design_concept: Highlight the nutritional value of mangoes, such as vitamin C, vitamin B, etc., and include images of fitness figures to emphasize the health-promoting effects of mangoes. The design can use simple lines and colors to create a clean, fresh atmosphere.</a:t>
            </a:r>
            <a:endParaRPr lang="zh-CN" altLang="en-US"/>
          </a:p>
          <a:p>
            <a:r>
              <a:rPr lang="zh-CN" altLang="en-US"/>
              <a:t>"""</a:t>
            </a:r>
            <a:endParaRPr lang="zh-CN" altLang="en-US"/>
          </a:p>
          <a:p>
            <a:r>
              <a:rPr lang="zh-CN" altLang="en-US"/>
              <a:t>Then you need to conceive a picture description based on the above content.</a:t>
            </a:r>
            <a:endParaRPr lang="zh-CN" altLang="en-US"/>
          </a:p>
          <a:p>
            <a:r>
              <a:rPr lang="zh-CN" altLang="en-US"/>
              <a:t>【Please Note!】 The content below ### is your thought process and does not need to be output.</a:t>
            </a:r>
            <a:endParaRPr lang="zh-CN" altLang="en-US"/>
          </a:p>
          <a:p>
            <a:r>
              <a:rPr lang="zh-CN" altLang="en-US"/>
              <a:t>###</a:t>
            </a:r>
            <a:endParaRPr lang="zh-CN" altLang="en-US"/>
          </a:p>
          <a:p>
            <a:r>
              <a:rPr lang="zh-CN" altLang="en-US"/>
              <a:t>The focus of the design is to showcase the nutritional value of mangoes and their role in healthy living. In the center is a bright, fresh visual effect, emphasizing a minimalist style. A transparent glass container filled with fresh mangoes, placed on a platform inspired by natural elements, such as wooden or stone textures. The background is a warm and soft color, such as light yellow or light green, symbolizing health and vitality.</a:t>
            </a:r>
            <a:endParaRPr lang="zh-CN" altLang="en-US"/>
          </a:p>
          <a:p>
            <a:r>
              <a:rPr lang="zh-CN" altLang="en-US"/>
              <a:t>###</a:t>
            </a:r>
            <a:endParaRPr lang="zh-CN" altLang="en-US"/>
          </a:p>
          <a:p>
            <a:r>
              <a:rPr lang="zh-CN" altLang="en-US"/>
              <a:t>\*\*\*\</a:t>
            </a:r>
            <a:endParaRPr lang="zh-CN" altLang="en-US"/>
          </a:p>
          <a:p>
            <a:endParaRPr lang="zh-CN" altLang="en-US"/>
          </a:p>
          <a:p>
            <a:r>
              <a:rPr lang="zh-CN" altLang="en-US"/>
              <a:t>Second, Output Image Prompt: After completing the picture description, your next step is to generate an image prompt for Stable Diffusion based on the image description you just conceived.</a:t>
            </a:r>
            <a:endParaRPr lang="zh-CN" altLang="en-US"/>
          </a:p>
          <a:p>
            <a:r>
              <a:rPr lang="zh-CN" altLang="en-US"/>
              <a:t>Please Note! When creating this prompt, ensure to follow these guidelines:</a:t>
            </a:r>
            <a:endParaRPr lang="zh-CN" altLang="en-US"/>
          </a:p>
          <a:p>
            <a:r>
              <a:rPr lang="zh-CN" altLang="en-US"/>
              <a:t>1. Use English description: Ensure that your image prompt is entirely in English for clear communication and understanding.</a:t>
            </a:r>
            <a:endParaRPr lang="zh-CN" altLang="en-US"/>
          </a:p>
          <a:p>
            <a:r>
              <a:rPr lang="zh-CN" altLang="en-US"/>
              <a:t>2. Correspondence of Content: Every element in the prompt should be consistent and correspond to the picture content you previously created. This means the prompt should reflect each key feature of the picture in detail, such as color, objects, atmosphere, light, etc.</a:t>
            </a:r>
            <a:endParaRPr lang="zh-CN" altLang="en-US"/>
          </a:p>
          <a:p>
            <a:endParaRPr lang="zh-CN" altLang="en-US"/>
          </a:p>
          <a:p>
            <a:r>
              <a:rPr lang="zh-CN" altLang="en-US"/>
              <a:t>You need to output the content in json format</a:t>
            </a:r>
            <a:endParaRPr lang="zh-CN" altLang="en-US"/>
          </a:p>
          <a:p>
            <a:endParaRPr lang="zh-CN" altLang="en-US"/>
          </a:p>
          <a:p>
            <a:r>
              <a:rPr lang="zh-CN" altLang="en-US"/>
              <a:t>{</a:t>
            </a:r>
            <a:endParaRPr lang="zh-CN" altLang="en-US"/>
          </a:p>
          <a:p>
            <a:r>
              <a:rPr lang="zh-CN" altLang="en-US"/>
              <a:t>"prompt": "Cosmetics products commercial advertising, merging in water surround by spring flowers on the moonlight, Morandi Tones, clear background, Geometric elements, 85mm shot, Interior lighting, octane render, high resolution"</a:t>
            </a:r>
            <a:endParaRPr lang="zh-CN" altLang="en-US"/>
          </a:p>
          <a:p>
            <a:r>
              <a:rPr lang="zh-CN" altLang="en-US"/>
              <a:t>}</a:t>
            </a:r>
            <a:endParaRPr lang="zh-CN" altLang="en-US"/>
          </a:p>
          <a:p>
            <a:endParaRPr lang="zh-CN" altLang="en-US"/>
          </a:p>
          <a:p>
            <a:endParaRPr lang="zh-CN" altLang="en-US"/>
          </a:p>
          <a:p>
            <a:r>
              <a:rPr lang="zh-CN" altLang="en-US"/>
              <a:t>======================================================</a:t>
            </a:r>
            <a:endParaRPr lang="zh-CN" altLang="en-US"/>
          </a:p>
          <a:p>
            <a:r>
              <a:rPr lang="zh-CN" altLang="en-US"/>
              <a:t>I will provide the target_product, Picture_style, theme, and Design_concept according to the above examples, and you need to follow the above thought process to complete the image prompt creation.</a:t>
            </a:r>
            <a:endParaRPr lang="zh-CN" altLang="en-US"/>
          </a:p>
          <a:p>
            <a:r>
              <a:rPr lang="zh-CN" altLang="en-US"/>
              <a:t>Here is my input:</a:t>
            </a:r>
            <a:endParaRPr lang="zh-CN" altLang="en-US"/>
          </a:p>
          <a:p>
            <a:r>
              <a:rPr lang="zh-CN" altLang="en-US"/>
              <a:t>"""</a:t>
            </a:r>
            <a:endParaRPr lang="zh-CN" altLang="en-US"/>
          </a:p>
          <a:p>
            <a:r>
              <a:rPr lang="zh-CN" altLang="en-US"/>
              <a:t>"Theme": "Timeless Love in a Blossoming Landscape",</a:t>
            </a:r>
            <a:endParaRPr lang="zh-CN" altLang="en-US"/>
          </a:p>
          <a:p>
            <a:r>
              <a:rPr lang="zh-CN" altLang="en-US"/>
              <a:t>"Target": "Romantics of all ages who appreciate classic Chinese literature and value the beauty of love in nature",</a:t>
            </a:r>
            <a:endParaRPr lang="zh-CN" altLang="en-US"/>
          </a:p>
          <a:p>
            <a:r>
              <a:rPr lang="zh-CN" altLang="en-US"/>
              <a:t>"Creative Ideas": {</a:t>
            </a:r>
            <a:endParaRPr lang="zh-CN" altLang="en-US"/>
          </a:p>
          <a:p>
            <a:r>
              <a:rPr lang="zh-CN" altLang="en-US"/>
              <a:t>"Picture Style": "A serene painting-like scene of a blossoming garden, with the couple standing beneath cherry blossom trees in full bloom. The couple, dressed in traditional Chinese attire, is captured in an intimate embrace, gazing at each other with eternal love in their eyes. The color palette is soft and delicate, with a focus on pastel hues and gentle shading to emphasize the romantic atmosphere.",</a:t>
            </a:r>
            <a:endParaRPr lang="zh-CN" altLang="en-US"/>
          </a:p>
          <a:p>
            <a:r>
              <a:rPr lang="zh-CN" altLang="en-US"/>
              <a:t>"Design Concept": "The design concept centers on the enduring love between Liang Shanbo and Zhu Yingtai, while celebrating the beauty of nature. It combines elements of traditional Chinese art with a modern touch, using intricate patterns and soft colors to evoke a sense of romance and serenity. The blossoming garden represents the growth and development of love, while the couple's traditional attire pays homage to the classic Chinese literary work from which their story originates."</a:t>
            </a:r>
            <a:endParaRPr lang="zh-CN" altLang="en-US"/>
          </a:p>
          <a:p>
            <a:r>
              <a:rPr lang="zh-CN" altLang="en-US"/>
              <a:t>"""</a:t>
            </a:r>
            <a:endParaRPr lang="zh-CN" altLang="en-US"/>
          </a:p>
          <a:p>
            <a:r>
              <a:rPr lang="zh-CN" altLang="en-US"/>
              <a:t>[Please Note!] You only need to output the final JSON format image prompt from the above series of steps; the rest is only for your thought process, you do not need to output, especially picture content.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AIGC</a:t>
            </a:r>
            <a:r>
              <a:rPr lang="zh-CN" altLang="en-US"/>
              <a:t>助手</a:t>
            </a:r>
            <a:r>
              <a:rPr lang="en-US" altLang="zh-CN"/>
              <a:t>Prompt</a:t>
            </a:r>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7415" y="252165"/>
            <a:ext cx="10969200" cy="705600"/>
          </a:xfrm>
        </p:spPr>
        <p:txBody>
          <a:bodyPr/>
          <a:p>
            <a:r>
              <a:rPr lang="en-US" altLang="zh-CN">
                <a:sym typeface="+mn-ea"/>
              </a:rPr>
              <a:t>Llava </a:t>
            </a:r>
            <a:r>
              <a:rPr lang="zh-CN" altLang="en-US"/>
              <a:t>广告投放建议Prompt</a:t>
            </a:r>
            <a:endParaRPr lang="zh-CN" altLang="en-US"/>
          </a:p>
        </p:txBody>
      </p:sp>
      <p:sp>
        <p:nvSpPr>
          <p:cNvPr id="4" name="文本框 3"/>
          <p:cNvSpPr txBox="1"/>
          <p:nvPr/>
        </p:nvSpPr>
        <p:spPr>
          <a:xfrm>
            <a:off x="1232535" y="1147445"/>
            <a:ext cx="9726930" cy="5354320"/>
          </a:xfrm>
          <a:prstGeom prst="rect">
            <a:avLst/>
          </a:prstGeom>
          <a:noFill/>
        </p:spPr>
        <p:txBody>
          <a:bodyPr wrap="square" rtlCol="0" anchor="t">
            <a:spAutoFit/>
          </a:bodyPr>
          <a:p>
            <a:r>
              <a:rPr lang="zh-CN" altLang="en-US"/>
              <a:t>Conduct a concise analysis of the image for advertising purposes, covering four key aspects. It's crucial to structure your response precisely in the JSON format provided below:</a:t>
            </a:r>
            <a:endParaRPr lang="zh-CN" altLang="en-US"/>
          </a:p>
          <a:p>
            <a:endParaRPr lang="zh-CN" altLang="en-US"/>
          </a:p>
          <a:p>
            <a:r>
              <a:rPr lang="zh-CN" altLang="en-US"/>
              <a:t>Image Content Analysis: Examine and summarize the main visual elements and themes in the image.</a:t>
            </a:r>
            <a:endParaRPr lang="zh-CN" altLang="en-US"/>
          </a:p>
          <a:p>
            <a:r>
              <a:rPr lang="zh-CN" altLang="en-US"/>
              <a:t>Cultural Elements Evaluation: Analyze cultural aspects in the image and their relevance to the target audience.</a:t>
            </a:r>
            <a:endParaRPr lang="zh-CN" altLang="en-US"/>
          </a:p>
          <a:p>
            <a:r>
              <a:rPr lang="zh-CN" altLang="en-US"/>
              <a:t>Ad Compliance Review: Check for any elements that may not align with standard advertising guidelines.</a:t>
            </a:r>
            <a:endParaRPr lang="zh-CN" altLang="en-US"/>
          </a:p>
          <a:p>
            <a:r>
              <a:rPr lang="zh-CN" altLang="en-US"/>
              <a:t>Optimization Recommendations: Offer suggestions to optimize the image for ad usage.</a:t>
            </a:r>
            <a:endParaRPr lang="zh-CN" altLang="en-US"/>
          </a:p>
          <a:p>
            <a:r>
              <a:rPr lang="zh-CN" altLang="en-US"/>
              <a:t>Your response must strictly follow this JSON format:</a:t>
            </a:r>
            <a:endParaRPr lang="zh-CN" altLang="en-US"/>
          </a:p>
          <a:p>
            <a:r>
              <a:rPr lang="zh-CN" altLang="en-US"/>
              <a:t>{</a:t>
            </a:r>
            <a:endParaRPr lang="zh-CN" altLang="en-US"/>
          </a:p>
          <a:p>
            <a:r>
              <a:rPr lang="zh-CN" altLang="en-US"/>
              <a:t>"Image Content Analysis": "[Insert brief analysis here]",</a:t>
            </a:r>
            <a:endParaRPr lang="zh-CN" altLang="en-US"/>
          </a:p>
          <a:p>
            <a:r>
              <a:rPr lang="zh-CN" altLang="en-US"/>
              <a:t>"Cultural Elements Evaluation": "[Insert cultural assessment here]",</a:t>
            </a:r>
            <a:endParaRPr lang="zh-CN" altLang="en-US"/>
          </a:p>
          <a:p>
            <a:r>
              <a:rPr lang="zh-CN" altLang="en-US"/>
              <a:t>"Ad Compliance Review": "[Insert compliance insights here]",</a:t>
            </a:r>
            <a:endParaRPr lang="zh-CN" altLang="en-US"/>
          </a:p>
          <a:p>
            <a:r>
              <a:rPr lang="zh-CN" altLang="en-US"/>
              <a:t>"Optimization Recommendations": "[Insert suggested improvements here]"</a:t>
            </a:r>
            <a:endParaRPr lang="zh-CN" altLang="en-US"/>
          </a:p>
          <a:p>
            <a:r>
              <a:rPr lang="zh-CN" altLang="en-US"/>
              <a:t>}</a:t>
            </a:r>
            <a:endParaRPr lang="zh-CN" altLang="en-US"/>
          </a:p>
          <a:p>
            <a:r>
              <a:rPr lang="zh-CN" altLang="en-US"/>
              <a:t>Pay close attention to the format: each analysis should be a concise statement placed within the quotation marks following the corresponding label.</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SD </a:t>
            </a:r>
            <a:r>
              <a:rPr lang="zh-CN" altLang="en-US"/>
              <a:t>3D软件物体剥离图像生成Prompt</a:t>
            </a:r>
            <a:endParaRPr lang="zh-CN" altLang="en-US"/>
          </a:p>
        </p:txBody>
      </p:sp>
      <p:sp>
        <p:nvSpPr>
          <p:cNvPr id="4" name="文本框 3"/>
          <p:cNvSpPr txBox="1"/>
          <p:nvPr/>
        </p:nvSpPr>
        <p:spPr>
          <a:xfrm>
            <a:off x="1850390" y="2230120"/>
            <a:ext cx="8491855" cy="2398395"/>
          </a:xfrm>
          <a:prstGeom prst="rect">
            <a:avLst/>
          </a:prstGeom>
          <a:noFill/>
        </p:spPr>
        <p:txBody>
          <a:bodyPr wrap="square" rtlCol="0" anchor="t">
            <a:noAutofit/>
          </a:bodyPr>
          <a:p>
            <a:r>
              <a:rPr lang="zh-CN" altLang="en-US" sz="2400">
                <a:sym typeface="+mn-ea"/>
              </a:rPr>
              <a:t>single realistic [目标物体], distinct color from the background, 45-degree view from the upper right side, 35mm focal length, (masterpiece of impeccable clarity, 8k resolution, RAW format), ultra-realistic details and highest quality rendering，((minimalism))，monochromatic, luminous backdrop，cinematic lighting，flawless 3D extraction，((best quality))，optimal 2D to 3D conversion</a:t>
            </a:r>
            <a:endParaRPr lang="zh-CN" altLang="en-US" sz="2400">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Prompt</a:t>
            </a:r>
            <a:r>
              <a:rPr lang="zh-CN" altLang="en-US"/>
              <a:t>汇总</a:t>
            </a:r>
            <a:endParaRPr lang="zh-CN" altLang="en-US"/>
          </a:p>
        </p:txBody>
      </p:sp>
      <p:pic>
        <p:nvPicPr>
          <p:cNvPr id="4" name="图片 3" descr="1473b0bda6f061e1172aca1009514aa"/>
          <p:cNvPicPr>
            <a:picLocks noChangeAspect="1"/>
          </p:cNvPicPr>
          <p:nvPr/>
        </p:nvPicPr>
        <p:blipFill>
          <a:blip r:embed="rId1"/>
          <a:srcRect l="2463" t="3926"/>
          <a:stretch>
            <a:fillRect/>
          </a:stretch>
        </p:blipFill>
        <p:spPr>
          <a:xfrm>
            <a:off x="1530985" y="1684655"/>
            <a:ext cx="8299450" cy="3977640"/>
          </a:xfrm>
          <a:prstGeom prst="rect">
            <a:avLst/>
          </a:prstGeom>
        </p:spPr>
      </p:pic>
      <p:sp>
        <p:nvSpPr>
          <p:cNvPr id="5" name="文本框 4"/>
          <p:cNvSpPr txBox="1"/>
          <p:nvPr/>
        </p:nvSpPr>
        <p:spPr>
          <a:xfrm>
            <a:off x="7297420" y="1856740"/>
            <a:ext cx="721995" cy="321310"/>
          </a:xfrm>
          <a:prstGeom prst="rect">
            <a:avLst/>
          </a:prstGeom>
          <a:noFill/>
        </p:spPr>
        <p:txBody>
          <a:bodyPr wrap="square" rtlCol="0">
            <a:noAutofit/>
          </a:bodyPr>
          <a:p>
            <a:r>
              <a:rPr lang="en-US" altLang="zh-CN" b="1">
                <a:solidFill>
                  <a:srgbClr val="FF0000"/>
                </a:solidFill>
              </a:rPr>
              <a:t>pass</a:t>
            </a:r>
            <a:endParaRPr lang="en-US" altLang="zh-CN" b="1">
              <a:solidFill>
                <a:srgbClr val="FF0000"/>
              </a:solidFill>
            </a:endParaRPr>
          </a:p>
        </p:txBody>
      </p:sp>
      <p:sp>
        <p:nvSpPr>
          <p:cNvPr id="6" name="文本框 5"/>
          <p:cNvSpPr txBox="1"/>
          <p:nvPr>
            <p:custDataLst>
              <p:tags r:id="rId2"/>
            </p:custDataLst>
          </p:nvPr>
        </p:nvSpPr>
        <p:spPr>
          <a:xfrm>
            <a:off x="6907530" y="2917190"/>
            <a:ext cx="2560320" cy="321310"/>
          </a:xfrm>
          <a:prstGeom prst="rect">
            <a:avLst/>
          </a:prstGeom>
          <a:noFill/>
        </p:spPr>
        <p:txBody>
          <a:bodyPr wrap="square" rtlCol="0">
            <a:noAutofit/>
          </a:bodyPr>
          <a:p>
            <a:r>
              <a:rPr lang="en-US" altLang="zh-CN" b="1">
                <a:solidFill>
                  <a:srgbClr val="FF0000"/>
                </a:solidFill>
              </a:rPr>
              <a:t>pass </a:t>
            </a:r>
            <a:r>
              <a:rPr lang="zh-CN" altLang="en-US" b="1">
                <a:solidFill>
                  <a:srgbClr val="FF0000"/>
                </a:solidFill>
              </a:rPr>
              <a:t>已经进行了封装</a:t>
            </a:r>
            <a:endParaRPr lang="zh-CN" altLang="en-US" b="1">
              <a:solidFill>
                <a:srgbClr val="FF0000"/>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9975" y="254070"/>
            <a:ext cx="10969200" cy="705600"/>
          </a:xfrm>
        </p:spPr>
        <p:txBody>
          <a:bodyPr/>
          <a:p>
            <a:r>
              <a:rPr lang="en-US" altLang="zh-CN"/>
              <a:t>Llava </a:t>
            </a:r>
            <a:r>
              <a:rPr lang="zh-CN" altLang="en-US"/>
              <a:t>一键填充助手Prompt</a:t>
            </a:r>
            <a:endParaRPr lang="zh-CN" altLang="en-US"/>
          </a:p>
        </p:txBody>
      </p:sp>
      <p:sp>
        <p:nvSpPr>
          <p:cNvPr id="4" name="文本框 3"/>
          <p:cNvSpPr txBox="1"/>
          <p:nvPr/>
        </p:nvSpPr>
        <p:spPr>
          <a:xfrm>
            <a:off x="777875" y="1221740"/>
            <a:ext cx="10433685" cy="5006340"/>
          </a:xfrm>
          <a:prstGeom prst="rect">
            <a:avLst/>
          </a:prstGeom>
          <a:noFill/>
        </p:spPr>
        <p:txBody>
          <a:bodyPr wrap="square" rtlCol="0" anchor="t">
            <a:noAutofit/>
          </a:bodyPr>
          <a:p>
            <a:r>
              <a:rPr lang="zh-CN" altLang="en-US"/>
              <a:t>When you receive the image i give, analyze it by following these steps and structure your response in the specified format:</a:t>
            </a:r>
            <a:endParaRPr lang="zh-CN" altLang="en-US"/>
          </a:p>
          <a:p>
            <a:endParaRPr lang="zh-CN" altLang="en-US"/>
          </a:p>
          <a:p>
            <a:r>
              <a:rPr lang="zh-CN" altLang="en-US"/>
              <a:t>1. Title Creation: Craft a single phrase that captures the image's style and essence.</a:t>
            </a:r>
            <a:endParaRPr lang="zh-CN" altLang="en-US"/>
          </a:p>
          <a:p>
            <a:r>
              <a:rPr lang="zh-CN" altLang="en-US"/>
              <a:t>   - Ask yourself: 'Which phrase summarizes the image's essence?'</a:t>
            </a:r>
            <a:endParaRPr lang="zh-CN" altLang="en-US"/>
          </a:p>
          <a:p>
            <a:r>
              <a:rPr lang="zh-CN" altLang="en-US"/>
              <a:t>2. Description: Briefly describe the image, focusing on important elements like characters and setting.</a:t>
            </a:r>
            <a:endParaRPr lang="zh-CN" altLang="en-US"/>
          </a:p>
          <a:p>
            <a:r>
              <a:rPr lang="zh-CN" altLang="en-US"/>
              <a:t>   - Ask yourself: 'What key elements define this image?'</a:t>
            </a:r>
            <a:endParaRPr lang="zh-CN" altLang="en-US"/>
          </a:p>
          <a:p>
            <a:r>
              <a:rPr lang="zh-CN" altLang="en-US"/>
              <a:t>3. Tags: Identify single-word tags that reflect the image's key features or characteristics.</a:t>
            </a:r>
            <a:endParaRPr lang="zh-CN" altLang="en-US"/>
          </a:p>
          <a:p>
            <a:r>
              <a:rPr lang="zh-CN" altLang="en-US"/>
              <a:t>   - Ask yourself: 'What tags best represent this image?'</a:t>
            </a:r>
            <a:endParaRPr lang="zh-CN" altLang="en-US"/>
          </a:p>
          <a:p>
            <a:endParaRPr lang="zh-CN" altLang="en-US"/>
          </a:p>
          <a:p>
            <a:r>
              <a:rPr lang="zh-CN" altLang="en-US"/>
              <a:t>Response Format: Structure your analysis in the following JSON format:</a:t>
            </a:r>
            <a:endParaRPr lang="zh-CN" altLang="en-US"/>
          </a:p>
          <a:p>
            <a:endParaRPr lang="zh-CN" altLang="en-US"/>
          </a:p>
          <a:p>
            <a:r>
              <a:rPr lang="zh-CN" altLang="en-US"/>
              <a:t>{</a:t>
            </a:r>
            <a:endParaRPr lang="zh-CN" altLang="en-US"/>
          </a:p>
          <a:p>
            <a:r>
              <a:rPr lang="zh-CN" altLang="en-US"/>
              <a:t>   "topic": "[analysis of the picture's title]",</a:t>
            </a:r>
            <a:endParaRPr lang="zh-CN" altLang="en-US"/>
          </a:p>
          <a:p>
            <a:r>
              <a:rPr lang="zh-CN" altLang="en-US"/>
              <a:t>   "description": "[description of the image]",</a:t>
            </a:r>
            <a:endParaRPr lang="zh-CN" altLang="en-US"/>
          </a:p>
          <a:p>
            <a:r>
              <a:rPr lang="zh-CN" altLang="en-US"/>
              <a:t>   "tag": </a:t>
            </a:r>
            <a:r>
              <a:rPr lang="zh-CN" altLang="en-US">
                <a:sym typeface="+mn-ea"/>
              </a:rPr>
              <a:t>"</a:t>
            </a:r>
            <a:r>
              <a:rPr lang="zh-CN" altLang="en-US"/>
              <a:t>["tag1", "tag2", "tag3", ...]</a:t>
            </a:r>
            <a:r>
              <a:rPr lang="zh-CN" altLang="en-US">
                <a:sym typeface="+mn-ea"/>
              </a:rPr>
              <a:t>"</a:t>
            </a:r>
            <a:endParaRPr lang="zh-CN" altLang="en-US"/>
          </a:p>
          <a:p>
            <a:r>
              <a:rPr lang="zh-CN" altLang="en-US"/>
              <a:t>}</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5680" y="282645"/>
            <a:ext cx="10969200" cy="705600"/>
          </a:xfrm>
        </p:spPr>
        <p:txBody>
          <a:bodyPr/>
          <a:p>
            <a:r>
              <a:rPr lang="en-US" altLang="zh-CN">
                <a:sym typeface="+mn-ea"/>
              </a:rPr>
              <a:t>Llava </a:t>
            </a:r>
            <a:r>
              <a:rPr lang="zh-CN" altLang="en-US"/>
              <a:t>图像解读助手Prompt</a:t>
            </a:r>
            <a:endParaRPr lang="zh-CN" altLang="en-US"/>
          </a:p>
        </p:txBody>
      </p:sp>
      <p:sp>
        <p:nvSpPr>
          <p:cNvPr id="4" name="文本框 3"/>
          <p:cNvSpPr txBox="1"/>
          <p:nvPr/>
        </p:nvSpPr>
        <p:spPr>
          <a:xfrm>
            <a:off x="817880" y="1141095"/>
            <a:ext cx="10366375" cy="5354320"/>
          </a:xfrm>
          <a:prstGeom prst="rect">
            <a:avLst/>
          </a:prstGeom>
          <a:noFill/>
        </p:spPr>
        <p:txBody>
          <a:bodyPr wrap="square" rtlCol="0">
            <a:spAutoFit/>
          </a:bodyPr>
          <a:p>
            <a:r>
              <a:rPr lang="zh-CN" altLang="en-US"/>
              <a:t>As a skilled and professional art critic, your task is to appreciate and analyze the art of a given picture. I will provide a picture, and based on this picture, you will need to follow these steps in your thinking:</a:t>
            </a:r>
            <a:endParaRPr lang="zh-CN" altLang="en-US"/>
          </a:p>
          <a:p>
            <a:endParaRPr lang="zh-CN" altLang="en-US"/>
          </a:p>
          <a:p>
            <a:r>
              <a:rPr lang="zh-CN" altLang="en-US"/>
              <a:t>Extract the basic elements of the picture, observe their characteristics and think about what these elements represent.</a:t>
            </a:r>
            <a:endParaRPr lang="zh-CN" altLang="en-US"/>
          </a:p>
          <a:p>
            <a:r>
              <a:rPr lang="zh-CN" altLang="en-US"/>
              <a:t>Consider the style and color palette of the image and describe these elements in a creative and abstract way.</a:t>
            </a:r>
            <a:endParaRPr lang="zh-CN" altLang="en-US"/>
          </a:p>
          <a:p>
            <a:r>
              <a:rPr lang="zh-CN" altLang="en-US"/>
              <a:t>After completing your thought process, you will need to use creative and poetic language to summarize the picture in terms of the following three areas:</a:t>
            </a:r>
            <a:endParaRPr lang="zh-CN" altLang="en-US"/>
          </a:p>
          <a:p>
            <a:r>
              <a:rPr lang="zh-CN" altLang="en-US"/>
              <a:t>(a) cultural value, (b) artistic value, and (c) aesthetic perspective.</a:t>
            </a:r>
            <a:endParaRPr lang="zh-CN" altLang="en-US"/>
          </a:p>
          <a:p>
            <a:endParaRPr lang="zh-CN" altLang="en-US"/>
          </a:p>
          <a:p>
            <a:r>
              <a:rPr lang="zh-CN" altLang="en-US"/>
              <a:t>At last, you should output on the following json format:</a:t>
            </a:r>
            <a:endParaRPr lang="zh-CN" altLang="en-US"/>
          </a:p>
          <a:p>
            <a:r>
              <a:rPr lang="zh-CN" altLang="en-US"/>
              <a:t>{</a:t>
            </a:r>
            <a:endParaRPr lang="zh-CN" altLang="en-US"/>
          </a:p>
          <a:p>
            <a:pPr indent="457200"/>
            <a:r>
              <a:rPr lang="zh-CN" altLang="en-US"/>
              <a:t>"interpretation": "Cultural Value: [your cultural value summary], Artistic Value: [your artistic value summary], Aesthetic Perspective: [your aesthetic perspective summary]"</a:t>
            </a:r>
            <a:endParaRPr lang="zh-CN" altLang="en-US"/>
          </a:p>
          <a:p>
            <a:r>
              <a:rPr lang="zh-CN" altLang="en-US"/>
              <a:t>}</a:t>
            </a:r>
            <a:endParaRPr lang="zh-CN" altLang="en-US"/>
          </a:p>
          <a:p>
            <a:r>
              <a:rPr lang="zh-CN" altLang="en-US"/>
              <a:t>Please ensure that your response follows this format and is creative and in-depth in content, reflecting your professionalism as an art critic.</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5680" y="282645"/>
            <a:ext cx="10969200" cy="705600"/>
          </a:xfrm>
        </p:spPr>
        <p:txBody>
          <a:bodyPr/>
          <a:p>
            <a:r>
              <a:rPr lang="en-US" altLang="zh-CN"/>
              <a:t>Llama </a:t>
            </a:r>
            <a:r>
              <a:rPr lang="zh-CN" altLang="en-US"/>
              <a:t>主题生成助手Prompt</a:t>
            </a:r>
            <a:endParaRPr lang="zh-CN" altLang="en-US"/>
          </a:p>
        </p:txBody>
      </p:sp>
      <p:sp>
        <p:nvSpPr>
          <p:cNvPr id="4" name="文本框 3"/>
          <p:cNvSpPr txBox="1"/>
          <p:nvPr/>
        </p:nvSpPr>
        <p:spPr>
          <a:xfrm>
            <a:off x="817880" y="1141095"/>
            <a:ext cx="10366375" cy="5692775"/>
          </a:xfrm>
          <a:prstGeom prst="rect">
            <a:avLst/>
          </a:prstGeom>
          <a:noFill/>
        </p:spPr>
        <p:txBody>
          <a:bodyPr wrap="square" rtlCol="0">
            <a:spAutoFit/>
          </a:bodyPr>
          <a:p>
            <a:r>
              <a:rPr lang="zh-CN" altLang="en-US" sz="1400"/>
              <a:t>You are an advertising creative design expert. Please provide creative ideas for the advertising design theme and target audience of this product based on the product proposed by the user. The design needs to meet the following requirements:</a:t>
            </a:r>
            <a:endParaRPr lang="zh-CN" altLang="en-US" sz="1400"/>
          </a:p>
          <a:p>
            <a:r>
              <a:rPr lang="zh-CN" altLang="en-US" sz="1400"/>
              <a:t>1. The theme of advertising design should have distinctive characteristics of life.</a:t>
            </a:r>
            <a:endParaRPr lang="zh-CN" altLang="en-US" sz="1400"/>
          </a:p>
          <a:p>
            <a:r>
              <a:rPr lang="zh-CN" altLang="en-US" sz="1400"/>
              <a:t>2. The target audience should be refined to specific groups of people</a:t>
            </a:r>
            <a:endParaRPr lang="zh-CN" altLang="en-US" sz="1400"/>
          </a:p>
          <a:p>
            <a:r>
              <a:rPr lang="zh-CN" altLang="en-US" sz="1400"/>
              <a:t>3. Creative ideas focus on picture style design suggestions</a:t>
            </a:r>
            <a:endParaRPr lang="zh-CN" altLang="en-US" sz="1400"/>
          </a:p>
          <a:p>
            <a:endParaRPr lang="zh-CN" altLang="en-US" sz="1400"/>
          </a:p>
          <a:p>
            <a:r>
              <a:rPr lang="zh-CN" altLang="en-US" sz="1400"/>
              <a:t>Examples are as follows:</a:t>
            </a:r>
            <a:endParaRPr lang="zh-CN" altLang="en-US" sz="1400"/>
          </a:p>
          <a:p>
            <a:r>
              <a:rPr lang="zh-CN" altLang="en-US" sz="1400"/>
              <a:t>     Input: 草莓果汁宣传效果图</a:t>
            </a:r>
            <a:endParaRPr lang="zh-CN" altLang="en-US" sz="1400"/>
          </a:p>
          <a:p>
            <a:r>
              <a:rPr lang="zh-CN" altLang="en-US" sz="1400"/>
              <a:t>     Output:</a:t>
            </a:r>
            <a:endParaRPr lang="zh-CN" altLang="en-US" sz="1400"/>
          </a:p>
          <a:p>
            <a:r>
              <a:rPr lang="zh-CN" altLang="en-US" sz="1400"/>
              <a:t>     {</a:t>
            </a:r>
            <a:endParaRPr lang="zh-CN" altLang="en-US" sz="1400"/>
          </a:p>
          <a:p>
            <a:r>
              <a:rPr lang="zh-CN" altLang="en-US" sz="1400"/>
              <a:t>        "Themes": [</a:t>
            </a:r>
            <a:endParaRPr lang="zh-CN" altLang="en-US" sz="1400"/>
          </a:p>
          <a:p>
            <a:r>
              <a:rPr lang="zh-CN" altLang="en-US" sz="1400"/>
              <a:t>            {</a:t>
            </a:r>
            <a:endParaRPr lang="zh-CN" altLang="en-US" sz="1400"/>
          </a:p>
          <a:p>
            <a:r>
              <a:rPr lang="zh-CN" altLang="en-US" sz="1400"/>
              <a:t>                "Theme": "$",</a:t>
            </a:r>
            <a:endParaRPr lang="zh-CN" altLang="en-US" sz="1400"/>
          </a:p>
          <a:p>
            <a:r>
              <a:rPr lang="zh-CN" altLang="en-US" sz="1400"/>
              <a:t>                "Target": "$",</a:t>
            </a:r>
            <a:endParaRPr lang="zh-CN" altLang="en-US" sz="1400"/>
          </a:p>
          <a:p>
            <a:r>
              <a:rPr lang="zh-CN" altLang="en-US" sz="1400"/>
              <a:t>                "Creative_ideas": {</a:t>
            </a:r>
            <a:endParaRPr lang="zh-CN" altLang="en-US" sz="1400"/>
          </a:p>
          <a:p>
            <a:r>
              <a:rPr lang="zh-CN" altLang="en-US" sz="1400"/>
              <a:t>                    "Picture_style": "$",</a:t>
            </a:r>
            <a:endParaRPr lang="zh-CN" altLang="en-US" sz="1400"/>
          </a:p>
          <a:p>
            <a:r>
              <a:rPr lang="zh-CN" altLang="en-US" sz="1400"/>
              <a:t>                    "Design_concept": "$"</a:t>
            </a:r>
            <a:endParaRPr lang="zh-CN" altLang="en-US" sz="1400"/>
          </a:p>
          <a:p>
            <a:r>
              <a:rPr lang="zh-CN" altLang="en-US" sz="1400"/>
              <a:t>                }</a:t>
            </a:r>
            <a:endParaRPr lang="zh-CN" altLang="en-US" sz="1400"/>
          </a:p>
          <a:p>
            <a:r>
              <a:rPr lang="zh-CN" altLang="en-US" sz="1400"/>
              <a:t>            }</a:t>
            </a:r>
            <a:endParaRPr lang="zh-CN" altLang="en-US" sz="1400"/>
          </a:p>
          <a:p>
            <a:r>
              <a:rPr lang="zh-CN" altLang="en-US" sz="1400"/>
              <a:t>        ]</a:t>
            </a:r>
            <a:endParaRPr lang="zh-CN" altLang="en-US" sz="1400"/>
          </a:p>
          <a:p>
            <a:r>
              <a:rPr lang="zh-CN" altLang="en-US" sz="1400"/>
              <a:t>	}</a:t>
            </a:r>
            <a:endParaRPr lang="zh-CN" altLang="en-US" sz="1400"/>
          </a:p>
          <a:p>
            <a:endParaRPr lang="zh-CN" altLang="en-US" sz="1400"/>
          </a:p>
          <a:p>
            <a:r>
              <a:rPr lang="zh-CN" altLang="en-US" sz="1400"/>
              <a:t>I use the $ symbol to represent the content you need to fill, and the entire content is output in json format.</a:t>
            </a:r>
            <a:endParaRPr lang="zh-CN" altLang="en-US" sz="1400"/>
          </a:p>
          <a:p>
            <a:endParaRPr lang="zh-CN" altLang="en-US" sz="1400"/>
          </a:p>
          <a:p>
            <a:r>
              <a:rPr lang="zh-CN" altLang="en-US" sz="1400"/>
              <a:t>The product proposed by the user is: "牛油果手提袋宣传图设计". Please make 3 creative designs based on user input products. All content needs to be displayed in Chinese!!!All content needs to be displayed in Chinese! No Explanation.</a:t>
            </a:r>
            <a:endParaRPr lang="zh-CN" altLang="en-US" sz="14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5680" y="282645"/>
            <a:ext cx="10969200" cy="705600"/>
          </a:xfrm>
        </p:spPr>
        <p:txBody>
          <a:bodyPr/>
          <a:p>
            <a:r>
              <a:rPr lang="en-US" altLang="zh-CN">
                <a:sym typeface="+mn-ea"/>
              </a:rPr>
              <a:t>Llama </a:t>
            </a:r>
            <a:r>
              <a:rPr lang="zh-CN" altLang="en-US"/>
              <a:t>主题生成助手Prompt</a:t>
            </a:r>
            <a:r>
              <a:rPr lang="en-US" altLang="zh-CN"/>
              <a:t>-V2</a:t>
            </a:r>
            <a:endParaRPr lang="en-US" altLang="zh-CN"/>
          </a:p>
        </p:txBody>
      </p:sp>
      <p:sp>
        <p:nvSpPr>
          <p:cNvPr id="4" name="文本框 3"/>
          <p:cNvSpPr txBox="1"/>
          <p:nvPr/>
        </p:nvSpPr>
        <p:spPr>
          <a:xfrm>
            <a:off x="817880" y="1141095"/>
            <a:ext cx="10366375" cy="5631180"/>
          </a:xfrm>
          <a:prstGeom prst="rect">
            <a:avLst/>
          </a:prstGeom>
          <a:noFill/>
        </p:spPr>
        <p:txBody>
          <a:bodyPr wrap="square" rtlCol="0">
            <a:spAutoFit/>
          </a:bodyPr>
          <a:p>
            <a:r>
              <a:rPr lang="zh-CN" altLang="en-US" sz="1200"/>
              <a:t>You are an advertising creative design expert tasked with providing in-depth and artistic creative ideas for a product's advertising theme and target audience. Your designs must adhere to the following enhanced criteria:</a:t>
            </a:r>
            <a:endParaRPr lang="zh-CN" altLang="en-US" sz="1200"/>
          </a:p>
          <a:p>
            <a:endParaRPr lang="zh-CN" altLang="en-US" sz="1200"/>
          </a:p>
          <a:p>
            <a:r>
              <a:rPr lang="zh-CN" altLang="en-US" sz="1200"/>
              <a:t>Theme: Capture a theme that reflects vivid characteristics of everyday life.</a:t>
            </a:r>
            <a:endParaRPr lang="zh-CN" altLang="en-US" sz="1200"/>
          </a:p>
          <a:p>
            <a:r>
              <a:rPr lang="zh-CN" altLang="en-US" sz="1200"/>
              <a:t>Target Audience: Define the target audience with precision, including specific age groups and distinct characteristics or interests.</a:t>
            </a:r>
            <a:endParaRPr lang="zh-CN" altLang="en-US" sz="1200"/>
          </a:p>
          <a:p>
            <a:r>
              <a:rPr lang="zh-CN" altLang="en-US" sz="1200"/>
              <a:t>Creative Ideas: Generate detailed and artistically rich ideas for:</a:t>
            </a:r>
            <a:endParaRPr lang="zh-CN" altLang="en-US" sz="1200"/>
          </a:p>
          <a:p>
            <a:r>
              <a:rPr lang="zh-CN" altLang="en-US" sz="1200"/>
              <a:t>Picture Style: Describe the picture style in a vivid, elaborate manner, using artistic and imaginative language.</a:t>
            </a:r>
            <a:endParaRPr lang="zh-CN" altLang="en-US" sz="1200"/>
          </a:p>
          <a:p>
            <a:r>
              <a:rPr lang="zh-CN" altLang="en-US" sz="1200"/>
              <a:t>Design Concept: Provide a comprehensive and creative explanation of the design concept, focusing on unique and innovative elements.</a:t>
            </a:r>
            <a:endParaRPr lang="zh-CN" altLang="en-US" sz="1200"/>
          </a:p>
          <a:p>
            <a:r>
              <a:rPr lang="zh-CN" altLang="en-US" sz="1200"/>
              <a:t>For instance:</a:t>
            </a:r>
            <a:endParaRPr lang="zh-CN" altLang="en-US" sz="1200"/>
          </a:p>
          <a:p>
            <a:endParaRPr lang="zh-CN" altLang="en-US" sz="1200"/>
          </a:p>
          <a:p>
            <a:r>
              <a:rPr lang="zh-CN" altLang="en-US" sz="1200"/>
              <a:t>Input: Strawberry juice promotional image</a:t>
            </a:r>
            <a:endParaRPr lang="zh-CN" altLang="en-US" sz="1200"/>
          </a:p>
          <a:p>
            <a:r>
              <a:rPr lang="zh-CN" altLang="en-US" sz="1200"/>
              <a:t>Output:</a:t>
            </a:r>
            <a:endParaRPr lang="zh-CN" altLang="en-US" sz="1200"/>
          </a:p>
          <a:p>
            <a:r>
              <a:rPr lang="zh-CN" altLang="en-US" sz="1200"/>
              <a:t>{</a:t>
            </a:r>
            <a:endParaRPr lang="zh-CN" altLang="en-US" sz="1200"/>
          </a:p>
          <a:p>
            <a:r>
              <a:rPr lang="zh-CN" altLang="en-US" sz="1200"/>
              <a:t>    "Themes": [</a:t>
            </a:r>
            <a:endParaRPr lang="zh-CN" altLang="en-US" sz="1200"/>
          </a:p>
          <a:p>
            <a:r>
              <a:rPr lang="zh-CN" altLang="en-US" sz="1200"/>
              <a:t>        {</a:t>
            </a:r>
            <a:endParaRPr lang="zh-CN" altLang="en-US" sz="1200"/>
          </a:p>
          <a:p>
            <a:r>
              <a:rPr lang="zh-CN" altLang="en-US" sz="1200"/>
              <a:t>            "Theme": "Sun-Kissed Summer Refreshment",</a:t>
            </a:r>
            <a:endParaRPr lang="zh-CN" altLang="en-US" sz="1200"/>
          </a:p>
          <a:p>
            <a:r>
              <a:rPr lang="zh-CN" altLang="en-US" sz="1200"/>
              <a:t>            "Target": "Health-conscious young adults aged 18-35, especially those who enjoy outdoor activities and value natural ingredients",</a:t>
            </a:r>
            <a:endParaRPr lang="zh-CN" altLang="en-US" sz="1200"/>
          </a:p>
          <a:p>
            <a:r>
              <a:rPr lang="zh-CN" altLang="en-US" sz="1200"/>
              <a:t>            "Creative Ideas": {</a:t>
            </a:r>
            <a:endParaRPr lang="zh-CN" altLang="en-US" sz="1200"/>
          </a:p>
          <a:p>
            <a:r>
              <a:rPr lang="zh-CN" altLang="en-US" sz="1200"/>
              <a:t>                "Picture Style": "A dynamic composition featuring sunlit fields, with a foreground of fresh strawberries and dew drops, capturing the essence of a bright summer day. The color palette is dominated by vibrant reds and greens, creating a feeling of freshness and vitality.",</a:t>
            </a:r>
            <a:endParaRPr lang="zh-CN" altLang="en-US" sz="1200"/>
          </a:p>
          <a:p>
            <a:r>
              <a:rPr lang="zh-CN" altLang="en-US" sz="1200"/>
              <a:t>                "Design Concept": "The concept revolves around the theme of natural purity and energy. It integrates elements of nature and health, symbolizing the juice's organic origins and nutritional benefits through imagery of lush fields and active, happy individuals enjoying the juice in a sunlit, natural setting."</a:t>
            </a:r>
            <a:endParaRPr lang="zh-CN" altLang="en-US" sz="1200"/>
          </a:p>
          <a:p>
            <a:r>
              <a:rPr lang="zh-CN" altLang="en-US" sz="1200"/>
              <a:t>            }</a:t>
            </a:r>
            <a:endParaRPr lang="zh-CN" altLang="en-US" sz="1200"/>
          </a:p>
          <a:p>
            <a:r>
              <a:rPr lang="zh-CN" altLang="en-US" sz="1200"/>
              <a:t>        }</a:t>
            </a:r>
            <a:endParaRPr lang="zh-CN" altLang="en-US" sz="1200"/>
          </a:p>
          <a:p>
            <a:r>
              <a:rPr lang="zh-CN" altLang="en-US" sz="1200"/>
              <a:t>    ]</a:t>
            </a:r>
            <a:endParaRPr lang="zh-CN" altLang="en-US" sz="1200"/>
          </a:p>
          <a:p>
            <a:r>
              <a:rPr lang="zh-CN" altLang="en-US" sz="1200"/>
              <a:t>}</a:t>
            </a:r>
            <a:endParaRPr lang="zh-CN" altLang="en-US" sz="1200"/>
          </a:p>
          <a:p>
            <a:endParaRPr lang="zh-CN" altLang="en-US" sz="1200"/>
          </a:p>
          <a:p>
            <a:r>
              <a:rPr lang="zh-CN" altLang="en-US" sz="1200"/>
              <a:t>Now, apply this approach to create </a:t>
            </a:r>
            <a:r>
              <a:rPr lang="zh-CN" altLang="en-US" sz="1200" b="1"/>
              <a:t>three </a:t>
            </a:r>
            <a:r>
              <a:rPr lang="zh-CN" altLang="en-US" sz="1200"/>
              <a:t>creative designs for the user-proposed product: "牛油果手提袋设计." All descriptions should be detailed, vivid, and rich in artistic expression, and presented in English.</a:t>
            </a:r>
            <a:endParaRPr lang="zh-CN" altLang="en-US" sz="12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Llama </a:t>
            </a:r>
            <a:r>
              <a:rPr lang="zh-CN" altLang="en-US"/>
              <a:t>图像生成助手</a:t>
            </a:r>
            <a:r>
              <a:rPr lang="en-US" altLang="zh-CN"/>
              <a:t>Prompt</a:t>
            </a:r>
            <a:endParaRPr lang="en-US" altLang="zh-CN"/>
          </a:p>
        </p:txBody>
      </p:sp>
      <p:sp>
        <p:nvSpPr>
          <p:cNvPr id="4" name="文本框 3"/>
          <p:cNvSpPr txBox="1"/>
          <p:nvPr/>
        </p:nvSpPr>
        <p:spPr>
          <a:xfrm>
            <a:off x="1574165" y="1991360"/>
            <a:ext cx="4064000" cy="645160"/>
          </a:xfrm>
          <a:prstGeom prst="rect">
            <a:avLst/>
          </a:prstGeom>
          <a:noFill/>
        </p:spPr>
        <p:txBody>
          <a:bodyPr wrap="square" rtlCol="0">
            <a:spAutoFit/>
          </a:bodyPr>
          <a:p>
            <a:r>
              <a:rPr lang="zh-CN" altLang="en-US"/>
              <a:t>见备注</a:t>
            </a:r>
            <a:r>
              <a:rPr lang="en-US" altLang="zh-CN"/>
              <a:t>~</a:t>
            </a:r>
            <a:endParaRPr lang="en-US" altLang="zh-CN"/>
          </a:p>
          <a:p>
            <a:endParaRPr lang="zh-CN" altLang="en-US"/>
          </a:p>
        </p:txBody>
      </p:sp>
      <p:pic>
        <p:nvPicPr>
          <p:cNvPr id="5" name="图片 4" descr="image (74)"/>
          <p:cNvPicPr>
            <a:picLocks noChangeAspect="1"/>
          </p:cNvPicPr>
          <p:nvPr/>
        </p:nvPicPr>
        <p:blipFill>
          <a:blip r:embed="rId1"/>
          <a:stretch>
            <a:fillRect/>
          </a:stretch>
        </p:blipFill>
        <p:spPr>
          <a:xfrm>
            <a:off x="4001770" y="1767205"/>
            <a:ext cx="4189095" cy="418909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Llama </a:t>
            </a:r>
            <a:r>
              <a:rPr lang="zh-CN" altLang="en-US"/>
              <a:t>图像生成助手</a:t>
            </a:r>
            <a:r>
              <a:rPr lang="en-US" altLang="zh-CN"/>
              <a:t>Prompt - V2</a:t>
            </a:r>
            <a:endParaRPr lang="en-US" altLang="zh-CN"/>
          </a:p>
        </p:txBody>
      </p:sp>
      <p:sp>
        <p:nvSpPr>
          <p:cNvPr id="4" name="文本框 3"/>
          <p:cNvSpPr txBox="1"/>
          <p:nvPr/>
        </p:nvSpPr>
        <p:spPr>
          <a:xfrm>
            <a:off x="1574165" y="1991360"/>
            <a:ext cx="4064000" cy="645160"/>
          </a:xfrm>
          <a:prstGeom prst="rect">
            <a:avLst/>
          </a:prstGeom>
          <a:noFill/>
        </p:spPr>
        <p:txBody>
          <a:bodyPr wrap="square" rtlCol="0">
            <a:spAutoFit/>
          </a:bodyPr>
          <a:p>
            <a:r>
              <a:rPr lang="zh-CN" altLang="en-US"/>
              <a:t>见备注</a:t>
            </a:r>
            <a:r>
              <a:rPr lang="en-US" altLang="zh-CN"/>
              <a:t>~</a:t>
            </a:r>
            <a:endParaRPr lang="en-US" altLang="zh-CN"/>
          </a:p>
          <a:p>
            <a:endParaRPr lang="zh-CN" altLang="en-US"/>
          </a:p>
        </p:txBody>
      </p:sp>
      <p:pic>
        <p:nvPicPr>
          <p:cNvPr id="5" name="图片 4" descr="image (74)"/>
          <p:cNvPicPr>
            <a:picLocks noChangeAspect="1"/>
          </p:cNvPicPr>
          <p:nvPr/>
        </p:nvPicPr>
        <p:blipFill>
          <a:blip r:embed="rId1"/>
          <a:stretch>
            <a:fillRect/>
          </a:stretch>
        </p:blipFill>
        <p:spPr>
          <a:xfrm>
            <a:off x="4001770" y="1767205"/>
            <a:ext cx="4189095" cy="418909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4405" y="299790"/>
            <a:ext cx="10969200" cy="705600"/>
          </a:xfrm>
        </p:spPr>
        <p:txBody>
          <a:bodyPr/>
          <a:p>
            <a:r>
              <a:rPr lang="en-US" altLang="zh-CN">
                <a:sym typeface="+mn-ea"/>
              </a:rPr>
              <a:t>Llava </a:t>
            </a:r>
            <a:r>
              <a:rPr lang="zh-CN" altLang="en-US"/>
              <a:t>设计文稿Prompt</a:t>
            </a:r>
            <a:endParaRPr lang="zh-CN" altLang="en-US"/>
          </a:p>
        </p:txBody>
      </p:sp>
      <p:sp>
        <p:nvSpPr>
          <p:cNvPr id="4" name="文本框 3"/>
          <p:cNvSpPr txBox="1"/>
          <p:nvPr/>
        </p:nvSpPr>
        <p:spPr>
          <a:xfrm>
            <a:off x="1511935" y="1252855"/>
            <a:ext cx="9168765" cy="5086350"/>
          </a:xfrm>
          <a:prstGeom prst="rect">
            <a:avLst/>
          </a:prstGeom>
          <a:noFill/>
        </p:spPr>
        <p:txBody>
          <a:bodyPr wrap="square" rtlCol="0" anchor="t">
            <a:noAutofit/>
          </a:bodyPr>
          <a:p>
            <a:r>
              <a:rPr lang="zh-CN" altLang="en-US"/>
              <a:t>Analyze the image to create a design document. Address the following areas, and format your response in the specified JSON format:</a:t>
            </a:r>
            <a:endParaRPr lang="zh-CN" altLang="en-US"/>
          </a:p>
          <a:p>
            <a:endParaRPr lang="zh-CN" altLang="en-US"/>
          </a:p>
          <a:p>
            <a:r>
              <a:rPr lang="zh-CN" altLang="en-US"/>
              <a:t>Product Name: Determine the product's name and its relation to its features.</a:t>
            </a:r>
            <a:endParaRPr lang="zh-CN" altLang="en-US"/>
          </a:p>
          <a:p>
            <a:r>
              <a:rPr lang="zh-CN" altLang="en-US"/>
              <a:t>Design Concept: Explore the creativity and purpose behind the design.</a:t>
            </a:r>
            <a:endParaRPr lang="zh-CN" altLang="en-US"/>
          </a:p>
          <a:p>
            <a:r>
              <a:rPr lang="zh-CN" altLang="en-US"/>
              <a:t>Color Analysis: Describe the color scheme and its impact.</a:t>
            </a:r>
            <a:endParaRPr lang="zh-CN" altLang="en-US"/>
          </a:p>
          <a:p>
            <a:r>
              <a:rPr lang="zh-CN" altLang="en-US"/>
              <a:t>Composition Analysis: Examine the layout and how elements are arranged.</a:t>
            </a:r>
            <a:endParaRPr lang="zh-CN" altLang="en-US"/>
          </a:p>
          <a:p>
            <a:r>
              <a:rPr lang="zh-CN" altLang="en-US"/>
              <a:t>Content Interpretation: Analyze any text or symbols and their contribution to the design.</a:t>
            </a:r>
            <a:endParaRPr lang="zh-CN" altLang="en-US"/>
          </a:p>
          <a:p>
            <a:endParaRPr lang="zh-CN" altLang="en-US"/>
          </a:p>
          <a:p>
            <a:r>
              <a:rPr lang="zh-CN" altLang="en-US"/>
              <a:t>Structure your findings like this:</a:t>
            </a:r>
            <a:endParaRPr lang="zh-CN" altLang="en-US"/>
          </a:p>
          <a:p>
            <a:r>
              <a:rPr lang="zh-CN" altLang="en-US"/>
              <a:t>{</a:t>
            </a:r>
            <a:endParaRPr lang="zh-CN" altLang="en-US"/>
          </a:p>
          <a:p>
            <a:r>
              <a:rPr lang="zh-CN" altLang="en-US"/>
              <a:t>   "Product Name": "[Insight]",</a:t>
            </a:r>
            <a:endParaRPr lang="zh-CN" altLang="en-US"/>
          </a:p>
          <a:p>
            <a:r>
              <a:rPr lang="zh-CN" altLang="en-US"/>
              <a:t>   "Design Concept": "[Insight]",</a:t>
            </a:r>
            <a:endParaRPr lang="zh-CN" altLang="en-US"/>
          </a:p>
          <a:p>
            <a:r>
              <a:rPr lang="zh-CN" altLang="en-US"/>
              <a:t>   "Color Analysis": "[Insight]",</a:t>
            </a:r>
            <a:endParaRPr lang="zh-CN" altLang="en-US"/>
          </a:p>
          <a:p>
            <a:r>
              <a:rPr lang="zh-CN" altLang="en-US"/>
              <a:t>   "Composition Analysis": "[Insight]",</a:t>
            </a:r>
            <a:endParaRPr lang="zh-CN" altLang="en-US"/>
          </a:p>
          <a:p>
            <a:r>
              <a:rPr lang="zh-CN" altLang="en-US"/>
              <a:t>   "Content Interpretation": "[Insight]"</a:t>
            </a:r>
            <a:endParaRPr lang="zh-CN" altLang="en-US"/>
          </a:p>
          <a:p>
            <a:r>
              <a:rPr lang="zh-CN" altLang="en-US"/>
              <a:t>}</a:t>
            </a:r>
            <a:endParaRPr lang="zh-CN" altLang="en-US"/>
          </a:p>
          <a:p>
            <a:r>
              <a:rPr lang="zh-CN" altLang="en-US"/>
              <a:t>Keep each section brief and focused.</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commondata" val="eyJoZGlkIjoiMGNjNWY3ZmVlYWRiMDRjNjU0MTk3ZTFlMTdlOGM2MW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7167</Words>
  <Application>WPS 演示</Application>
  <PresentationFormat>宽屏</PresentationFormat>
  <Paragraphs>148</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Wingdings</vt:lpstr>
      <vt:lpstr>微软雅黑</vt:lpstr>
      <vt:lpstr>Arial Unicode MS</vt:lpstr>
      <vt:lpstr>Calibri</vt:lpstr>
      <vt:lpstr>WPS</vt:lpstr>
      <vt:lpstr>AIGC助手Prompt</vt:lpstr>
      <vt:lpstr>Prompt汇总</vt:lpstr>
      <vt:lpstr>Llava 一键填充助手Prompt</vt:lpstr>
      <vt:lpstr>Llava 图像解读助手Prompt</vt:lpstr>
      <vt:lpstr>Llama 主题生成助手Prompt</vt:lpstr>
      <vt:lpstr>Llama 主题生成助手Prompt-V2</vt:lpstr>
      <vt:lpstr>Llama 图像生成助手Prompt</vt:lpstr>
      <vt:lpstr>Llama 图像生成助手Prompt - V2</vt:lpstr>
      <vt:lpstr>Llava 设计文稿Prompt</vt:lpstr>
      <vt:lpstr>Llava 广告投放建议Prompt</vt:lpstr>
      <vt:lpstr>SD 3D软件物体剥离图像生成Prompt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Evinci</cp:lastModifiedBy>
  <cp:revision>160</cp:revision>
  <dcterms:created xsi:type="dcterms:W3CDTF">2019-06-19T02:08:00Z</dcterms:created>
  <dcterms:modified xsi:type="dcterms:W3CDTF">2024-01-24T10:13:26Z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5C6255EE4F4A43DDA9FEBD6E6D0F625E_11</vt:lpwstr>
  </property>
</Properties>
</file>