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3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8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../media/image4.png"/><Relationship Id="rId7" Type="http://schemas.openxmlformats.org/officeDocument/2006/relationships/tags" Target="../tags/tag71.xm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image" Target="../media/image1.png"/><Relationship Id="rId19" Type="http://schemas.openxmlformats.org/officeDocument/2006/relationships/image" Target="../media/image9.png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image" Target="../media/image8.png"/><Relationship Id="rId15" Type="http://schemas.openxmlformats.org/officeDocument/2006/relationships/tags" Target="../tags/tag75.xml"/><Relationship Id="rId14" Type="http://schemas.openxmlformats.org/officeDocument/2006/relationships/image" Target="../media/image7.png"/><Relationship Id="rId13" Type="http://schemas.openxmlformats.org/officeDocument/2006/relationships/tags" Target="../tags/tag74.xml"/><Relationship Id="rId12" Type="http://schemas.openxmlformats.org/officeDocument/2006/relationships/image" Target="../media/image6.png"/><Relationship Id="rId11" Type="http://schemas.openxmlformats.org/officeDocument/2006/relationships/tags" Target="../tags/tag73.xml"/><Relationship Id="rId10" Type="http://schemas.openxmlformats.org/officeDocument/2006/relationships/image" Target="../media/image5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764665"/>
            <a:ext cx="9799200" cy="2570400"/>
          </a:xfrm>
        </p:spPr>
        <p:txBody>
          <a:bodyPr>
            <a:normAutofit fontScale="90000"/>
          </a:bodyPr>
          <a:p>
            <a:r>
              <a:rPr lang="zh-CN" altLang="zh-CN"/>
              <a:t>基于工程化链式</a:t>
            </a:r>
            <a:r>
              <a:rPr lang="en-US" altLang="zh-CN"/>
              <a:t>Prompt</a:t>
            </a:r>
            <a:r>
              <a:rPr lang="zh-CN" altLang="en-US"/>
              <a:t>的模型输出前后信息不对称问题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单功能场景下的</a:t>
            </a:r>
            <a:r>
              <a:rPr lang="en-US" altLang="zh-CN"/>
              <a:t>Prompt</a:t>
            </a:r>
            <a:r>
              <a:rPr lang="zh-CN" altLang="en-US"/>
              <a:t>作用的局限性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>
                <a:sym typeface="+mn-ea"/>
              </a:rPr>
              <a:t>Prompt</a:t>
            </a:r>
            <a:r>
              <a:rPr lang="zh-CN" altLang="en-US">
                <a:sym typeface="+mn-ea"/>
              </a:rPr>
              <a:t>经常作用于单功能场景，但</a:t>
            </a:r>
            <a:r>
              <a:rPr lang="en-US" altLang="zh-CN">
                <a:sym typeface="+mn-ea"/>
              </a:rPr>
              <a:t>Prompt</a:t>
            </a:r>
            <a:r>
              <a:rPr lang="zh-CN" altLang="en-US">
                <a:sym typeface="+mn-ea"/>
              </a:rPr>
              <a:t>实现的单功能之间可以进行功能的结合和逻辑串接。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而基于单功能的</a:t>
            </a:r>
            <a:r>
              <a:rPr lang="en-US" altLang="zh-CN">
                <a:sym typeface="+mn-ea"/>
              </a:rPr>
              <a:t>Prompt</a:t>
            </a:r>
            <a:r>
              <a:rPr lang="zh-CN" altLang="en-US">
                <a:sym typeface="+mn-ea"/>
              </a:rPr>
              <a:t>通常提供的背景信息即</a:t>
            </a:r>
            <a:r>
              <a:rPr lang="en-US" altLang="zh-CN">
                <a:sym typeface="+mn-ea"/>
              </a:rPr>
              <a:t>context</a:t>
            </a:r>
            <a:r>
              <a:rPr lang="zh-CN" altLang="en-US">
                <a:sym typeface="+mn-ea"/>
              </a:rPr>
              <a:t>字段极其有限，无法与上步当中</a:t>
            </a:r>
            <a:r>
              <a:rPr lang="en-US" altLang="zh-CN">
                <a:sym typeface="+mn-ea"/>
              </a:rPr>
              <a:t>Prompt</a:t>
            </a:r>
            <a:r>
              <a:rPr lang="zh-CN" altLang="en-US">
                <a:sym typeface="+mn-ea"/>
              </a:rPr>
              <a:t>引导的模型输出形成信息的关联和一致性。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例如，在基于</a:t>
            </a:r>
            <a:r>
              <a:rPr lang="en-US" altLang="zh-CN">
                <a:sym typeface="+mn-ea"/>
              </a:rPr>
              <a:t>Llama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Stable Diffusion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Llava</a:t>
            </a:r>
            <a:r>
              <a:rPr lang="zh-CN" altLang="en-US">
                <a:sym typeface="+mn-ea"/>
              </a:rPr>
              <a:t>的自动化产品包装设计全流程中：需要先使用</a:t>
            </a:r>
            <a:r>
              <a:rPr lang="en-US" altLang="zh-CN">
                <a:sym typeface="+mn-ea"/>
              </a:rPr>
              <a:t>Llama</a:t>
            </a:r>
            <a:r>
              <a:rPr lang="zh-CN" altLang="en-US">
                <a:sym typeface="+mn-ea"/>
              </a:rPr>
              <a:t>进行目标产品包装设计进行构思，以生成可以被</a:t>
            </a:r>
            <a:r>
              <a:rPr lang="en-US" altLang="zh-CN">
                <a:sym typeface="+mn-ea"/>
              </a:rPr>
              <a:t>Stable Diffusion</a:t>
            </a:r>
            <a:r>
              <a:rPr lang="zh-CN" altLang="en-US">
                <a:sym typeface="+mn-ea"/>
              </a:rPr>
              <a:t>使用的图像</a:t>
            </a:r>
            <a:r>
              <a:rPr lang="en-US" altLang="zh-CN">
                <a:sym typeface="+mn-ea"/>
              </a:rPr>
              <a:t>Prompt</a:t>
            </a:r>
            <a:r>
              <a:rPr lang="zh-CN" altLang="en-US">
                <a:sym typeface="+mn-ea"/>
              </a:rPr>
              <a:t>，该</a:t>
            </a:r>
            <a:r>
              <a:rPr lang="en-US" altLang="zh-CN">
                <a:sym typeface="+mn-ea"/>
              </a:rPr>
              <a:t>Prompt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形式进行输出表示，从而能够在接口中对</a:t>
            </a:r>
            <a:r>
              <a:rPr lang="en-US" altLang="zh-CN">
                <a:sym typeface="+mn-ea"/>
              </a:rPr>
              <a:t>Prompt</a:t>
            </a:r>
            <a:r>
              <a:rPr lang="zh-CN" altLang="en-US">
                <a:sym typeface="+mn-ea"/>
              </a:rPr>
              <a:t>具体内容进行提取；进而使用</a:t>
            </a:r>
            <a:r>
              <a:rPr lang="en-US" altLang="zh-CN">
                <a:sym typeface="+mn-ea"/>
              </a:rPr>
              <a:t>Stable Diffusion</a:t>
            </a:r>
            <a:r>
              <a:rPr lang="zh-CN" altLang="en-US">
                <a:sym typeface="+mn-ea"/>
              </a:rPr>
              <a:t>模型生成图片；最后使用</a:t>
            </a:r>
            <a:r>
              <a:rPr lang="en-US" altLang="zh-CN">
                <a:sym typeface="+mn-ea"/>
              </a:rPr>
              <a:t>Llava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Large Language and Vision Assistant</a:t>
            </a:r>
            <a:r>
              <a:rPr lang="zh-CN" altLang="en-US">
                <a:sym typeface="+mn-ea"/>
              </a:rPr>
              <a:t>）进行图片到文本的信息解读，以获得目标图片的画面元素描绘，并在用户对目标图片的发布流程中对目标图片的主题、画面大致描述、标签进行一键式生成填充，从而完成一套</a:t>
            </a:r>
            <a:r>
              <a:rPr lang="zh-CN" altLang="en-US">
                <a:sym typeface="+mn-ea"/>
              </a:rPr>
              <a:t>完整的</a:t>
            </a:r>
            <a:r>
              <a:rPr lang="zh-CN" altLang="en-US">
                <a:sym typeface="+mn-ea"/>
              </a:rPr>
              <a:t>基于</a:t>
            </a:r>
            <a:r>
              <a:rPr lang="zh-CN" altLang="en-US">
                <a:sym typeface="+mn-ea"/>
              </a:rPr>
              <a:t>设想</a:t>
            </a:r>
            <a:r>
              <a:rPr lang="zh-CN" altLang="en-US">
                <a:sym typeface="+mn-ea"/>
              </a:rPr>
              <a:t>目标的</a:t>
            </a:r>
            <a:r>
              <a:rPr lang="zh-CN" altLang="en-US">
                <a:sym typeface="+mn-ea"/>
              </a:rPr>
              <a:t>产品</a:t>
            </a:r>
            <a:r>
              <a:rPr lang="zh-CN" altLang="en-US">
                <a:sym typeface="+mn-ea"/>
              </a:rPr>
              <a:t>设计分析。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但是在</a:t>
            </a:r>
            <a:r>
              <a:rPr lang="en-US" altLang="zh-CN">
                <a:sym typeface="+mn-ea"/>
              </a:rPr>
              <a:t>LLava</a:t>
            </a:r>
            <a:r>
              <a:rPr lang="zh-CN" altLang="en-US">
                <a:sym typeface="+mn-ea"/>
              </a:rPr>
              <a:t>进行</a:t>
            </a:r>
            <a:r>
              <a:rPr lang="zh-CN" altLang="en-US" b="1">
                <a:sym typeface="+mn-ea"/>
              </a:rPr>
              <a:t>图像解读</a:t>
            </a:r>
            <a:r>
              <a:rPr lang="zh-CN" altLang="en-US">
                <a:sym typeface="+mn-ea"/>
              </a:rPr>
              <a:t>过程中，并未与前面</a:t>
            </a:r>
            <a:r>
              <a:rPr lang="en-US" altLang="zh-CN">
                <a:sym typeface="+mn-ea"/>
              </a:rPr>
              <a:t>LLama</a:t>
            </a:r>
            <a:r>
              <a:rPr lang="zh-CN" altLang="en-US">
                <a:sym typeface="+mn-ea"/>
              </a:rPr>
              <a:t>提供的信息（</a:t>
            </a:r>
            <a:r>
              <a:rPr lang="zh-CN" altLang="en-US" b="1">
                <a:sym typeface="+mn-ea"/>
              </a:rPr>
              <a:t>主题、</a:t>
            </a:r>
            <a:r>
              <a:rPr lang="en-US" altLang="zh-CN" b="1">
                <a:sym typeface="+mn-ea"/>
              </a:rPr>
              <a:t>Prompt</a:t>
            </a:r>
            <a:r>
              <a:rPr lang="zh-CN" altLang="en-US">
                <a:sym typeface="+mn-ea"/>
              </a:rPr>
              <a:t>）进行关联，而是只使用了模型本身的理解和知识存储对目标图片进行解读。与此同时，由于一张图片有着天生的多理解角度，所以这极易导致</a:t>
            </a:r>
            <a:r>
              <a:rPr lang="en-US" altLang="zh-CN">
                <a:sym typeface="+mn-ea"/>
              </a:rPr>
              <a:t>LLava</a:t>
            </a:r>
            <a:r>
              <a:rPr lang="zh-CN" altLang="en-US">
                <a:sym typeface="+mn-ea"/>
              </a:rPr>
              <a:t>对图像的解读分析与前过程中图像的具体主题（</a:t>
            </a:r>
            <a:r>
              <a:rPr lang="zh-CN">
                <a:sym typeface="+mn-ea"/>
              </a:rPr>
              <a:t>由</a:t>
            </a:r>
            <a:r>
              <a:rPr lang="en-US" altLang="zh-CN">
                <a:sym typeface="+mn-ea"/>
              </a:rPr>
              <a:t>Llama</a:t>
            </a:r>
            <a:r>
              <a:rPr lang="zh-CN" altLang="en-US">
                <a:sym typeface="+mn-ea"/>
              </a:rPr>
              <a:t>提供）产生差异，导致前后信息不对称问题。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即关键问题是</a:t>
            </a:r>
            <a:r>
              <a:rPr lang="zh-CN" altLang="en-US" b="1">
                <a:sym typeface="+mn-ea"/>
              </a:rPr>
              <a:t>模型之间理解和输出的一致性控制</a:t>
            </a:r>
            <a:r>
              <a:rPr lang="zh-CN" altLang="en-US">
                <a:sym typeface="+mn-ea"/>
              </a:rPr>
              <a:t>。这也是多模态中使用不同类型模型</a:t>
            </a:r>
            <a:r>
              <a:rPr lang="en-US" altLang="zh-CN">
                <a:sym typeface="+mn-ea"/>
              </a:rPr>
              <a:t>(text2text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img2text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text2img)</a:t>
            </a:r>
            <a:r>
              <a:rPr lang="zh-CN" altLang="en-US">
                <a:sym typeface="+mn-ea"/>
              </a:rPr>
              <a:t>组合来实现目标功能的关键问题。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975" y="254070"/>
            <a:ext cx="10969200" cy="705600"/>
          </a:xfrm>
        </p:spPr>
        <p:txBody>
          <a:bodyPr/>
          <a:p>
            <a:r>
              <a:rPr lang="en-US" altLang="zh-CN"/>
              <a:t>Llava </a:t>
            </a:r>
            <a:r>
              <a:rPr lang="zh-CN" altLang="en-US"/>
              <a:t>一键填充助手Prompt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1990" y="1007110"/>
            <a:ext cx="10433685" cy="56756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When you receive the image i give, analyze it by following these steps and structure your response in the specified format:</a:t>
            </a:r>
            <a:endParaRPr lang="zh-CN" altLang="en-US" sz="1200"/>
          </a:p>
          <a:p>
            <a:r>
              <a:rPr lang="zh-CN" altLang="en-US" sz="1200"/>
              <a:t>1. Title Creation: Craft a single phrase that captures the image's style and essence.</a:t>
            </a:r>
            <a:endParaRPr lang="zh-CN" altLang="en-US" sz="1200"/>
          </a:p>
          <a:p>
            <a:r>
              <a:rPr lang="zh-CN" altLang="en-US" sz="1200"/>
              <a:t>   - Ask yourself: 'Which phrase summarizes the image's essence?'</a:t>
            </a:r>
            <a:endParaRPr lang="zh-CN" altLang="en-US" sz="1200"/>
          </a:p>
          <a:p>
            <a:r>
              <a:rPr lang="zh-CN" altLang="en-US" sz="1200"/>
              <a:t>2. Description: Briefly describe the image, focusing on important elements like characters and setting.</a:t>
            </a:r>
            <a:endParaRPr lang="zh-CN" altLang="en-US" sz="1200"/>
          </a:p>
          <a:p>
            <a:r>
              <a:rPr lang="zh-CN" altLang="en-US" sz="1200"/>
              <a:t>   - Ask yourself: 'What key elements define this image?'</a:t>
            </a:r>
            <a:endParaRPr lang="zh-CN" altLang="en-US" sz="1200"/>
          </a:p>
          <a:p>
            <a:r>
              <a:rPr lang="zh-CN" altLang="en-US" sz="1200"/>
              <a:t>3. Tags: Identify single-word tags that reflect the image's key features or characteristics.</a:t>
            </a:r>
            <a:endParaRPr lang="zh-CN" altLang="en-US" sz="1200"/>
          </a:p>
          <a:p>
            <a:r>
              <a:rPr lang="zh-CN" altLang="en-US" sz="1200"/>
              <a:t>   - Ask yourself: 'What tags best represent this image?'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Response Format: Structure your analysis in the following JSON format: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 "topic": "[analysis of the picture's title]",</a:t>
            </a:r>
            <a:endParaRPr lang="zh-CN" altLang="en-US" sz="1200"/>
          </a:p>
          <a:p>
            <a:r>
              <a:rPr lang="zh-CN" altLang="en-US" sz="1200"/>
              <a:t>   "description": "[description of the image]",</a:t>
            </a:r>
            <a:endParaRPr lang="zh-CN" altLang="en-US" sz="1200"/>
          </a:p>
          <a:p>
            <a:r>
              <a:rPr lang="zh-CN" altLang="en-US" sz="1200"/>
              <a:t>   "tag": </a:t>
            </a:r>
            <a:r>
              <a:rPr lang="zh-CN" altLang="en-US" sz="1200">
                <a:sym typeface="+mn-ea"/>
              </a:rPr>
              <a:t>"</a:t>
            </a:r>
            <a:r>
              <a:rPr lang="zh-CN" altLang="en-US" sz="1200"/>
              <a:t>["tag1", "tag2", "tag3", ...]</a:t>
            </a:r>
            <a:r>
              <a:rPr lang="zh-CN" altLang="en-US" sz="1200">
                <a:sym typeface="+mn-ea"/>
              </a:rPr>
              <a:t>"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当您收到我提供的图像时，请按照以下步骤对其进行分析，并以指定的格式构建您的响应：</a:t>
            </a:r>
            <a:endParaRPr lang="zh-CN" altLang="en-US" sz="1200"/>
          </a:p>
          <a:p>
            <a:r>
              <a:rPr lang="zh-CN" altLang="en-US" sz="1200"/>
              <a:t>1. 标题创建：制作一个能够捕捉图像风格和本质的短语。</a:t>
            </a:r>
            <a:endParaRPr lang="zh-CN" altLang="en-US" sz="1200"/>
          </a:p>
          <a:p>
            <a:r>
              <a:rPr lang="zh-CN" altLang="en-US" sz="1200"/>
              <a:t>    - 问问自己：“哪句话概括了图像的本质？”</a:t>
            </a:r>
            <a:endParaRPr lang="zh-CN" altLang="en-US" sz="1200"/>
          </a:p>
          <a:p>
            <a:r>
              <a:rPr lang="zh-CN" altLang="en-US" sz="1200"/>
              <a:t>2. 描述：简要描述图像，重点关注人物和场景等重要元素。</a:t>
            </a:r>
            <a:endParaRPr lang="zh-CN" altLang="en-US" sz="1200"/>
          </a:p>
          <a:p>
            <a:r>
              <a:rPr lang="zh-CN" altLang="en-US" sz="1200"/>
              <a:t>    - 问问自己：“定义这个图像的关键元素是什么？”</a:t>
            </a:r>
            <a:endParaRPr lang="zh-CN" altLang="en-US" sz="1200"/>
          </a:p>
          <a:p>
            <a:r>
              <a:rPr lang="zh-CN" altLang="en-US" sz="1200"/>
              <a:t>3. 标签：识别反映图像关键特征或特征的单字标签。</a:t>
            </a:r>
            <a:endParaRPr lang="zh-CN" altLang="en-US" sz="1200"/>
          </a:p>
          <a:p>
            <a:r>
              <a:rPr lang="zh-CN" altLang="en-US" sz="1200"/>
              <a:t>    - 问问自己：“什么标签最能代表这张图片？”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响应格式：采用以下 JSON 格式构建您的分析：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    "topic": "[图片标题解析]",</a:t>
            </a:r>
            <a:endParaRPr lang="zh-CN" altLang="en-US" sz="1200"/>
          </a:p>
          <a:p>
            <a:r>
              <a:rPr lang="zh-CN" altLang="en-US" sz="1200"/>
              <a:t>    "description": "[图像描述]",</a:t>
            </a:r>
            <a:endParaRPr lang="zh-CN" altLang="en-US" sz="1200"/>
          </a:p>
          <a:p>
            <a:r>
              <a:rPr lang="zh-CN" altLang="en-US" sz="1200"/>
              <a:t>    “标签”：“[“标签1”，“标签2”，“标签3”，...]”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680" y="282645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Llava </a:t>
            </a:r>
            <a:r>
              <a:rPr lang="zh-CN" altLang="en-US"/>
              <a:t>图像解读助手Prompt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7880" y="1141095"/>
            <a:ext cx="103663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As a skilled and professional art critic, your task is to appreciate and analyze the art of a given picture. I will provide a picture, and based on this picture, you will need to follow these steps in your thinking:</a:t>
            </a:r>
            <a:endParaRPr lang="zh-CN" altLang="en-US" sz="1200"/>
          </a:p>
          <a:p>
            <a:r>
              <a:rPr lang="zh-CN" altLang="en-US" sz="1200"/>
              <a:t>Extract the basic elements of the picture, observe their characteristics and think about what these elements represent.</a:t>
            </a:r>
            <a:endParaRPr lang="zh-CN" altLang="en-US" sz="1200"/>
          </a:p>
          <a:p>
            <a:r>
              <a:rPr lang="zh-CN" altLang="en-US" sz="1200"/>
              <a:t>Consider the style and color palette of the image and describe these elements in a creative and abstract way.</a:t>
            </a:r>
            <a:endParaRPr lang="zh-CN" altLang="en-US" sz="1200"/>
          </a:p>
          <a:p>
            <a:r>
              <a:rPr lang="zh-CN" altLang="en-US" sz="1200"/>
              <a:t>After completing your thought process, you will need to use creative and poetic language to summarize the picture in terms of the following three areas:</a:t>
            </a:r>
            <a:endParaRPr lang="zh-CN" altLang="en-US" sz="1200"/>
          </a:p>
          <a:p>
            <a:r>
              <a:rPr lang="zh-CN" altLang="en-US" sz="1200"/>
              <a:t>(a) cultural value, (b) artistic value, and (c) aesthetic perspective.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At last, you should output on the following json format: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pPr indent="457200"/>
            <a:r>
              <a:rPr lang="zh-CN" altLang="en-US" sz="1200"/>
              <a:t>"interpretation": "Cultural Value: [your cultural value summary], Artistic Value: [your artistic value summary], Aesthetic Perspective: [your aesthetic perspective summary]"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r>
              <a:rPr lang="zh-CN" altLang="en-US" sz="1200"/>
              <a:t>Please ensure that your response follows this format and is creative and in-depth in content, reflecting your professionalism as an art critic.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作为一名熟练且专业的艺术评论家，您的任务是欣赏和分析给定图片的艺术。 我将提供一张图片，该张图片的主体内容是【用户输入】，描绘的主题是【图片主题】</a:t>
            </a:r>
            <a:endParaRPr lang="zh-CN" altLang="en-US" sz="1200"/>
          </a:p>
          <a:p>
            <a:r>
              <a:rPr lang="zh-CN" altLang="en-US" sz="1200"/>
              <a:t>该张图片的画面内容元素描述如下：</a:t>
            </a:r>
            <a:endParaRPr lang="zh-CN" altLang="en-US" sz="1200"/>
          </a:p>
          <a:p>
            <a:r>
              <a:rPr lang="zh-CN" altLang="en-US" sz="1200"/>
              <a:t>【</a:t>
            </a:r>
            <a:r>
              <a:rPr lang="en-US" altLang="zh-CN" sz="1200"/>
              <a:t>Prompt</a:t>
            </a:r>
            <a:r>
              <a:rPr lang="zh-CN" altLang="en-US" sz="1200"/>
              <a:t>】</a:t>
            </a:r>
            <a:endParaRPr lang="zh-CN" altLang="en-US" sz="1200"/>
          </a:p>
          <a:p>
            <a:r>
              <a:rPr lang="zh-CN" altLang="en-US" sz="1200"/>
              <a:t>根据这张图片，您需要按照以下步骤进行思考：</a:t>
            </a:r>
            <a:endParaRPr lang="zh-CN" altLang="en-US" sz="1200"/>
          </a:p>
          <a:p>
            <a:r>
              <a:rPr lang="en-US" altLang="zh-CN" sz="1200"/>
              <a:t>1</a:t>
            </a:r>
            <a:r>
              <a:rPr lang="zh-CN" altLang="en-US" sz="1200"/>
              <a:t>、观察画面中的元素特征并思考这些元素代表什么。</a:t>
            </a:r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/>
              <a:t>、从</a:t>
            </a:r>
            <a:r>
              <a:rPr lang="zh-CN" altLang="en-US" sz="1200">
                <a:sym typeface="+mn-ea"/>
              </a:rPr>
              <a:t>文化价值、艺术价值和审美视角，</a:t>
            </a:r>
            <a:r>
              <a:rPr lang="zh-CN" altLang="en-US" sz="1200"/>
              <a:t>考虑图像的风格和调色板，以创造性和抽象的方式描述这些元素。</a:t>
            </a:r>
            <a:endParaRPr lang="zh-CN" altLang="en-US" sz="1200"/>
          </a:p>
          <a:p>
            <a:r>
              <a:rPr lang="zh-CN" altLang="en-US" sz="1200"/>
              <a:t>基于给出的图片画面内容进行以下内容的输出。</a:t>
            </a:r>
            <a:endParaRPr lang="zh-CN" altLang="en-US" sz="1200"/>
          </a:p>
          <a:p>
            <a:r>
              <a:rPr lang="zh-CN" altLang="en-US" sz="1200"/>
              <a:t>最后，您应该输出以下 json 格式：</a:t>
            </a:r>
            <a:endParaRPr lang="zh-CN" altLang="en-US" sz="1200"/>
          </a:p>
          <a:p>
            <a:r>
              <a:rPr lang="zh-CN" altLang="en-US" sz="1200"/>
              <a:t>{</a:t>
            </a:r>
            <a:endParaRPr lang="zh-CN" altLang="en-US" sz="1200"/>
          </a:p>
          <a:p>
            <a:r>
              <a:rPr lang="zh-CN" altLang="en-US" sz="1200"/>
              <a:t>"interpretation": "文化价值：[您的文化价值</a:t>
            </a:r>
            <a:r>
              <a:rPr lang="zh-CN" altLang="en-US" sz="1200" b="1">
                <a:solidFill>
                  <a:srgbClr val="FF0000"/>
                </a:solidFill>
              </a:rPr>
              <a:t>概要</a:t>
            </a:r>
            <a:r>
              <a:rPr lang="zh-CN" altLang="en-US" sz="1200"/>
              <a:t>]、艺术价值：[您的艺术价值</a:t>
            </a:r>
            <a:r>
              <a:rPr lang="zh-CN" altLang="en-US" sz="1200" b="1">
                <a:solidFill>
                  <a:srgbClr val="FF0000"/>
                </a:solidFill>
              </a:rPr>
              <a:t>概要</a:t>
            </a:r>
            <a:r>
              <a:rPr lang="zh-CN" altLang="en-US" sz="1200"/>
              <a:t>]、审美观点：[您的审美观点</a:t>
            </a:r>
            <a:r>
              <a:rPr lang="zh-CN" altLang="en-US" sz="1200" b="1">
                <a:solidFill>
                  <a:srgbClr val="FF0000"/>
                </a:solidFill>
              </a:rPr>
              <a:t>概要</a:t>
            </a:r>
            <a:r>
              <a:rPr lang="zh-CN" altLang="en-US" sz="1200"/>
              <a:t>]"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  <a:p>
            <a:r>
              <a:rPr lang="zh-CN" altLang="en-US" sz="1200"/>
              <a:t>请确保您的回复遵循此格式，且内容富有创意且有深度，体现您作为艺术评论家的专业精神。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圆角矩形 27"/>
          <p:cNvSpPr/>
          <p:nvPr/>
        </p:nvSpPr>
        <p:spPr>
          <a:xfrm>
            <a:off x="121920" y="1349375"/>
            <a:ext cx="11982450" cy="5229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026410" y="3782060"/>
            <a:ext cx="3591560" cy="785495"/>
          </a:xfrm>
          <a:prstGeom prst="round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429" t="16801" r="8675" b="15323"/>
          <a:stretch>
            <a:fillRect/>
          </a:stretch>
        </p:blipFill>
        <p:spPr>
          <a:xfrm>
            <a:off x="8198485" y="4828540"/>
            <a:ext cx="1848485" cy="320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9686" t="12432" r="13429" b="19126"/>
          <a:stretch>
            <a:fillRect/>
          </a:stretch>
        </p:blipFill>
        <p:spPr>
          <a:xfrm>
            <a:off x="8303260" y="2925445"/>
            <a:ext cx="1786890" cy="318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41270" y="2697480"/>
            <a:ext cx="2573655" cy="393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601595" y="5248275"/>
            <a:ext cx="2513330" cy="375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14925" y="2177415"/>
            <a:ext cx="1996440" cy="1432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77510" y="5057140"/>
            <a:ext cx="1271270" cy="847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185400" y="2522855"/>
            <a:ext cx="1600200" cy="10972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090150" y="4641850"/>
            <a:ext cx="1790700" cy="6934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1280" y="3656965"/>
            <a:ext cx="1631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Target_name</a:t>
            </a:r>
            <a:endParaRPr lang="en-US" altLang="zh-CN" b="1"/>
          </a:p>
          <a:p>
            <a:r>
              <a:rPr lang="en-US" altLang="zh-CN" b="1"/>
              <a:t> (User_input)</a:t>
            </a:r>
            <a:endParaRPr lang="en-US" altLang="zh-CN" b="1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713230" y="3975735"/>
            <a:ext cx="57277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375535" y="1935480"/>
            <a:ext cx="4999990" cy="4061460"/>
          </a:xfrm>
          <a:prstGeom prst="roundRect">
            <a:avLst/>
          </a:prstGeom>
          <a:ln w="28575">
            <a:solidFill>
              <a:schemeClr val="bg2">
                <a:lumMod val="1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247380" y="2187575"/>
            <a:ext cx="3620770" cy="1609090"/>
          </a:xfrm>
          <a:prstGeom prst="round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39065" y="3656965"/>
            <a:ext cx="1511935" cy="644525"/>
          </a:xfrm>
          <a:prstGeom prst="roundRect">
            <a:avLst/>
          </a:prstGeom>
          <a:ln w="38100" cap="flat" cmpd="sng" algn="ctr">
            <a:solidFill>
              <a:schemeClr val="tx2">
                <a:lumMod val="75000"/>
              </a:schemeClr>
            </a:solidFill>
            <a:prstDash val="sys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17"/>
            </p:custDataLst>
          </p:nvPr>
        </p:nvSpPr>
        <p:spPr>
          <a:xfrm>
            <a:off x="8157210" y="4184015"/>
            <a:ext cx="3782695" cy="1609090"/>
          </a:xfrm>
          <a:prstGeom prst="round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232150" y="3895090"/>
            <a:ext cx="3101340" cy="548640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>
            <p:custDataLst>
              <p:tags r:id="rId20"/>
            </p:custDataLst>
          </p:nvPr>
        </p:nvCxnSpPr>
        <p:spPr>
          <a:xfrm>
            <a:off x="7442200" y="3966210"/>
            <a:ext cx="81153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标题 26"/>
          <p:cNvSpPr/>
          <p:nvPr>
            <p:ph type="title"/>
          </p:nvPr>
        </p:nvSpPr>
        <p:spPr>
          <a:xfrm>
            <a:off x="608400" y="349955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模型组合交互</a:t>
            </a:r>
            <a:r>
              <a:rPr lang="zh-CN" altLang="en-US"/>
              <a:t>使用示意流程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58380" y="3529965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Images</a:t>
            </a:r>
            <a:endParaRPr lang="en-US" altLang="zh-CN"/>
          </a:p>
        </p:txBody>
      </p:sp>
    </p:spTree>
    <p:custDataLst>
      <p:tags r:id="rId2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8400" y="41917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Llama</a:t>
            </a:r>
            <a:r>
              <a:rPr lang="zh-CN" altLang="en-US"/>
              <a:t>与</a:t>
            </a:r>
            <a:r>
              <a:rPr lang="en-US" altLang="zh-CN"/>
              <a:t>LLava</a:t>
            </a:r>
            <a:r>
              <a:rPr lang="zh-CN" altLang="en-US"/>
              <a:t>的信息对称问题解决思路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71320" y="2407285"/>
            <a:ext cx="1503680" cy="550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用户输入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9245" y="2407285"/>
            <a:ext cx="1272540" cy="441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Prompt</a:t>
            </a:r>
            <a:endParaRPr lang="en-US" altLang="zh-CN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6870" y="3043555"/>
            <a:ext cx="1311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Images</a:t>
            </a:r>
            <a:endParaRPr lang="en-US" altLang="zh-CN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5274310" y="4957445"/>
            <a:ext cx="16363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一键填充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9" name="曲线连接符 8"/>
          <p:cNvCxnSpPr>
            <a:endCxn id="8" idx="3"/>
          </p:cNvCxnSpPr>
          <p:nvPr/>
        </p:nvCxnSpPr>
        <p:spPr>
          <a:xfrm rot="5400000">
            <a:off x="7337743" y="2422208"/>
            <a:ext cx="2369185" cy="322326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2"/>
            <a:endCxn id="8" idx="1"/>
          </p:cNvCxnSpPr>
          <p:nvPr>
            <p:custDataLst>
              <p:tags r:id="rId2"/>
            </p:custDataLst>
          </p:nvPr>
        </p:nvCxnSpPr>
        <p:spPr>
          <a:xfrm rot="5400000" flipV="1">
            <a:off x="2718435" y="2662555"/>
            <a:ext cx="2260600" cy="285115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5" idx="0"/>
          </p:cNvCxnSpPr>
          <p:nvPr>
            <p:custDataLst>
              <p:tags r:id="rId3"/>
            </p:custDataLst>
          </p:nvPr>
        </p:nvCxnSpPr>
        <p:spPr>
          <a:xfrm rot="16200000" flipH="1">
            <a:off x="6115050" y="-1284605"/>
            <a:ext cx="3175" cy="7383780"/>
          </a:xfrm>
          <a:prstGeom prst="curvedConnector3">
            <a:avLst>
              <a:gd name="adj1" fmla="val -2663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7" idx="0"/>
          </p:cNvCxnSpPr>
          <p:nvPr>
            <p:custDataLst>
              <p:tags r:id="rId4"/>
            </p:custDataLst>
          </p:nvPr>
        </p:nvCxnSpPr>
        <p:spPr>
          <a:xfrm rot="10800000" flipV="1">
            <a:off x="6092825" y="2628265"/>
            <a:ext cx="3077845" cy="41529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6092825" y="3503930"/>
            <a:ext cx="0" cy="14535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02605" y="1382395"/>
            <a:ext cx="441960" cy="3892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r>
              <a:rPr lang="zh-CN" altLang="en-US">
                <a:latin typeface="Calibri" panose="020F0502020204030204" charset="0"/>
              </a:rPr>
              <a:t>①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70140" y="2426335"/>
            <a:ext cx="429895" cy="4057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r>
              <a:rPr lang="zh-CN" altLang="en-US">
                <a:latin typeface="Calibri" panose="020F0502020204030204" charset="0"/>
              </a:rPr>
              <a:t>②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87720" y="3903980"/>
            <a:ext cx="411480" cy="3829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r>
              <a:rPr lang="zh-CN" altLang="en-US">
                <a:latin typeface="Calibri" panose="020F0502020204030204" charset="0"/>
              </a:rPr>
              <a:t>③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72640" y="3918585"/>
            <a:ext cx="171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ProductName</a:t>
            </a:r>
            <a:endParaRPr lang="en-US" altLang="zh-CN" b="1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commondata" val="eyJoZGlkIjoiMGNjNWY3ZmVlYWRiMDRjNjU0MTk3ZTFlMTdlOGM2MW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3334</Words>
  <Application>WPS 演示</Application>
  <PresentationFormat>宽屏</PresentationFormat>
  <Paragraphs>96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Llava 一键填充助手Prompt</vt:lpstr>
      <vt:lpstr>Llava 图像解读助手Prompt</vt:lpstr>
      <vt:lpstr>PowerPoint 演示文稿</vt:lpstr>
      <vt:lpstr>Llama与LLava的信息对称问题解决思路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Evinci</cp:lastModifiedBy>
  <cp:revision>158</cp:revision>
  <dcterms:created xsi:type="dcterms:W3CDTF">2019-06-19T02:08:00Z</dcterms:created>
  <dcterms:modified xsi:type="dcterms:W3CDTF">2024-01-23T10:16:12Z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A02DC7ADC2A6440191C5137EAB855F1A_11</vt:lpwstr>
  </property>
</Properties>
</file>