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</p:sldMasterIdLst>
  <p:notesMasterIdLst>
    <p:notesMasterId r:id="rId42"/>
  </p:notesMasterIdLst>
  <p:sldIdLst>
    <p:sldId id="635" r:id="rId3"/>
    <p:sldId id="779" r:id="rId4"/>
    <p:sldId id="712" r:id="rId5"/>
    <p:sldId id="829" r:id="rId6"/>
    <p:sldId id="828" r:id="rId7"/>
    <p:sldId id="738" r:id="rId8"/>
    <p:sldId id="830" r:id="rId9"/>
    <p:sldId id="735" r:id="rId10"/>
    <p:sldId id="831" r:id="rId11"/>
    <p:sldId id="737" r:id="rId12"/>
    <p:sldId id="832" r:id="rId13"/>
    <p:sldId id="741" r:id="rId14"/>
    <p:sldId id="833" r:id="rId15"/>
    <p:sldId id="740" r:id="rId16"/>
    <p:sldId id="793" r:id="rId17"/>
    <p:sldId id="835" r:id="rId18"/>
    <p:sldId id="791" r:id="rId19"/>
    <p:sldId id="834" r:id="rId20"/>
    <p:sldId id="836" r:id="rId21"/>
    <p:sldId id="838" r:id="rId22"/>
    <p:sldId id="839" r:id="rId23"/>
    <p:sldId id="840" r:id="rId24"/>
    <p:sldId id="841" r:id="rId25"/>
    <p:sldId id="794" r:id="rId26"/>
    <p:sldId id="843" r:id="rId27"/>
    <p:sldId id="844" r:id="rId28"/>
    <p:sldId id="845" r:id="rId29"/>
    <p:sldId id="846" r:id="rId30"/>
    <p:sldId id="847" r:id="rId31"/>
    <p:sldId id="848" r:id="rId32"/>
    <p:sldId id="850" r:id="rId33"/>
    <p:sldId id="852" r:id="rId34"/>
    <p:sldId id="853" r:id="rId35"/>
    <p:sldId id="854" r:id="rId36"/>
    <p:sldId id="855" r:id="rId37"/>
    <p:sldId id="856" r:id="rId38"/>
    <p:sldId id="857" r:id="rId39"/>
    <p:sldId id="858" r:id="rId40"/>
    <p:sldId id="851" r:id="rId4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0">
          <p15:clr>
            <a:srgbClr val="A4A3A4"/>
          </p15:clr>
        </p15:guide>
        <p15:guide id="2" orient="horz" pos="3004">
          <p15:clr>
            <a:srgbClr val="A4A3A4"/>
          </p15:clr>
        </p15:guide>
        <p15:guide id="3" pos="5364">
          <p15:clr>
            <a:srgbClr val="A4A3A4"/>
          </p15:clr>
        </p15:guide>
        <p15:guide id="4" pos="3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70C0"/>
    <a:srgbClr val="262626"/>
    <a:srgbClr val="EAEAEA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43" autoAdjust="0"/>
    <p:restoredTop sz="86124" autoAdjust="0"/>
  </p:normalViewPr>
  <p:slideViewPr>
    <p:cSldViewPr snapToGrid="0" showGuides="1">
      <p:cViewPr varScale="1">
        <p:scale>
          <a:sx n="75" d="100"/>
          <a:sy n="75" d="100"/>
        </p:scale>
        <p:origin x="776" y="48"/>
      </p:cViewPr>
      <p:guideLst>
        <p:guide orient="horz" pos="280"/>
        <p:guide orient="horz" pos="3004"/>
        <p:guide pos="5364"/>
        <p:guide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D77B4-E4B4-4D3C-A9C5-EB900FF3B15E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D5EBB-275F-4C24-B082-C5EEF1435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73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627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548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92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324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262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084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791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926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251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012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963"/>
            <a:ext cx="7772400" cy="179110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140"/>
            <a:ext cx="6858000" cy="124210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EA9F-13A1-42BA-97AC-94DDCCF092E8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5BB1-9BE5-4348-8E2B-00376F31D2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EA9F-13A1-42BA-97AC-94DDCCF092E8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5BB1-9BE5-4348-8E2B-00376F31D2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EA9F-13A1-42BA-97AC-94DDCCF092E8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5BB1-9BE5-4348-8E2B-00376F31D2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EA9F-13A1-42BA-97AC-94DDCCF092E8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5BB1-9BE5-4348-8E2B-00376F31D2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EA9F-13A1-42BA-97AC-94DDCCF092E8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5BB1-9BE5-4348-8E2B-00376F31D2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EA9F-13A1-42BA-97AC-94DDCCF092E8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5BB1-9BE5-4348-8E2B-00376F31D2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EA9F-13A1-42BA-97AC-94DDCCF092E8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5BB1-9BE5-4348-8E2B-00376F31D2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EA9F-13A1-42BA-97AC-94DDCCF092E8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5BB1-9BE5-4348-8E2B-00376F31D2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EA9F-13A1-42BA-97AC-94DDCCF092E8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5BB1-9BE5-4348-8E2B-00376F31D2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EA9F-13A1-42BA-97AC-94DDCCF092E8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5BB1-9BE5-4348-8E2B-00376F31D2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EA9F-13A1-42BA-97AC-94DDCCF092E8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5BB1-9BE5-4348-8E2B-00376F31D2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595"/>
            <a:ext cx="7886700" cy="21400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877"/>
            <a:ext cx="7886700" cy="112539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528"/>
            <a:ext cx="3886200" cy="32642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528"/>
            <a:ext cx="3886200" cy="32642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06"/>
            <a:ext cx="7886700" cy="99439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1158"/>
            <a:ext cx="3868340" cy="618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9232"/>
            <a:ext cx="3868340" cy="27640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158"/>
            <a:ext cx="3887391" cy="618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232"/>
            <a:ext cx="3887391" cy="27640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78"/>
            <a:ext cx="2949178" cy="120042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737"/>
            <a:ext cx="4629150" cy="365604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399"/>
            <a:ext cx="2949178" cy="285933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 l="71000" t="1000" r="1000" b="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906"/>
            <a:ext cx="7886700" cy="994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528"/>
            <a:ext cx="7886700" cy="3264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342"/>
            <a:ext cx="2057400" cy="273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D302F-5E2D-4FF9-A986-02603DCE6FDA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342"/>
            <a:ext cx="3086100" cy="273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342"/>
            <a:ext cx="2057400" cy="273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0EA9F-13A1-42BA-97AC-94DDCCF092E8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D5BB1-9BE5-4348-8E2B-00376F31D2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630407" y="2576889"/>
            <a:ext cx="2461252" cy="33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9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Dept. of Computer Science </a:t>
            </a:r>
          </a:p>
          <a:p>
            <a:r>
              <a:rPr lang="en-US" altLang="zh-CN" sz="79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Zhejiang University City College</a:t>
            </a:r>
            <a:endParaRPr lang="zh-CN" altLang="en-US" sz="79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605918" y="1825122"/>
            <a:ext cx="1399540" cy="1021715"/>
            <a:chOff x="8564451" y="2716812"/>
            <a:chExt cx="579549" cy="1361673"/>
          </a:xfrm>
        </p:grpSpPr>
        <p:sp>
          <p:nvSpPr>
            <p:cNvPr id="12" name="矩形 11"/>
            <p:cNvSpPr/>
            <p:nvPr/>
          </p:nvSpPr>
          <p:spPr>
            <a:xfrm>
              <a:off x="8564451" y="2716812"/>
              <a:ext cx="579549" cy="993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1" name="矩形 30"/>
            <p:cNvSpPr/>
            <p:nvPr/>
          </p:nvSpPr>
          <p:spPr>
            <a:xfrm>
              <a:off x="8564451" y="3805061"/>
              <a:ext cx="579549" cy="273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74315" y="1825551"/>
            <a:ext cx="5840429" cy="1021286"/>
            <a:chOff x="0" y="2716812"/>
            <a:chExt cx="6408150" cy="1361673"/>
          </a:xfrm>
        </p:grpSpPr>
        <p:sp>
          <p:nvSpPr>
            <p:cNvPr id="30" name="矩形 29"/>
            <p:cNvSpPr/>
            <p:nvPr/>
          </p:nvSpPr>
          <p:spPr>
            <a:xfrm>
              <a:off x="0" y="3805061"/>
              <a:ext cx="5991141" cy="273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716812"/>
              <a:ext cx="5991142" cy="993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434823" y="3246265"/>
              <a:ext cx="3973327" cy="542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基于</a:t>
              </a: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TensorFlow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的实践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89292" y="1867489"/>
            <a:ext cx="918161" cy="918159"/>
            <a:chOff x="222586" y="2787385"/>
            <a:chExt cx="1224000" cy="1223998"/>
          </a:xfrm>
        </p:grpSpPr>
        <p:sp>
          <p:nvSpPr>
            <p:cNvPr id="20" name="椭圆 19"/>
            <p:cNvSpPr/>
            <p:nvPr/>
          </p:nvSpPr>
          <p:spPr>
            <a:xfrm>
              <a:off x="222586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9" name="Freeform 5"/>
            <p:cNvSpPr>
              <a:spLocks noEditPoints="1"/>
            </p:cNvSpPr>
            <p:nvPr/>
          </p:nvSpPr>
          <p:spPr bwMode="auto">
            <a:xfrm>
              <a:off x="446632" y="3034538"/>
              <a:ext cx="775907" cy="729691"/>
            </a:xfrm>
            <a:custGeom>
              <a:avLst/>
              <a:gdLst>
                <a:gd name="T0" fmla="*/ 8 w 97"/>
                <a:gd name="T1" fmla="*/ 10 h 91"/>
                <a:gd name="T2" fmla="*/ 28 w 97"/>
                <a:gd name="T3" fmla="*/ 10 h 91"/>
                <a:gd name="T4" fmla="*/ 41 w 97"/>
                <a:gd name="T5" fmla="*/ 45 h 91"/>
                <a:gd name="T6" fmla="*/ 51 w 97"/>
                <a:gd name="T7" fmla="*/ 41 h 91"/>
                <a:gd name="T8" fmla="*/ 59 w 97"/>
                <a:gd name="T9" fmla="*/ 46 h 91"/>
                <a:gd name="T10" fmla="*/ 66 w 97"/>
                <a:gd name="T11" fmla="*/ 27 h 91"/>
                <a:gd name="T12" fmla="*/ 73 w 97"/>
                <a:gd name="T13" fmla="*/ 34 h 91"/>
                <a:gd name="T14" fmla="*/ 83 w 97"/>
                <a:gd name="T15" fmla="*/ 23 h 91"/>
                <a:gd name="T16" fmla="*/ 73 w 97"/>
                <a:gd name="T17" fmla="*/ 40 h 91"/>
                <a:gd name="T18" fmla="*/ 67 w 97"/>
                <a:gd name="T19" fmla="*/ 33 h 91"/>
                <a:gd name="T20" fmla="*/ 61 w 97"/>
                <a:gd name="T21" fmla="*/ 51 h 91"/>
                <a:gd name="T22" fmla="*/ 51 w 97"/>
                <a:gd name="T23" fmla="*/ 45 h 91"/>
                <a:gd name="T24" fmla="*/ 41 w 97"/>
                <a:gd name="T25" fmla="*/ 45 h 91"/>
                <a:gd name="T26" fmla="*/ 74 w 97"/>
                <a:gd name="T27" fmla="*/ 86 h 91"/>
                <a:gd name="T28" fmla="*/ 43 w 97"/>
                <a:gd name="T29" fmla="*/ 91 h 91"/>
                <a:gd name="T30" fmla="*/ 63 w 97"/>
                <a:gd name="T31" fmla="*/ 68 h 91"/>
                <a:gd name="T32" fmla="*/ 97 w 97"/>
                <a:gd name="T33" fmla="*/ 68 h 91"/>
                <a:gd name="T34" fmla="*/ 97 w 97"/>
                <a:gd name="T35" fmla="*/ 6 h 91"/>
                <a:gd name="T36" fmla="*/ 93 w 97"/>
                <a:gd name="T37" fmla="*/ 3 h 91"/>
                <a:gd name="T38" fmla="*/ 34 w 97"/>
                <a:gd name="T39" fmla="*/ 9 h 91"/>
                <a:gd name="T40" fmla="*/ 90 w 97"/>
                <a:gd name="T41" fmla="*/ 61 h 91"/>
                <a:gd name="T42" fmla="*/ 36 w 97"/>
                <a:gd name="T43" fmla="*/ 68 h 91"/>
                <a:gd name="T44" fmla="*/ 54 w 97"/>
                <a:gd name="T45" fmla="*/ 84 h 91"/>
                <a:gd name="T46" fmla="*/ 63 w 97"/>
                <a:gd name="T47" fmla="*/ 68 h 91"/>
                <a:gd name="T48" fmla="*/ 7 w 97"/>
                <a:gd name="T49" fmla="*/ 55 h 91"/>
                <a:gd name="T50" fmla="*/ 14 w 97"/>
                <a:gd name="T51" fmla="*/ 91 h 91"/>
                <a:gd name="T52" fmla="*/ 20 w 97"/>
                <a:gd name="T53" fmla="*/ 60 h 91"/>
                <a:gd name="T54" fmla="*/ 31 w 97"/>
                <a:gd name="T55" fmla="*/ 91 h 91"/>
                <a:gd name="T56" fmla="*/ 28 w 97"/>
                <a:gd name="T57" fmla="*/ 33 h 91"/>
                <a:gd name="T58" fmla="*/ 55 w 97"/>
                <a:gd name="T59" fmla="*/ 24 h 91"/>
                <a:gd name="T60" fmla="*/ 20 w 97"/>
                <a:gd name="T61" fmla="*/ 23 h 91"/>
                <a:gd name="T62" fmla="*/ 19 w 97"/>
                <a:gd name="T63" fmla="*/ 27 h 91"/>
                <a:gd name="T64" fmla="*/ 18 w 97"/>
                <a:gd name="T65" fmla="*/ 47 h 91"/>
                <a:gd name="T66" fmla="*/ 18 w 97"/>
                <a:gd name="T67" fmla="*/ 47 h 91"/>
                <a:gd name="T68" fmla="*/ 18 w 97"/>
                <a:gd name="T69" fmla="*/ 47 h 91"/>
                <a:gd name="T70" fmla="*/ 16 w 97"/>
                <a:gd name="T71" fmla="*/ 27 h 91"/>
                <a:gd name="T72" fmla="*/ 16 w 97"/>
                <a:gd name="T73" fmla="*/ 23 h 91"/>
                <a:gd name="T74" fmla="*/ 0 w 97"/>
                <a:gd name="T75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91" tIns="34295" rIns="68591" bIns="34295" numCol="1" anchor="t" anchorCtr="0" compatLnSpc="1"/>
            <a:lstStyle/>
            <a:p>
              <a:endParaRPr lang="zh-CN" altLang="en-US" sz="135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478863" y="1867488"/>
            <a:ext cx="918161" cy="918159"/>
            <a:chOff x="1734969" y="2787385"/>
            <a:chExt cx="1224000" cy="1223998"/>
          </a:xfrm>
        </p:grpSpPr>
        <p:sp>
          <p:nvSpPr>
            <p:cNvPr id="27" name="椭圆 26"/>
            <p:cNvSpPr/>
            <p:nvPr/>
          </p:nvSpPr>
          <p:spPr>
            <a:xfrm>
              <a:off x="1734969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1945451" y="3091502"/>
              <a:ext cx="803035" cy="615763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91" tIns="34295" rIns="68591" bIns="34295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031133" y="1789761"/>
            <a:ext cx="3925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深度学习应用开发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0124" y="1848501"/>
            <a:ext cx="20804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吴明晖 李卓蓉 金苍宏 王军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28544" y="2102693"/>
            <a:ext cx="20063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浙江大学城市学院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0125" y="2353532"/>
            <a:ext cx="2080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计算机与计算科学学院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56DFAB5-161C-4C7C-86BC-D85E0D4F5F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503" y="2961946"/>
            <a:ext cx="1454369" cy="218155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4AA5F7E-50FA-49F7-BF5E-BAA4E5D36B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719" y="3440577"/>
            <a:ext cx="1858213" cy="135456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AE158DB-6523-4AE2-A406-30759F15897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431" y="778737"/>
            <a:ext cx="4004441" cy="92082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2D7695F-8ABE-4B02-823B-99B6B1E0CB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315" y="3725130"/>
            <a:ext cx="5017499" cy="111290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995E4066-86A4-4295-BB51-9F383703F7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863" y="164752"/>
            <a:ext cx="2152388" cy="388626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DDCBE8C8-0A88-4701-91FA-8435E989D87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9" y="181981"/>
            <a:ext cx="1122600" cy="41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93" y="1068305"/>
            <a:ext cx="4247910" cy="3036904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179" y="925975"/>
            <a:ext cx="4180570" cy="421752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89016" y="4684592"/>
            <a:ext cx="3750198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Inception V0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71141" y="391880"/>
            <a:ext cx="499639" cy="498431"/>
            <a:chOff x="611187" y="261275"/>
            <a:chExt cx="666069" cy="664458"/>
          </a:xfrm>
        </p:grpSpPr>
        <p:sp>
          <p:nvSpPr>
            <p:cNvPr id="23" name="矩形 22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5" name="TextBox 1"/>
          <p:cNvSpPr txBox="1"/>
          <p:nvPr/>
        </p:nvSpPr>
        <p:spPr>
          <a:xfrm>
            <a:off x="1383957" y="442311"/>
            <a:ext cx="4669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CNN——GoogleNet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815936" y="4684592"/>
            <a:ext cx="3750198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Inception V1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A3E1BA-386B-7490-C970-D46B3FB6FBE9}"/>
              </a:ext>
            </a:extLst>
          </p:cNvPr>
          <p:cNvSpPr txBox="1"/>
          <p:nvPr/>
        </p:nvSpPr>
        <p:spPr>
          <a:xfrm>
            <a:off x="234350" y="3181879"/>
            <a:ext cx="1363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思考：并行卷积的意义何在？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1388251-8A29-CF74-83E1-1907B3724E35}"/>
              </a:ext>
            </a:extLst>
          </p:cNvPr>
          <p:cNvSpPr txBox="1"/>
          <p:nvPr/>
        </p:nvSpPr>
        <p:spPr>
          <a:xfrm>
            <a:off x="7488392" y="1087576"/>
            <a:ext cx="1363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思考：</a:t>
            </a:r>
            <a:r>
              <a:rPr lang="en-US" altLang="zh-CN" dirty="0">
                <a:solidFill>
                  <a:srgbClr val="FF0000"/>
                </a:solidFill>
              </a:rPr>
              <a:t>1x1</a:t>
            </a:r>
            <a:r>
              <a:rPr lang="zh-CN" altLang="en-US" dirty="0">
                <a:solidFill>
                  <a:srgbClr val="FF0000"/>
                </a:solidFill>
              </a:rPr>
              <a:t>卷积的意义何在？</a:t>
            </a:r>
          </a:p>
        </p:txBody>
      </p:sp>
    </p:spTree>
    <p:extLst>
      <p:ext uri="{BB962C8B-B14F-4D97-AF65-F5344CB8AC3E}">
        <p14:creationId xmlns:p14="http://schemas.microsoft.com/office/powerpoint/2010/main" val="143010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71141" y="391880"/>
            <a:ext cx="499639" cy="498431"/>
            <a:chOff x="611187" y="261275"/>
            <a:chExt cx="666069" cy="664458"/>
          </a:xfrm>
        </p:grpSpPr>
        <p:sp>
          <p:nvSpPr>
            <p:cNvPr id="6" name="矩形 5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" name="矩形 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8" name="TextBox 1"/>
          <p:cNvSpPr txBox="1"/>
          <p:nvPr/>
        </p:nvSpPr>
        <p:spPr>
          <a:xfrm>
            <a:off x="1383957" y="442311"/>
            <a:ext cx="3822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CNN——ResNet</a:t>
            </a:r>
          </a:p>
          <a:p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491510-950E-3AE0-731C-5D01D0D3343A}"/>
              </a:ext>
            </a:extLst>
          </p:cNvPr>
          <p:cNvSpPr/>
          <p:nvPr/>
        </p:nvSpPr>
        <p:spPr>
          <a:xfrm rot="5400000">
            <a:off x="2921000" y="2344506"/>
            <a:ext cx="15494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00"/>
                </a:solidFill>
              </a:rPr>
              <a:t>Residual</a:t>
            </a:r>
            <a:r>
              <a:rPr lang="zh-CN" altLang="en-US" dirty="0">
                <a:solidFill>
                  <a:srgbClr val="FFFF00"/>
                </a:solidFill>
              </a:rPr>
              <a:t> </a:t>
            </a:r>
            <a:r>
              <a:rPr lang="en-US" altLang="zh-CN" dirty="0">
                <a:solidFill>
                  <a:srgbClr val="FFFF00"/>
                </a:solidFill>
              </a:rPr>
              <a:t>block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65EA84F-21D4-5C78-4866-8FBF70F0CDE5}"/>
              </a:ext>
            </a:extLst>
          </p:cNvPr>
          <p:cNvSpPr/>
          <p:nvPr/>
        </p:nvSpPr>
        <p:spPr>
          <a:xfrm rot="5400000">
            <a:off x="3754625" y="2344506"/>
            <a:ext cx="15494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00"/>
                </a:solidFill>
              </a:rPr>
              <a:t>Residual</a:t>
            </a:r>
            <a:r>
              <a:rPr lang="zh-CN" altLang="en-US" dirty="0">
                <a:solidFill>
                  <a:srgbClr val="FFFF00"/>
                </a:solidFill>
              </a:rPr>
              <a:t> </a:t>
            </a:r>
            <a:r>
              <a:rPr lang="en-US" altLang="zh-CN" dirty="0">
                <a:solidFill>
                  <a:srgbClr val="FFFF00"/>
                </a:solidFill>
              </a:rPr>
              <a:t>block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A8BB1A-6D2C-BDFE-1575-024AB4F782C6}"/>
              </a:ext>
            </a:extLst>
          </p:cNvPr>
          <p:cNvSpPr/>
          <p:nvPr/>
        </p:nvSpPr>
        <p:spPr>
          <a:xfrm rot="5400000">
            <a:off x="4770625" y="2344507"/>
            <a:ext cx="15494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00"/>
                </a:solidFill>
              </a:rPr>
              <a:t>Residual</a:t>
            </a:r>
            <a:r>
              <a:rPr lang="zh-CN" altLang="en-US" dirty="0">
                <a:solidFill>
                  <a:srgbClr val="FFFF00"/>
                </a:solidFill>
              </a:rPr>
              <a:t> </a:t>
            </a:r>
            <a:r>
              <a:rPr lang="en-US" altLang="zh-CN" dirty="0">
                <a:solidFill>
                  <a:srgbClr val="FFFF00"/>
                </a:solidFill>
              </a:rPr>
              <a:t>block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9E1F1C9-4544-68A6-A6D3-4C5FD644DE55}"/>
              </a:ext>
            </a:extLst>
          </p:cNvPr>
          <p:cNvSpPr txBox="1"/>
          <p:nvPr/>
        </p:nvSpPr>
        <p:spPr>
          <a:xfrm>
            <a:off x="4866362" y="2390672"/>
            <a:ext cx="53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9FDF65F-E5AA-6535-BB30-BB7B46B93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184" y="1807815"/>
            <a:ext cx="1549401" cy="1549401"/>
          </a:xfrm>
          <a:prstGeom prst="rect">
            <a:avLst/>
          </a:prstGeom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F7756F7E-91DE-60F1-88A8-76A3F4634F84}"/>
              </a:ext>
            </a:extLst>
          </p:cNvPr>
          <p:cNvSpPr/>
          <p:nvPr/>
        </p:nvSpPr>
        <p:spPr>
          <a:xfrm>
            <a:off x="2969066" y="2511608"/>
            <a:ext cx="310663" cy="248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114979D-F8E4-70E1-8C88-E3929DDCB396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>
            <a:off x="3926533" y="2575339"/>
            <a:ext cx="371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3755B8D-0405-D603-B663-8CD6029FE5E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776158" y="2575338"/>
            <a:ext cx="31137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14670E7C-C6B9-FCE9-1ACD-9A338DDE4B43}"/>
              </a:ext>
            </a:extLst>
          </p:cNvPr>
          <p:cNvSpPr/>
          <p:nvPr/>
        </p:nvSpPr>
        <p:spPr>
          <a:xfrm rot="5400000">
            <a:off x="5437899" y="2457449"/>
            <a:ext cx="1542225" cy="2429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00"/>
                </a:solidFill>
              </a:rPr>
              <a:t>FC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9C3AA99-58DF-27BF-924C-2D7BF5945D5A}"/>
              </a:ext>
            </a:extLst>
          </p:cNvPr>
          <p:cNvSpPr/>
          <p:nvPr/>
        </p:nvSpPr>
        <p:spPr>
          <a:xfrm rot="5400000">
            <a:off x="5992232" y="2450271"/>
            <a:ext cx="1542225" cy="2429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00"/>
                </a:solidFill>
              </a:rPr>
              <a:t>FC</a:t>
            </a:r>
            <a:endParaRPr lang="zh-CN" altLang="en-US" dirty="0">
              <a:solidFill>
                <a:srgbClr val="FFFF0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86E6CFA-69AB-8ADB-5466-4A1C806B3C60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V="1">
            <a:off x="6330491" y="2571751"/>
            <a:ext cx="311374" cy="7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356FC7C-6E50-C26F-EFE9-073B2F4175D3}"/>
              </a:ext>
            </a:extLst>
          </p:cNvPr>
          <p:cNvSpPr/>
          <p:nvPr/>
        </p:nvSpPr>
        <p:spPr>
          <a:xfrm rot="5400000">
            <a:off x="6730790" y="2450270"/>
            <a:ext cx="1542225" cy="2429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FFFF00"/>
                </a:solidFill>
              </a:rPr>
              <a:t>Softmax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EE2957DE-0908-89DF-9B80-ECBB6073659E}"/>
              </a:ext>
            </a:extLst>
          </p:cNvPr>
          <p:cNvSpPr/>
          <p:nvPr/>
        </p:nvSpPr>
        <p:spPr>
          <a:xfrm>
            <a:off x="6977292" y="2447552"/>
            <a:ext cx="310663" cy="248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AE5D154-3DC5-99A7-EECB-DD7F731B13B4}"/>
              </a:ext>
            </a:extLst>
          </p:cNvPr>
          <p:cNvSpPr txBox="1"/>
          <p:nvPr/>
        </p:nvSpPr>
        <p:spPr>
          <a:xfrm>
            <a:off x="1313184" y="3793067"/>
            <a:ext cx="631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通过串联</a:t>
            </a:r>
            <a:r>
              <a:rPr lang="en-US" altLang="zh-CN" dirty="0"/>
              <a:t>Residual</a:t>
            </a:r>
            <a:r>
              <a:rPr lang="zh-CN" altLang="en-US" dirty="0"/>
              <a:t>模块构建网络，其中</a:t>
            </a:r>
            <a:r>
              <a:rPr lang="en-US" altLang="zh-CN" dirty="0"/>
              <a:t>Residual</a:t>
            </a:r>
            <a:r>
              <a:rPr lang="zh-CN" altLang="en-US" dirty="0"/>
              <a:t>模块由串行的卷积操作</a:t>
            </a:r>
            <a:r>
              <a:rPr lang="en-US" altLang="zh-CN" dirty="0"/>
              <a:t>+short connection</a:t>
            </a:r>
            <a:r>
              <a:rPr lang="zh-CN" altLang="en-US" dirty="0"/>
              <a:t>组成</a:t>
            </a:r>
          </a:p>
        </p:txBody>
      </p:sp>
    </p:spTree>
    <p:extLst>
      <p:ext uri="{BB962C8B-B14F-4D97-AF65-F5344CB8AC3E}">
        <p14:creationId xmlns:p14="http://schemas.microsoft.com/office/powerpoint/2010/main" val="2884555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71141" y="391880"/>
            <a:ext cx="499639" cy="498431"/>
            <a:chOff x="611187" y="261275"/>
            <a:chExt cx="666069" cy="664458"/>
          </a:xfrm>
        </p:grpSpPr>
        <p:sp>
          <p:nvSpPr>
            <p:cNvPr id="6" name="矩形 5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" name="矩形 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8" name="TextBox 1"/>
          <p:cNvSpPr txBox="1"/>
          <p:nvPr/>
        </p:nvSpPr>
        <p:spPr>
          <a:xfrm>
            <a:off x="1383957" y="442311"/>
            <a:ext cx="3822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CNN——ResNet</a:t>
            </a:r>
          </a:p>
          <a:p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10C62EE-2392-FFFD-B352-DD71CC416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41" y="1157299"/>
            <a:ext cx="7978511" cy="260703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8CAEC24-6386-9E57-F78A-270613F938B8}"/>
              </a:ext>
            </a:extLst>
          </p:cNvPr>
          <p:cNvSpPr txBox="1"/>
          <p:nvPr/>
        </p:nvSpPr>
        <p:spPr>
          <a:xfrm>
            <a:off x="5604933" y="3891346"/>
            <a:ext cx="195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具有</a:t>
            </a:r>
            <a:r>
              <a:rPr lang="en-US" altLang="zh-CN" dirty="0"/>
              <a:t>bottle neck</a:t>
            </a:r>
            <a:r>
              <a:rPr lang="zh-CN" altLang="en-US" dirty="0"/>
              <a:t>层的</a:t>
            </a:r>
            <a:r>
              <a:rPr lang="en-US" altLang="zh-CN" dirty="0"/>
              <a:t>residual</a:t>
            </a:r>
            <a:r>
              <a:rPr lang="zh-CN" altLang="en-US" dirty="0"/>
              <a:t>模块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39724B6-9014-F455-0ED7-47E6907D0AFE}"/>
              </a:ext>
            </a:extLst>
          </p:cNvPr>
          <p:cNvSpPr txBox="1"/>
          <p:nvPr/>
        </p:nvSpPr>
        <p:spPr>
          <a:xfrm>
            <a:off x="3136647" y="2202418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Short connection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3DFB789-0A3A-5D73-9B5D-321B6CE0546D}"/>
              </a:ext>
            </a:extLst>
          </p:cNvPr>
          <p:cNvSpPr txBox="1"/>
          <p:nvPr/>
        </p:nvSpPr>
        <p:spPr>
          <a:xfrm>
            <a:off x="7188200" y="2227302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Short connection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B26C42B-D8C1-2326-4084-CDF8A2FCC15E}"/>
              </a:ext>
            </a:extLst>
          </p:cNvPr>
          <p:cNvSpPr txBox="1"/>
          <p:nvPr/>
        </p:nvSpPr>
        <p:spPr>
          <a:xfrm>
            <a:off x="1045380" y="3891346"/>
            <a:ext cx="195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没有</a:t>
            </a:r>
            <a:r>
              <a:rPr lang="en-US" altLang="zh-CN" dirty="0"/>
              <a:t>bottle neck</a:t>
            </a:r>
            <a:r>
              <a:rPr lang="zh-CN" altLang="en-US" dirty="0"/>
              <a:t>层的</a:t>
            </a:r>
            <a:r>
              <a:rPr lang="en-US" altLang="zh-CN" dirty="0"/>
              <a:t>residual</a:t>
            </a:r>
            <a:r>
              <a:rPr lang="zh-CN" altLang="en-US" dirty="0"/>
              <a:t>模块</a:t>
            </a:r>
          </a:p>
        </p:txBody>
      </p:sp>
    </p:spTree>
    <p:extLst>
      <p:ext uri="{BB962C8B-B14F-4D97-AF65-F5344CB8AC3E}">
        <p14:creationId xmlns:p14="http://schemas.microsoft.com/office/powerpoint/2010/main" val="2444733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71141" y="391880"/>
            <a:ext cx="499639" cy="498431"/>
            <a:chOff x="611187" y="261275"/>
            <a:chExt cx="666069" cy="664458"/>
          </a:xfrm>
        </p:grpSpPr>
        <p:sp>
          <p:nvSpPr>
            <p:cNvPr id="6" name="矩形 5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" name="矩形 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8" name="TextBox 1"/>
          <p:cNvSpPr txBox="1"/>
          <p:nvPr/>
        </p:nvSpPr>
        <p:spPr>
          <a:xfrm>
            <a:off x="1383957" y="442311"/>
            <a:ext cx="3822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CNN——ResNet</a:t>
            </a:r>
          </a:p>
          <a:p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B26C42B-D8C1-2326-4084-CDF8A2FCC15E}"/>
              </a:ext>
            </a:extLst>
          </p:cNvPr>
          <p:cNvSpPr txBox="1"/>
          <p:nvPr/>
        </p:nvSpPr>
        <p:spPr>
          <a:xfrm>
            <a:off x="3365247" y="4330270"/>
            <a:ext cx="4237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常用的</a:t>
            </a:r>
            <a:r>
              <a:rPr lang="en-US" altLang="zh-CN" dirty="0"/>
              <a:t>ResNet</a:t>
            </a:r>
            <a:r>
              <a:rPr lang="zh-CN" altLang="en-US" dirty="0"/>
              <a:t>网络配置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6A68733-DA59-6BF6-7074-EFA453CB1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1863"/>
            <a:ext cx="9144000" cy="327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344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571141" y="391880"/>
            <a:ext cx="499639" cy="498431"/>
            <a:chOff x="611187" y="261275"/>
            <a:chExt cx="666069" cy="664458"/>
          </a:xfrm>
        </p:grpSpPr>
        <p:sp>
          <p:nvSpPr>
            <p:cNvPr id="16" name="矩形 15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矩形 20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83957" y="442311"/>
            <a:ext cx="4652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ResNet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设计初衷</a:t>
            </a:r>
            <a:endParaRPr lang="en-US" alt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05" y="1273308"/>
            <a:ext cx="7338349" cy="250316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75405" y="3804672"/>
            <a:ext cx="599963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 56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层网络比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层网络有更高的训练和测试误差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非过拟合问题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梯度消失导致无法对前面网络层的权重进行有效调整</a:t>
            </a:r>
          </a:p>
        </p:txBody>
      </p:sp>
    </p:spTree>
    <p:extLst>
      <p:ext uri="{BB962C8B-B14F-4D97-AF65-F5344CB8AC3E}">
        <p14:creationId xmlns:p14="http://schemas.microsoft.com/office/powerpoint/2010/main" val="3137326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5875" y="2086991"/>
            <a:ext cx="6804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场景分类应用实例</a:t>
            </a:r>
            <a:endParaRPr lang="en-US" altLang="zh-CN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646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0F62979D-2BBB-F7F2-5A39-987FB493E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512" y="1121845"/>
            <a:ext cx="2998328" cy="3693492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71141" y="391880"/>
            <a:ext cx="499639" cy="498431"/>
            <a:chOff x="611187" y="261275"/>
            <a:chExt cx="666069" cy="664458"/>
          </a:xfrm>
        </p:grpSpPr>
        <p:sp>
          <p:nvSpPr>
            <p:cNvPr id="3" name="矩形 2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" name="矩形 3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" name="TextBox 1"/>
          <p:cNvSpPr txBox="1"/>
          <p:nvPr/>
        </p:nvSpPr>
        <p:spPr>
          <a:xfrm>
            <a:off x="1383957" y="442311"/>
            <a:ext cx="3822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工程结构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594A45B-CCD6-72F2-E77C-D456CA8C8583}"/>
              </a:ext>
            </a:extLst>
          </p:cNvPr>
          <p:cNvSpPr txBox="1"/>
          <p:nvPr/>
        </p:nvSpPr>
        <p:spPr>
          <a:xfrm>
            <a:off x="3760576" y="1762951"/>
            <a:ext cx="291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保存模型参数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200C38-1944-0588-32D6-3FB874D14EE4}"/>
              </a:ext>
            </a:extLst>
          </p:cNvPr>
          <p:cNvSpPr txBox="1"/>
          <p:nvPr/>
        </p:nvSpPr>
        <p:spPr>
          <a:xfrm>
            <a:off x="3760575" y="2116151"/>
            <a:ext cx="291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数据集目录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CFB0482-FDE1-43D3-1A47-F23A364BA5CE}"/>
              </a:ext>
            </a:extLst>
          </p:cNvPr>
          <p:cNvSpPr txBox="1"/>
          <p:nvPr/>
        </p:nvSpPr>
        <p:spPr>
          <a:xfrm>
            <a:off x="3760575" y="2434724"/>
            <a:ext cx="291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相关配置参数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CD9610C-A1F0-FAE6-9F2D-344F0123ADD8}"/>
              </a:ext>
            </a:extLst>
          </p:cNvPr>
          <p:cNvSpPr txBox="1"/>
          <p:nvPr/>
        </p:nvSpPr>
        <p:spPr>
          <a:xfrm>
            <a:off x="3760575" y="2783925"/>
            <a:ext cx="291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数据读取器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FA1676B-C948-58F9-9711-90FD35F39CC0}"/>
              </a:ext>
            </a:extLst>
          </p:cNvPr>
          <p:cNvSpPr txBox="1"/>
          <p:nvPr/>
        </p:nvSpPr>
        <p:spPr>
          <a:xfrm>
            <a:off x="3760575" y="3082367"/>
            <a:ext cx="291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主函数：训练模型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6CBCDFC-D122-666F-70B3-16A24C34DC06}"/>
              </a:ext>
            </a:extLst>
          </p:cNvPr>
          <p:cNvSpPr txBox="1"/>
          <p:nvPr/>
        </p:nvSpPr>
        <p:spPr>
          <a:xfrm>
            <a:off x="3760574" y="3452264"/>
            <a:ext cx="291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数据预处理和扩增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5B87E37-876B-7D3C-C9F8-949CE7AE1D63}"/>
              </a:ext>
            </a:extLst>
          </p:cNvPr>
          <p:cNvSpPr txBox="1"/>
          <p:nvPr/>
        </p:nvSpPr>
        <p:spPr>
          <a:xfrm>
            <a:off x="3760574" y="3762564"/>
            <a:ext cx="291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辅助函数：如打印进度条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60C67C1-A2D1-BA83-1FDD-A2D0CB6F6A17}"/>
              </a:ext>
            </a:extLst>
          </p:cNvPr>
          <p:cNvSpPr txBox="1"/>
          <p:nvPr/>
        </p:nvSpPr>
        <p:spPr>
          <a:xfrm>
            <a:off x="3760574" y="4104284"/>
            <a:ext cx="291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模型定义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A3D9C74-7B76-B7A6-8CDB-1015105E48C1}"/>
              </a:ext>
            </a:extLst>
          </p:cNvPr>
          <p:cNvSpPr txBox="1"/>
          <p:nvPr/>
        </p:nvSpPr>
        <p:spPr>
          <a:xfrm>
            <a:off x="3804281" y="4432199"/>
            <a:ext cx="291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可视化特征</a:t>
            </a:r>
          </a:p>
        </p:txBody>
      </p:sp>
    </p:spTree>
    <p:extLst>
      <p:ext uri="{BB962C8B-B14F-4D97-AF65-F5344CB8AC3E}">
        <p14:creationId xmlns:p14="http://schemas.microsoft.com/office/powerpoint/2010/main" val="1034824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1141" y="391880"/>
            <a:ext cx="499639" cy="498431"/>
            <a:chOff x="611187" y="261275"/>
            <a:chExt cx="666069" cy="664458"/>
          </a:xfrm>
        </p:grpSpPr>
        <p:sp>
          <p:nvSpPr>
            <p:cNvPr id="3" name="矩形 2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" name="矩形 3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" name="TextBox 1"/>
          <p:cNvSpPr txBox="1"/>
          <p:nvPr/>
        </p:nvSpPr>
        <p:spPr>
          <a:xfrm>
            <a:off x="1383957" y="442311"/>
            <a:ext cx="3822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loader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26719B4-E403-1390-FB1A-7AFF168AA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61" y="1454092"/>
            <a:ext cx="2140060" cy="223531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594A45B-CCD6-72F2-E77C-D456CA8C8583}"/>
              </a:ext>
            </a:extLst>
          </p:cNvPr>
          <p:cNvSpPr txBox="1"/>
          <p:nvPr/>
        </p:nvSpPr>
        <p:spPr>
          <a:xfrm>
            <a:off x="5206314" y="1925418"/>
            <a:ext cx="2912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每个目录下面存放了对应类别的图像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E518FA0-D51E-A164-87F1-00BC049CB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70" y="2160995"/>
            <a:ext cx="3359323" cy="114305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353A735-0798-B356-D1A2-90EFDB9F6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473" y="1049689"/>
            <a:ext cx="3238666" cy="111130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482446A-B872-847A-98C4-F06CD0177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3246" y="3301029"/>
            <a:ext cx="3283119" cy="11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94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1141" y="391880"/>
            <a:ext cx="499639" cy="498431"/>
            <a:chOff x="611187" y="261275"/>
            <a:chExt cx="666069" cy="664458"/>
          </a:xfrm>
        </p:grpSpPr>
        <p:sp>
          <p:nvSpPr>
            <p:cNvPr id="3" name="矩形 2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" name="矩形 3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" name="TextBox 1"/>
          <p:cNvSpPr txBox="1"/>
          <p:nvPr/>
        </p:nvSpPr>
        <p:spPr>
          <a:xfrm>
            <a:off x="1383957" y="442311"/>
            <a:ext cx="3822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loader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30C417-F929-F624-2C9B-C7EEA6C86834}"/>
              </a:ext>
            </a:extLst>
          </p:cNvPr>
          <p:cNvSpPr txBox="1"/>
          <p:nvPr/>
        </p:nvSpPr>
        <p:spPr>
          <a:xfrm>
            <a:off x="571141" y="4407396"/>
            <a:ext cx="604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根据传入的</a:t>
            </a:r>
            <a:r>
              <a:rPr lang="en-US" altLang="zh-CN" dirty="0" err="1"/>
              <a:t>data_root</a:t>
            </a:r>
            <a:r>
              <a:rPr lang="zh-CN" altLang="en-US" dirty="0"/>
              <a:t>，检索该目录下的所有图像及对应</a:t>
            </a:r>
            <a:r>
              <a:rPr lang="en-US" altLang="zh-CN" dirty="0"/>
              <a:t>label</a:t>
            </a:r>
            <a:r>
              <a:rPr lang="zh-CN" altLang="en-US" dirty="0"/>
              <a:t>，构建所有样本的</a:t>
            </a:r>
            <a:r>
              <a:rPr lang="en-US" altLang="zh-CN" dirty="0"/>
              <a:t>list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0869F6C-5362-1087-98DF-F18A0340A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50" y="1025545"/>
            <a:ext cx="5703517" cy="3246617"/>
          </a:xfrm>
          <a:prstGeom prst="rect">
            <a:avLst/>
          </a:prstGeom>
        </p:spPr>
      </p:pic>
      <p:sp>
        <p:nvSpPr>
          <p:cNvPr id="12" name="爆炸形: 8 pt  11">
            <a:extLst>
              <a:ext uri="{FF2B5EF4-FFF2-40B4-BE49-F238E27FC236}">
                <a16:creationId xmlns:a16="http://schemas.microsoft.com/office/drawing/2014/main" id="{27408BC2-9666-3CE0-D09E-FA8A557446D2}"/>
              </a:ext>
            </a:extLst>
          </p:cNvPr>
          <p:cNvSpPr/>
          <p:nvPr/>
        </p:nvSpPr>
        <p:spPr>
          <a:xfrm>
            <a:off x="6616341" y="2869967"/>
            <a:ext cx="2265192" cy="102446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FF00"/>
                </a:solidFill>
              </a:rPr>
              <a:t>一定要打乱顺序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6128519-AF77-964A-BCD6-31DB67F9D1EB}"/>
              </a:ext>
            </a:extLst>
          </p:cNvPr>
          <p:cNvCxnSpPr/>
          <p:nvPr/>
        </p:nvCxnSpPr>
        <p:spPr>
          <a:xfrm flipH="1">
            <a:off x="3683000" y="3454400"/>
            <a:ext cx="2933341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05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1141" y="391880"/>
            <a:ext cx="499639" cy="498431"/>
            <a:chOff x="611187" y="261275"/>
            <a:chExt cx="666069" cy="664458"/>
          </a:xfrm>
        </p:grpSpPr>
        <p:sp>
          <p:nvSpPr>
            <p:cNvPr id="3" name="矩形 2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" name="矩形 3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" name="TextBox 1"/>
          <p:cNvSpPr txBox="1"/>
          <p:nvPr/>
        </p:nvSpPr>
        <p:spPr>
          <a:xfrm>
            <a:off x="1383957" y="442311"/>
            <a:ext cx="3822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loader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30C417-F929-F624-2C9B-C7EEA6C86834}"/>
              </a:ext>
            </a:extLst>
          </p:cNvPr>
          <p:cNvSpPr txBox="1"/>
          <p:nvPr/>
        </p:nvSpPr>
        <p:spPr>
          <a:xfrm>
            <a:off x="5287790" y="2273796"/>
            <a:ext cx="3335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读取一组</a:t>
            </a:r>
            <a:r>
              <a:rPr lang="en-US" altLang="zh-CN" dirty="0"/>
              <a:t>batch</a:t>
            </a:r>
            <a:r>
              <a:rPr lang="zh-CN" altLang="en-US" dirty="0"/>
              <a:t>数据。每张图像</a:t>
            </a:r>
            <a:r>
              <a:rPr lang="en-US" altLang="zh-CN" dirty="0"/>
              <a:t>resize</a:t>
            </a:r>
            <a:r>
              <a:rPr lang="zh-CN" altLang="en-US" dirty="0"/>
              <a:t>为</a:t>
            </a:r>
            <a:r>
              <a:rPr lang="en-US" altLang="zh-CN" dirty="0"/>
              <a:t>(150,150,3)</a:t>
            </a:r>
            <a:r>
              <a:rPr lang="zh-CN" altLang="en-US" dirty="0"/>
              <a:t>大小，同时通过随机镜像和随机的旋转扩增数据样本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C18227F-5CCE-AF5E-9427-DAA97DE2F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76" y="1091955"/>
            <a:ext cx="4925644" cy="392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7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4040" y="1638885"/>
            <a:ext cx="6804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理解深度神经网络结构及应用</a:t>
            </a:r>
          </a:p>
        </p:txBody>
      </p:sp>
    </p:spTree>
    <p:extLst>
      <p:ext uri="{BB962C8B-B14F-4D97-AF65-F5344CB8AC3E}">
        <p14:creationId xmlns:p14="http://schemas.microsoft.com/office/powerpoint/2010/main" val="1695032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1141" y="391880"/>
            <a:ext cx="499639" cy="498431"/>
            <a:chOff x="611187" y="261275"/>
            <a:chExt cx="666069" cy="664458"/>
          </a:xfrm>
        </p:grpSpPr>
        <p:sp>
          <p:nvSpPr>
            <p:cNvPr id="3" name="矩形 2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" name="矩形 3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" name="TextBox 1"/>
          <p:cNvSpPr txBox="1"/>
          <p:nvPr/>
        </p:nvSpPr>
        <p:spPr>
          <a:xfrm>
            <a:off x="1383957" y="442311"/>
            <a:ext cx="3822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数据预处理和扩增自定义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D48694D-950D-4C2F-F318-9CE8A109B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155" y="3344979"/>
            <a:ext cx="1556869" cy="10445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677066E-E4BE-DEC7-D1E9-D3EBBA9FD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44" y="3354090"/>
            <a:ext cx="1044575" cy="1044575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C51C0BE-F6AA-CA31-58B2-42F5A752C605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3355024" y="3867267"/>
            <a:ext cx="2735620" cy="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EE03573-F2BD-63F7-EF1E-2F7310BFC7A4}"/>
              </a:ext>
            </a:extLst>
          </p:cNvPr>
          <p:cNvSpPr txBox="1"/>
          <p:nvPr/>
        </p:nvSpPr>
        <p:spPr>
          <a:xfrm>
            <a:off x="4200546" y="3467298"/>
            <a:ext cx="104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resize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FE3096-BBE6-F8C4-03DA-C4DCE495E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762" y="1340347"/>
            <a:ext cx="4762745" cy="105415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0DD6557-5738-3C9F-7A64-4C9384451CC8}"/>
              </a:ext>
            </a:extLst>
          </p:cNvPr>
          <p:cNvSpPr txBox="1"/>
          <p:nvPr/>
        </p:nvSpPr>
        <p:spPr>
          <a:xfrm>
            <a:off x="1205073" y="2830872"/>
            <a:ext cx="6855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通过该处理将任意大小的图像变为固定大小，如</a:t>
            </a:r>
            <a:r>
              <a:rPr lang="en-US" altLang="zh-CN" dirty="0"/>
              <a:t>150x150x3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6580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1141" y="391880"/>
            <a:ext cx="499639" cy="498431"/>
            <a:chOff x="611187" y="261275"/>
            <a:chExt cx="666069" cy="664458"/>
          </a:xfrm>
        </p:grpSpPr>
        <p:sp>
          <p:nvSpPr>
            <p:cNvPr id="3" name="矩形 2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" name="矩形 3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" name="TextBox 1"/>
          <p:cNvSpPr txBox="1"/>
          <p:nvPr/>
        </p:nvSpPr>
        <p:spPr>
          <a:xfrm>
            <a:off x="1383957" y="442311"/>
            <a:ext cx="3822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数据预处理和扩增自定义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0DD6557-5738-3C9F-7A64-4C9384451CC8}"/>
              </a:ext>
            </a:extLst>
          </p:cNvPr>
          <p:cNvSpPr txBox="1"/>
          <p:nvPr/>
        </p:nvSpPr>
        <p:spPr>
          <a:xfrm>
            <a:off x="1315139" y="3031386"/>
            <a:ext cx="6855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通过该处理将图像上下或者左右翻转，实现数据扩增之目的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434248-1E93-423B-8D5E-79F5822FF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518" y="3602490"/>
            <a:ext cx="1044575" cy="10445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4BE6055-F376-78C0-9C9A-CB39CA5E9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29673" y="3602490"/>
            <a:ext cx="1044575" cy="1044575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5038FE0-BBB7-A6DB-9852-95181593B9BA}"/>
              </a:ext>
            </a:extLst>
          </p:cNvPr>
          <p:cNvCxnSpPr>
            <a:cxnSpLocks/>
            <a:stCxn id="9" idx="3"/>
            <a:endCxn id="11" idx="3"/>
          </p:cNvCxnSpPr>
          <p:nvPr/>
        </p:nvCxnSpPr>
        <p:spPr>
          <a:xfrm>
            <a:off x="3016093" y="4124778"/>
            <a:ext cx="2813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BD5D77A-91C6-5AB8-B754-06E155F5AB91}"/>
              </a:ext>
            </a:extLst>
          </p:cNvPr>
          <p:cNvSpPr txBox="1"/>
          <p:nvPr/>
        </p:nvSpPr>
        <p:spPr>
          <a:xfrm>
            <a:off x="3838364" y="3678968"/>
            <a:ext cx="146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随机镜像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D966B56-9139-64AD-FEF9-8351413B7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139" y="1057154"/>
            <a:ext cx="3676839" cy="187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51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1141" y="391880"/>
            <a:ext cx="499639" cy="498431"/>
            <a:chOff x="611187" y="261275"/>
            <a:chExt cx="666069" cy="664458"/>
          </a:xfrm>
        </p:grpSpPr>
        <p:sp>
          <p:nvSpPr>
            <p:cNvPr id="3" name="矩形 2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" name="矩形 3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" name="TextBox 1"/>
          <p:cNvSpPr txBox="1"/>
          <p:nvPr/>
        </p:nvSpPr>
        <p:spPr>
          <a:xfrm>
            <a:off x="1383957" y="442311"/>
            <a:ext cx="3822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数据预处理和扩增自定义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0DD6557-5738-3C9F-7A64-4C9384451CC8}"/>
              </a:ext>
            </a:extLst>
          </p:cNvPr>
          <p:cNvSpPr txBox="1"/>
          <p:nvPr/>
        </p:nvSpPr>
        <p:spPr>
          <a:xfrm>
            <a:off x="557015" y="2711592"/>
            <a:ext cx="771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通过该处理将图像旋转</a:t>
            </a:r>
            <a:r>
              <a:rPr lang="en-US" altLang="zh-CN" dirty="0"/>
              <a:t>0°</a:t>
            </a:r>
            <a:r>
              <a:rPr lang="zh-CN" altLang="en-US" dirty="0"/>
              <a:t>，</a:t>
            </a:r>
            <a:r>
              <a:rPr lang="en-US" altLang="zh-CN" dirty="0"/>
              <a:t>90°</a:t>
            </a:r>
            <a:r>
              <a:rPr lang="zh-CN" altLang="en-US" dirty="0"/>
              <a:t>，</a:t>
            </a:r>
            <a:r>
              <a:rPr lang="en-US" altLang="zh-CN" dirty="0"/>
              <a:t>180°</a:t>
            </a:r>
            <a:r>
              <a:rPr lang="zh-CN" altLang="en-US" dirty="0"/>
              <a:t>或者</a:t>
            </a:r>
            <a:r>
              <a:rPr lang="en-US" altLang="zh-CN" dirty="0"/>
              <a:t>270°</a:t>
            </a:r>
            <a:r>
              <a:rPr lang="zh-CN" altLang="en-US" dirty="0"/>
              <a:t>，实现数据扩增之目的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FEB8BD9-0B76-C309-D5EB-40CDC13F1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957" y="1288161"/>
            <a:ext cx="5431076" cy="122093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829CCF0-E775-9C82-2D28-7A06B6479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518" y="3440258"/>
            <a:ext cx="1044575" cy="10445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8109212-08A3-7780-FE05-C1FEA15AD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9739" y="3457337"/>
            <a:ext cx="1044575" cy="1044575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862DA48-6A96-63BE-B42B-465B2B05F1CA}"/>
              </a:ext>
            </a:extLst>
          </p:cNvPr>
          <p:cNvCxnSpPr>
            <a:stCxn id="10" idx="3"/>
            <a:endCxn id="13" idx="2"/>
          </p:cNvCxnSpPr>
          <p:nvPr/>
        </p:nvCxnSpPr>
        <p:spPr>
          <a:xfrm>
            <a:off x="3016093" y="3962546"/>
            <a:ext cx="2923646" cy="1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8C9D93C-A3FE-09B0-BA92-F341141ED506}"/>
              </a:ext>
            </a:extLst>
          </p:cNvPr>
          <p:cNvSpPr txBox="1"/>
          <p:nvPr/>
        </p:nvSpPr>
        <p:spPr>
          <a:xfrm>
            <a:off x="3957323" y="3604737"/>
            <a:ext cx="159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随机旋转</a:t>
            </a:r>
          </a:p>
        </p:txBody>
      </p:sp>
    </p:spTree>
    <p:extLst>
      <p:ext uri="{BB962C8B-B14F-4D97-AF65-F5344CB8AC3E}">
        <p14:creationId xmlns:p14="http://schemas.microsoft.com/office/powerpoint/2010/main" val="1392525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1141" y="391880"/>
            <a:ext cx="499639" cy="498431"/>
            <a:chOff x="611187" y="261275"/>
            <a:chExt cx="666069" cy="664458"/>
          </a:xfrm>
        </p:grpSpPr>
        <p:sp>
          <p:nvSpPr>
            <p:cNvPr id="3" name="矩形 2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" name="矩形 3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" name="TextBox 1"/>
          <p:cNvSpPr txBox="1"/>
          <p:nvPr/>
        </p:nvSpPr>
        <p:spPr>
          <a:xfrm>
            <a:off x="1383957" y="442311"/>
            <a:ext cx="3822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数据预处理和扩增自定义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5A71EA-47B0-67C4-C3F3-B6A6D78BE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16" y="1086940"/>
            <a:ext cx="4102312" cy="205837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ADAAF8B-5636-4C87-0CFC-60A2B9E76E7B}"/>
              </a:ext>
            </a:extLst>
          </p:cNvPr>
          <p:cNvSpPr txBox="1"/>
          <p:nvPr/>
        </p:nvSpPr>
        <p:spPr>
          <a:xfrm>
            <a:off x="5036981" y="1285986"/>
            <a:ext cx="3735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该类将所有数据操作（放在列表</a:t>
            </a:r>
            <a:r>
              <a:rPr lang="en-US" altLang="zh-CN" dirty="0"/>
              <a:t>transforms</a:t>
            </a:r>
            <a:r>
              <a:rPr lang="zh-CN" altLang="en-US" dirty="0"/>
              <a:t>里面）顺序执行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A8E4974-599C-88AE-3DA6-8E7427A52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16" y="3286261"/>
            <a:ext cx="6214889" cy="146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59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1141" y="391880"/>
            <a:ext cx="499639" cy="498431"/>
            <a:chOff x="611187" y="261275"/>
            <a:chExt cx="666069" cy="664458"/>
          </a:xfrm>
        </p:grpSpPr>
        <p:sp>
          <p:nvSpPr>
            <p:cNvPr id="3" name="矩形 2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" name="矩形 3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" name="TextBox 1"/>
          <p:cNvSpPr txBox="1"/>
          <p:nvPr/>
        </p:nvSpPr>
        <p:spPr>
          <a:xfrm>
            <a:off x="1383957" y="442311"/>
            <a:ext cx="447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VGG16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网络模型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C44BD36-4A22-1235-D478-5A6504AF6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42" y="1219200"/>
            <a:ext cx="5717814" cy="361532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AE18584-9F3B-578F-B185-1243A22F2EDD}"/>
              </a:ext>
            </a:extLst>
          </p:cNvPr>
          <p:cNvSpPr txBox="1"/>
          <p:nvPr/>
        </p:nvSpPr>
        <p:spPr>
          <a:xfrm>
            <a:off x="5926666" y="2455334"/>
            <a:ext cx="25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每层网络我指定了该网络层的名称</a:t>
            </a:r>
            <a:r>
              <a:rPr lang="en-US" altLang="zh-CN" dirty="0"/>
              <a:t>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1653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1141" y="391880"/>
            <a:ext cx="499639" cy="498431"/>
            <a:chOff x="611187" y="261275"/>
            <a:chExt cx="666069" cy="664458"/>
          </a:xfrm>
        </p:grpSpPr>
        <p:sp>
          <p:nvSpPr>
            <p:cNvPr id="3" name="矩形 2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" name="矩形 3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" name="TextBox 1"/>
          <p:cNvSpPr txBox="1"/>
          <p:nvPr/>
        </p:nvSpPr>
        <p:spPr>
          <a:xfrm>
            <a:off x="1383957" y="442311"/>
            <a:ext cx="447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自定义训练过程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E18584-9F3B-578F-B185-1243A22F2EDD}"/>
              </a:ext>
            </a:extLst>
          </p:cNvPr>
          <p:cNvSpPr txBox="1"/>
          <p:nvPr/>
        </p:nvSpPr>
        <p:spPr>
          <a:xfrm>
            <a:off x="423332" y="3774616"/>
            <a:ext cx="6849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创建</a:t>
            </a:r>
            <a:r>
              <a:rPr lang="en-US" altLang="zh-CN" dirty="0" err="1"/>
              <a:t>save_root</a:t>
            </a:r>
            <a:r>
              <a:rPr lang="zh-CN" altLang="en-US" dirty="0"/>
              <a:t>目录用于保存</a:t>
            </a:r>
            <a:r>
              <a:rPr lang="en-US" altLang="zh-CN" dirty="0"/>
              <a:t>weights</a:t>
            </a:r>
            <a:r>
              <a:rPr lang="zh-CN" altLang="en-US" dirty="0"/>
              <a:t>；之后定义训练集的</a:t>
            </a:r>
            <a:r>
              <a:rPr lang="en-US" altLang="zh-CN" dirty="0" err="1"/>
              <a:t>dataloader</a:t>
            </a:r>
            <a:r>
              <a:rPr lang="zh-CN" altLang="en-US" dirty="0"/>
              <a:t>和测试集的</a:t>
            </a:r>
            <a:r>
              <a:rPr lang="en-US" altLang="zh-CN" dirty="0" err="1"/>
              <a:t>dataloader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6FF6892-CF97-3629-1148-DD894DBBF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5" y="1184218"/>
            <a:ext cx="5835950" cy="221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8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1141" y="391880"/>
            <a:ext cx="499639" cy="498431"/>
            <a:chOff x="611187" y="261275"/>
            <a:chExt cx="666069" cy="664458"/>
          </a:xfrm>
        </p:grpSpPr>
        <p:sp>
          <p:nvSpPr>
            <p:cNvPr id="3" name="矩形 2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" name="矩形 3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" name="TextBox 1"/>
          <p:cNvSpPr txBox="1"/>
          <p:nvPr/>
        </p:nvSpPr>
        <p:spPr>
          <a:xfrm>
            <a:off x="1383957" y="442311"/>
            <a:ext cx="447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自定义训练过程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E18584-9F3B-578F-B185-1243A22F2EDD}"/>
              </a:ext>
            </a:extLst>
          </p:cNvPr>
          <p:cNvSpPr txBox="1"/>
          <p:nvPr/>
        </p:nvSpPr>
        <p:spPr>
          <a:xfrm>
            <a:off x="423332" y="3774616"/>
            <a:ext cx="6849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初始化网络模型，如果配置了</a:t>
            </a:r>
            <a:r>
              <a:rPr lang="en-US" altLang="zh-CN" dirty="0"/>
              <a:t>pretrained=True</a:t>
            </a:r>
            <a:r>
              <a:rPr lang="zh-CN" altLang="en-US" dirty="0"/>
              <a:t>，则会到</a:t>
            </a:r>
            <a:r>
              <a:rPr lang="en-US" altLang="zh-CN" dirty="0" err="1"/>
              <a:t>save_root</a:t>
            </a:r>
            <a:r>
              <a:rPr lang="zh-CN" altLang="en-US" dirty="0"/>
              <a:t>目录下查找之前训练的</a:t>
            </a:r>
            <a:r>
              <a:rPr lang="en-US" altLang="zh-CN" dirty="0"/>
              <a:t>weights_best.h5</a:t>
            </a:r>
            <a:r>
              <a:rPr lang="zh-CN" altLang="en-US" dirty="0"/>
              <a:t>文件，如果存在该文件则导入模型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FE319F6-11DC-DAAA-022E-DDE8475A9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69" y="1184019"/>
            <a:ext cx="5454930" cy="232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38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1141" y="391880"/>
            <a:ext cx="499639" cy="498431"/>
            <a:chOff x="611187" y="261275"/>
            <a:chExt cx="666069" cy="664458"/>
          </a:xfrm>
        </p:grpSpPr>
        <p:sp>
          <p:nvSpPr>
            <p:cNvPr id="3" name="矩形 2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" name="矩形 3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" name="TextBox 1"/>
          <p:cNvSpPr txBox="1"/>
          <p:nvPr/>
        </p:nvSpPr>
        <p:spPr>
          <a:xfrm>
            <a:off x="1383957" y="442311"/>
            <a:ext cx="447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自定义训练过程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E18584-9F3B-578F-B185-1243A22F2EDD}"/>
              </a:ext>
            </a:extLst>
          </p:cNvPr>
          <p:cNvSpPr txBox="1"/>
          <p:nvPr/>
        </p:nvSpPr>
        <p:spPr>
          <a:xfrm>
            <a:off x="397932" y="3312950"/>
            <a:ext cx="684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定义训练用的学习率，采用指数衰减策略；定义优化器为</a:t>
            </a:r>
            <a:r>
              <a:rPr lang="en-US" altLang="zh-CN" dirty="0"/>
              <a:t>Adam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BDE2DDA-768F-D8E2-924A-A67113598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26" y="1529202"/>
            <a:ext cx="6407479" cy="151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78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1141" y="391880"/>
            <a:ext cx="499639" cy="498431"/>
            <a:chOff x="611187" y="261275"/>
            <a:chExt cx="666069" cy="664458"/>
          </a:xfrm>
        </p:grpSpPr>
        <p:sp>
          <p:nvSpPr>
            <p:cNvPr id="3" name="矩形 2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" name="矩形 3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" name="TextBox 1"/>
          <p:cNvSpPr txBox="1"/>
          <p:nvPr/>
        </p:nvSpPr>
        <p:spPr>
          <a:xfrm>
            <a:off x="1383957" y="442311"/>
            <a:ext cx="447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自定义训练过程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E18584-9F3B-578F-B185-1243A22F2EDD}"/>
              </a:ext>
            </a:extLst>
          </p:cNvPr>
          <p:cNvSpPr txBox="1"/>
          <p:nvPr/>
        </p:nvSpPr>
        <p:spPr>
          <a:xfrm>
            <a:off x="396012" y="3840826"/>
            <a:ext cx="6849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开始训练过程，其中单个</a:t>
            </a:r>
            <a:r>
              <a:rPr lang="en-US" altLang="zh-CN" dirty="0"/>
              <a:t>epoch</a:t>
            </a:r>
            <a:r>
              <a:rPr lang="zh-CN" altLang="en-US" dirty="0"/>
              <a:t>的训练封装在一个</a:t>
            </a:r>
            <a:r>
              <a:rPr lang="en-US" altLang="zh-CN" dirty="0" err="1"/>
              <a:t>train_epoch</a:t>
            </a:r>
            <a:r>
              <a:rPr lang="zh-CN" altLang="en-US" dirty="0"/>
              <a:t>函数中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D09655B-8C8A-6C33-0FB4-A69C23C95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41" y="1349327"/>
            <a:ext cx="6674405" cy="212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30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1141" y="391880"/>
            <a:ext cx="499639" cy="498431"/>
            <a:chOff x="611187" y="261275"/>
            <a:chExt cx="666069" cy="664458"/>
          </a:xfrm>
        </p:grpSpPr>
        <p:sp>
          <p:nvSpPr>
            <p:cNvPr id="3" name="矩形 2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" name="矩形 3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" name="TextBox 1"/>
          <p:cNvSpPr txBox="1"/>
          <p:nvPr/>
        </p:nvSpPr>
        <p:spPr>
          <a:xfrm>
            <a:off x="1383957" y="442311"/>
            <a:ext cx="447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自定义训练过程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E18584-9F3B-578F-B185-1243A22F2EDD}"/>
              </a:ext>
            </a:extLst>
          </p:cNvPr>
          <p:cNvSpPr txBox="1"/>
          <p:nvPr/>
        </p:nvSpPr>
        <p:spPr>
          <a:xfrm>
            <a:off x="5560906" y="1724159"/>
            <a:ext cx="33036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train_epoch</a:t>
            </a:r>
            <a:r>
              <a:rPr lang="zh-CN" altLang="en-US" dirty="0"/>
              <a:t>函数中迭代循环，每次循环：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）读取一组</a:t>
            </a:r>
            <a:r>
              <a:rPr lang="en-US" altLang="zh-CN" dirty="0"/>
              <a:t>batch</a:t>
            </a:r>
            <a:r>
              <a:rPr lang="zh-CN" altLang="en-US" dirty="0"/>
              <a:t>图像，喂入模型得到预测结果；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）计算损失；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）计算损失对所有模型参数的梯度；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）用梯度更新模型参数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C6B615-8A5A-B927-43B3-D534EB29C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12" y="1105620"/>
            <a:ext cx="5258027" cy="38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8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571141" y="391880"/>
            <a:ext cx="499639" cy="498431"/>
            <a:chOff x="611187" y="261275"/>
            <a:chExt cx="666069" cy="664458"/>
          </a:xfrm>
        </p:grpSpPr>
        <p:sp>
          <p:nvSpPr>
            <p:cNvPr id="16" name="矩形 15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矩形 20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83957" y="442311"/>
            <a:ext cx="3822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疑问</a:t>
            </a:r>
          </a:p>
        </p:txBody>
      </p:sp>
      <p:sp>
        <p:nvSpPr>
          <p:cNvPr id="8" name="矩形 7"/>
          <p:cNvSpPr/>
          <p:nvPr/>
        </p:nvSpPr>
        <p:spPr>
          <a:xfrm>
            <a:off x="895231" y="1169368"/>
            <a:ext cx="8248769" cy="3731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卷积层究竟学习到了什么内容？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同一卷积层中不同通道学习到的内容有什么区别？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浅层的卷积和深层的卷积学习到的内容有什么区别？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0059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1141" y="391880"/>
            <a:ext cx="499639" cy="498431"/>
            <a:chOff x="611187" y="261275"/>
            <a:chExt cx="666069" cy="664458"/>
          </a:xfrm>
        </p:grpSpPr>
        <p:sp>
          <p:nvSpPr>
            <p:cNvPr id="3" name="矩形 2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" name="矩形 3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" name="TextBox 1"/>
          <p:cNvSpPr txBox="1"/>
          <p:nvPr/>
        </p:nvSpPr>
        <p:spPr>
          <a:xfrm>
            <a:off x="1383957" y="442311"/>
            <a:ext cx="447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自定义训练过程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E18584-9F3B-578F-B185-1243A22F2EDD}"/>
              </a:ext>
            </a:extLst>
          </p:cNvPr>
          <p:cNvSpPr txBox="1"/>
          <p:nvPr/>
        </p:nvSpPr>
        <p:spPr>
          <a:xfrm>
            <a:off x="1606971" y="3547027"/>
            <a:ext cx="6854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完成一次</a:t>
            </a:r>
            <a:r>
              <a:rPr lang="en-US" altLang="zh-CN" dirty="0"/>
              <a:t>epoch</a:t>
            </a:r>
            <a:r>
              <a:rPr lang="zh-CN" altLang="en-US" dirty="0"/>
              <a:t>的训练之后：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）执行测试集的</a:t>
            </a:r>
            <a:r>
              <a:rPr lang="en-US" altLang="zh-CN" dirty="0"/>
              <a:t>evaluation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）打印训练和测试的</a:t>
            </a:r>
            <a:r>
              <a:rPr lang="en-US" altLang="zh-CN" dirty="0"/>
              <a:t>loss</a:t>
            </a:r>
            <a:r>
              <a:rPr lang="zh-CN" altLang="en-US" dirty="0"/>
              <a:t>以及</a:t>
            </a:r>
            <a:r>
              <a:rPr lang="en-US" altLang="zh-CN" dirty="0"/>
              <a:t>accuracy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）如果测试集的</a:t>
            </a:r>
            <a:r>
              <a:rPr lang="en-US" altLang="zh-CN" dirty="0"/>
              <a:t>accuracy</a:t>
            </a:r>
            <a:r>
              <a:rPr lang="zh-CN" altLang="en-US" dirty="0"/>
              <a:t>高于上一次</a:t>
            </a:r>
            <a:r>
              <a:rPr lang="en-US" altLang="zh-CN" dirty="0"/>
              <a:t>epoch</a:t>
            </a:r>
            <a:r>
              <a:rPr lang="zh-CN" altLang="en-US" dirty="0"/>
              <a:t>，则保存模型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5965902-FE7D-F67E-6068-F5727D218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29" y="1174687"/>
            <a:ext cx="7626742" cy="2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54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1141" y="391880"/>
            <a:ext cx="499639" cy="498431"/>
            <a:chOff x="611187" y="261275"/>
            <a:chExt cx="666069" cy="664458"/>
          </a:xfrm>
        </p:grpSpPr>
        <p:sp>
          <p:nvSpPr>
            <p:cNvPr id="3" name="矩形 2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" name="矩形 3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" name="TextBox 1"/>
          <p:cNvSpPr txBox="1"/>
          <p:nvPr/>
        </p:nvSpPr>
        <p:spPr>
          <a:xfrm>
            <a:off x="1383957" y="442311"/>
            <a:ext cx="447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训练完成后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E9AF964-E779-A59E-1806-47466DC98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73" y="1199048"/>
            <a:ext cx="5416828" cy="164473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A16E5A2-A696-5518-AB9F-972106F0681C}"/>
              </a:ext>
            </a:extLst>
          </p:cNvPr>
          <p:cNvSpPr txBox="1"/>
          <p:nvPr/>
        </p:nvSpPr>
        <p:spPr>
          <a:xfrm>
            <a:off x="711200" y="2929467"/>
            <a:ext cx="622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训练完成后，</a:t>
            </a:r>
            <a:r>
              <a:rPr lang="en-US" altLang="zh-CN" dirty="0"/>
              <a:t>checkpoints</a:t>
            </a:r>
            <a:r>
              <a:rPr lang="zh-CN" altLang="en-US" dirty="0"/>
              <a:t>目录下会保存有模型参数文件</a:t>
            </a:r>
          </a:p>
        </p:txBody>
      </p:sp>
    </p:spTree>
    <p:extLst>
      <p:ext uri="{BB962C8B-B14F-4D97-AF65-F5344CB8AC3E}">
        <p14:creationId xmlns:p14="http://schemas.microsoft.com/office/powerpoint/2010/main" val="31513364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1141" y="391880"/>
            <a:ext cx="499639" cy="498431"/>
            <a:chOff x="611187" y="261275"/>
            <a:chExt cx="666069" cy="664458"/>
          </a:xfrm>
        </p:grpSpPr>
        <p:sp>
          <p:nvSpPr>
            <p:cNvPr id="3" name="矩形 2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" name="矩形 3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" name="TextBox 1"/>
          <p:cNvSpPr txBox="1"/>
          <p:nvPr/>
        </p:nvSpPr>
        <p:spPr>
          <a:xfrm>
            <a:off x="1383957" y="442311"/>
            <a:ext cx="447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可视化中间层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B35F105-0FBD-2205-C27A-BB9C61FCF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73" y="1292159"/>
            <a:ext cx="7569589" cy="255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19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1141" y="391880"/>
            <a:ext cx="499639" cy="498431"/>
            <a:chOff x="611187" y="261275"/>
            <a:chExt cx="666069" cy="664458"/>
          </a:xfrm>
        </p:grpSpPr>
        <p:sp>
          <p:nvSpPr>
            <p:cNvPr id="3" name="矩形 2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" name="矩形 3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" name="TextBox 1"/>
          <p:cNvSpPr txBox="1"/>
          <p:nvPr/>
        </p:nvSpPr>
        <p:spPr>
          <a:xfrm>
            <a:off x="1383957" y="442311"/>
            <a:ext cx="447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可视化中间层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D147705-E8C0-354A-BA99-6E0AF2952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06" y="1215367"/>
            <a:ext cx="7316867" cy="182921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2B8DED5-CC59-F869-1AA6-5107F63C1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381" y="3329589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37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CCB5C20-9767-F54B-A91B-CD08AEBFF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133" y="890311"/>
            <a:ext cx="7316867" cy="3658433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71141" y="391880"/>
            <a:ext cx="499639" cy="498431"/>
            <a:chOff x="611187" y="261275"/>
            <a:chExt cx="666069" cy="664458"/>
          </a:xfrm>
        </p:grpSpPr>
        <p:sp>
          <p:nvSpPr>
            <p:cNvPr id="3" name="矩形 2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" name="矩形 3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" name="TextBox 1"/>
          <p:cNvSpPr txBox="1"/>
          <p:nvPr/>
        </p:nvSpPr>
        <p:spPr>
          <a:xfrm>
            <a:off x="1383957" y="442311"/>
            <a:ext cx="447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可视化中间层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2B8DED5-CC59-F869-1AA6-5107F63C1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82" y="3272439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146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C9B8B75-95E2-FFAB-140C-03D186148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099" y="593523"/>
            <a:ext cx="4471277" cy="4471277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71141" y="391880"/>
            <a:ext cx="499639" cy="498431"/>
            <a:chOff x="611187" y="261275"/>
            <a:chExt cx="666069" cy="664458"/>
          </a:xfrm>
        </p:grpSpPr>
        <p:sp>
          <p:nvSpPr>
            <p:cNvPr id="3" name="矩形 2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" name="矩形 3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" name="TextBox 1"/>
          <p:cNvSpPr txBox="1"/>
          <p:nvPr/>
        </p:nvSpPr>
        <p:spPr>
          <a:xfrm>
            <a:off x="1383957" y="442311"/>
            <a:ext cx="447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可视化中间层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2B8DED5-CC59-F869-1AA6-5107F63C1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80" y="3046752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727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9341888-5A67-A64B-BBD9-4DF59B5FC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258" y="118534"/>
            <a:ext cx="2438400" cy="4876799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71141" y="391880"/>
            <a:ext cx="499639" cy="498431"/>
            <a:chOff x="611187" y="261275"/>
            <a:chExt cx="666069" cy="664458"/>
          </a:xfrm>
        </p:grpSpPr>
        <p:sp>
          <p:nvSpPr>
            <p:cNvPr id="3" name="矩形 2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" name="矩形 3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" name="TextBox 1"/>
          <p:cNvSpPr txBox="1"/>
          <p:nvPr/>
        </p:nvSpPr>
        <p:spPr>
          <a:xfrm>
            <a:off x="1383957" y="442311"/>
            <a:ext cx="447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可视化中间层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2B8DED5-CC59-F869-1AA6-5107F63C1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845" y="2868952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563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E121FE6-FAC0-ECC7-2EA2-A47CB04B2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2571750" cy="51435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71141" y="391880"/>
            <a:ext cx="499639" cy="498431"/>
            <a:chOff x="611187" y="261275"/>
            <a:chExt cx="666069" cy="664458"/>
          </a:xfrm>
        </p:grpSpPr>
        <p:sp>
          <p:nvSpPr>
            <p:cNvPr id="3" name="矩形 2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" name="矩形 3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" name="TextBox 1"/>
          <p:cNvSpPr txBox="1"/>
          <p:nvPr/>
        </p:nvSpPr>
        <p:spPr>
          <a:xfrm>
            <a:off x="1383957" y="442311"/>
            <a:ext cx="447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可视化中间层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2B8DED5-CC59-F869-1AA6-5107F63C1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2716552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741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1141" y="391880"/>
            <a:ext cx="499639" cy="498431"/>
            <a:chOff x="611187" y="261275"/>
            <a:chExt cx="666069" cy="664458"/>
          </a:xfrm>
        </p:grpSpPr>
        <p:sp>
          <p:nvSpPr>
            <p:cNvPr id="3" name="矩形 2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" name="矩形 3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" name="TextBox 1"/>
          <p:cNvSpPr txBox="1"/>
          <p:nvPr/>
        </p:nvSpPr>
        <p:spPr>
          <a:xfrm>
            <a:off x="1383957" y="442311"/>
            <a:ext cx="447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可视化中间层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E01C51-C1E1-67F9-9F4B-955CFB68858F}"/>
              </a:ext>
            </a:extLst>
          </p:cNvPr>
          <p:cNvSpPr txBox="1"/>
          <p:nvPr/>
        </p:nvSpPr>
        <p:spPr>
          <a:xfrm>
            <a:off x="431800" y="1473200"/>
            <a:ext cx="683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总结：越深层的网络，越难理解。成为高级语义特征（</a:t>
            </a:r>
            <a:r>
              <a:rPr lang="en-US" altLang="zh-CN" dirty="0"/>
              <a:t>semantic features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628437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1141" y="391880"/>
            <a:ext cx="499639" cy="498431"/>
            <a:chOff x="611187" y="261275"/>
            <a:chExt cx="666069" cy="664458"/>
          </a:xfrm>
        </p:grpSpPr>
        <p:sp>
          <p:nvSpPr>
            <p:cNvPr id="3" name="矩形 2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" name="矩形 3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" name="TextBox 1"/>
          <p:cNvSpPr txBox="1"/>
          <p:nvPr/>
        </p:nvSpPr>
        <p:spPr>
          <a:xfrm>
            <a:off x="1400795" y="463709"/>
            <a:ext cx="447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课后作业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16E5A2-A696-5518-AB9F-972106F0681C}"/>
              </a:ext>
            </a:extLst>
          </p:cNvPr>
          <p:cNvSpPr txBox="1"/>
          <p:nvPr/>
        </p:nvSpPr>
        <p:spPr>
          <a:xfrm>
            <a:off x="571141" y="1354666"/>
            <a:ext cx="622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）看懂课程代码，自己动手跑一篇。可视化其它图像的</a:t>
            </a:r>
            <a:r>
              <a:rPr lang="en-US" altLang="zh-CN" dirty="0" err="1"/>
              <a:t>cnn</a:t>
            </a:r>
            <a:r>
              <a:rPr lang="zh-CN" altLang="en-US" dirty="0"/>
              <a:t>特征图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）保存训练过程中的</a:t>
            </a:r>
            <a:r>
              <a:rPr lang="en-US" altLang="zh-CN" dirty="0"/>
              <a:t>accuracy</a:t>
            </a:r>
            <a:r>
              <a:rPr lang="zh-CN" altLang="en-US" dirty="0"/>
              <a:t>和</a:t>
            </a:r>
            <a:r>
              <a:rPr lang="en-US" altLang="zh-CN" dirty="0"/>
              <a:t>loss</a:t>
            </a:r>
          </a:p>
          <a:p>
            <a:r>
              <a:rPr lang="zh-CN" altLang="en-US" dirty="0"/>
              <a:t>请自己查找资料实现，然后通过</a:t>
            </a:r>
            <a:r>
              <a:rPr lang="en-US" altLang="zh-CN" dirty="0" err="1"/>
              <a:t>tensorboard</a:t>
            </a:r>
            <a:r>
              <a:rPr lang="zh-CN" altLang="en-US" dirty="0"/>
              <a:t>可视化曲线图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06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571141" y="391880"/>
            <a:ext cx="499639" cy="498431"/>
            <a:chOff x="611187" y="261275"/>
            <a:chExt cx="666069" cy="664458"/>
          </a:xfrm>
        </p:grpSpPr>
        <p:sp>
          <p:nvSpPr>
            <p:cNvPr id="16" name="矩形 15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矩形 20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83957" y="442311"/>
            <a:ext cx="3822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应用案例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4F1ED4-F0CA-E7BC-E528-5738C296A9F4}"/>
              </a:ext>
            </a:extLst>
          </p:cNvPr>
          <p:cNvSpPr txBox="1"/>
          <p:nvPr/>
        </p:nvSpPr>
        <p:spPr>
          <a:xfrm>
            <a:off x="1211483" y="405485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https://www.kaggle.com/datasets/puneet6060/intel-image-classification?resource=download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E5C63BA-3638-0987-F64B-432082770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78" y="1191684"/>
            <a:ext cx="934508" cy="93450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C7BBA3C-DD2C-4452-6F78-07B050C331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672" y="1191684"/>
            <a:ext cx="934508" cy="93450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0FEEAC5-4DC5-F70D-7955-2FBE0849DD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166" y="1191684"/>
            <a:ext cx="934508" cy="93450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B0D34A1-CF1D-8BCF-562E-2024FA833C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660" y="1191684"/>
            <a:ext cx="934508" cy="93450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24994C5-A8C4-C6D9-4F76-016826D3A6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154" y="1191684"/>
            <a:ext cx="934508" cy="93450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C1B7C06F-F34F-7858-A037-BA7AEE9755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648" y="1191684"/>
            <a:ext cx="934508" cy="934508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26AF67C1-D5B2-E995-CAC0-C558A40B3442}"/>
              </a:ext>
            </a:extLst>
          </p:cNvPr>
          <p:cNvSpPr txBox="1"/>
          <p:nvPr/>
        </p:nvSpPr>
        <p:spPr>
          <a:xfrm>
            <a:off x="2759383" y="471795"/>
            <a:ext cx="303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场景分类数据集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EE1454B-5115-CFFA-34E4-ADE7AF27A948}"/>
              </a:ext>
            </a:extLst>
          </p:cNvPr>
          <p:cNvSpPr txBox="1"/>
          <p:nvPr/>
        </p:nvSpPr>
        <p:spPr>
          <a:xfrm>
            <a:off x="1096716" y="2130839"/>
            <a:ext cx="94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建筑物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25D0663-CC74-F004-E67C-8E64F8905EA0}"/>
              </a:ext>
            </a:extLst>
          </p:cNvPr>
          <p:cNvSpPr txBox="1"/>
          <p:nvPr/>
        </p:nvSpPr>
        <p:spPr>
          <a:xfrm>
            <a:off x="2126191" y="2127019"/>
            <a:ext cx="94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树林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456A3EF-B501-23D3-0E0C-1418436118F7}"/>
              </a:ext>
            </a:extLst>
          </p:cNvPr>
          <p:cNvSpPr txBox="1"/>
          <p:nvPr/>
        </p:nvSpPr>
        <p:spPr>
          <a:xfrm>
            <a:off x="3217395" y="2126192"/>
            <a:ext cx="94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冰川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E8C4A6A-D51E-07EA-962B-2340CCBCFA90}"/>
              </a:ext>
            </a:extLst>
          </p:cNvPr>
          <p:cNvSpPr txBox="1"/>
          <p:nvPr/>
        </p:nvSpPr>
        <p:spPr>
          <a:xfrm>
            <a:off x="4221868" y="2123382"/>
            <a:ext cx="94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山川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E81F3DA-20A0-BC6E-AB3A-43B3C05B687D}"/>
              </a:ext>
            </a:extLst>
          </p:cNvPr>
          <p:cNvSpPr txBox="1"/>
          <p:nvPr/>
        </p:nvSpPr>
        <p:spPr>
          <a:xfrm>
            <a:off x="5308739" y="2130839"/>
            <a:ext cx="94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大海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608EB64-599D-329D-6D8C-18DDD02DD9B8}"/>
              </a:ext>
            </a:extLst>
          </p:cNvPr>
          <p:cNvSpPr txBox="1"/>
          <p:nvPr/>
        </p:nvSpPr>
        <p:spPr>
          <a:xfrm>
            <a:off x="6199627" y="2126192"/>
            <a:ext cx="94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街道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87DE491-DC73-1D4C-2E8E-445B3EFDDA14}"/>
              </a:ext>
            </a:extLst>
          </p:cNvPr>
          <p:cNvSpPr txBox="1"/>
          <p:nvPr/>
        </p:nvSpPr>
        <p:spPr>
          <a:xfrm>
            <a:off x="1040178" y="2620065"/>
            <a:ext cx="541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图像大小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en-US" altLang="zh-CN" dirty="0">
                <a:sym typeface="Wingdings" panose="05000000000000000000" pitchFamily="2" charset="2"/>
              </a:rPr>
              <a:t>(150, 150, 3)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训练集：</a:t>
            </a:r>
            <a:r>
              <a:rPr lang="en-US" altLang="zh-CN" dirty="0">
                <a:sym typeface="Wingdings" panose="05000000000000000000" pitchFamily="2" charset="2"/>
              </a:rPr>
              <a:t>14034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测试集：</a:t>
            </a:r>
            <a:r>
              <a:rPr lang="en-US" altLang="zh-CN" dirty="0">
                <a:sym typeface="Wingdings" panose="05000000000000000000" pitchFamily="2" charset="2"/>
              </a:rPr>
              <a:t>3000</a:t>
            </a:r>
          </a:p>
          <a:p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注意：该数据集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TensorFlow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没有封装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73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571141" y="391880"/>
            <a:ext cx="499639" cy="498431"/>
            <a:chOff x="611187" y="261275"/>
            <a:chExt cx="666069" cy="664458"/>
          </a:xfrm>
        </p:grpSpPr>
        <p:sp>
          <p:nvSpPr>
            <p:cNvPr id="16" name="矩形 15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矩形 20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83957" y="442311"/>
            <a:ext cx="3822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知识点和技术点</a:t>
            </a:r>
          </a:p>
        </p:txBody>
      </p:sp>
      <p:sp>
        <p:nvSpPr>
          <p:cNvPr id="8" name="矩形 7"/>
          <p:cNvSpPr/>
          <p:nvPr/>
        </p:nvSpPr>
        <p:spPr>
          <a:xfrm>
            <a:off x="395697" y="1516502"/>
            <a:ext cx="3564357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核心知识点：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经典的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网络结构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5A5CF77-670B-F40C-00CD-A8D764FDF96E}"/>
              </a:ext>
            </a:extLst>
          </p:cNvPr>
          <p:cNvSpPr/>
          <p:nvPr/>
        </p:nvSpPr>
        <p:spPr>
          <a:xfrm>
            <a:off x="3852333" y="1516502"/>
            <a:ext cx="5173135" cy="2346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核心技术点：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loader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（数据扩增）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VGG16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网络（网络结构）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自定义训练过程（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tape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计算梯度）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可视化网络中间层（抽取中间层结果）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154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571141" y="391880"/>
            <a:ext cx="499639" cy="498431"/>
            <a:chOff x="611187" y="261275"/>
            <a:chExt cx="666069" cy="664458"/>
          </a:xfrm>
        </p:grpSpPr>
        <p:sp>
          <p:nvSpPr>
            <p:cNvPr id="16" name="矩形 15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矩形 20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83957" y="442311"/>
            <a:ext cx="3822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73" y="1325540"/>
            <a:ext cx="8051216" cy="3067338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50246" y="4866501"/>
            <a:ext cx="90937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Slide from </a:t>
            </a:r>
            <a:r>
              <a:rPr lang="en-US" altLang="zh-CN" sz="1200" dirty="0" err="1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Xin</a:t>
            </a:r>
            <a:r>
              <a:rPr lang="en-US" altLang="zh-CN" sz="12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Liu, Chinese Academy of Sciences</a:t>
            </a:r>
            <a:endParaRPr lang="zh-CN" altLang="en-US" sz="12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460829" y="1175069"/>
            <a:ext cx="995423" cy="10125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708602" y="2056674"/>
            <a:ext cx="995423" cy="10125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652793" y="1550401"/>
            <a:ext cx="995423" cy="10125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95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571141" y="391880"/>
            <a:ext cx="499639" cy="498431"/>
            <a:chOff x="611187" y="261275"/>
            <a:chExt cx="666069" cy="664458"/>
          </a:xfrm>
        </p:grpSpPr>
        <p:sp>
          <p:nvSpPr>
            <p:cNvPr id="16" name="矩形 15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矩形 20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83957" y="442311"/>
            <a:ext cx="3822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CNN——</a:t>
            </a:r>
            <a:r>
              <a:rPr lang="en-US" altLang="zh-CN" sz="24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VGGNet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55C20A-F39C-8456-4839-906A25646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05" y="1105620"/>
            <a:ext cx="5757068" cy="360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ED08725-32C8-C06C-B897-50F2C69AAE82}"/>
              </a:ext>
            </a:extLst>
          </p:cNvPr>
          <p:cNvSpPr txBox="1"/>
          <p:nvPr/>
        </p:nvSpPr>
        <p:spPr>
          <a:xfrm>
            <a:off x="2768600" y="4368800"/>
            <a:ext cx="479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VGG</a:t>
            </a:r>
            <a:r>
              <a:rPr lang="zh-CN" altLang="en-US" dirty="0"/>
              <a:t>网络架构图：多组卷积层</a:t>
            </a:r>
            <a:r>
              <a:rPr lang="en-US" altLang="zh-CN" dirty="0"/>
              <a:t>+</a:t>
            </a:r>
            <a:r>
              <a:rPr lang="zh-CN" altLang="en-US" dirty="0"/>
              <a:t>多层</a:t>
            </a:r>
            <a:r>
              <a:rPr lang="en-US" altLang="zh-CN" dirty="0"/>
              <a:t>FC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7079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571141" y="391880"/>
            <a:ext cx="499639" cy="498431"/>
            <a:chOff x="611187" y="261275"/>
            <a:chExt cx="666069" cy="664458"/>
          </a:xfrm>
        </p:grpSpPr>
        <p:sp>
          <p:nvSpPr>
            <p:cNvPr id="16" name="矩形 15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矩形 20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83957" y="442311"/>
            <a:ext cx="3822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CNN——</a:t>
            </a:r>
            <a:r>
              <a:rPr lang="en-US" altLang="zh-CN" sz="24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VGGNet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88" y="881845"/>
            <a:ext cx="4261655" cy="426165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188306" y="1439802"/>
            <a:ext cx="4011700" cy="25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个卷积组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卷积核大小：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3x3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卷积核深度：大部分都采用了逐层递增的方式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特点：通过串联卷积的方式加深网络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5643" y="160000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5643" y="196933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5643" y="252333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5643" y="323203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5643" y="389502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⑤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10366" y="1623156"/>
            <a:ext cx="229199" cy="2789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54928" y="1617275"/>
            <a:ext cx="229199" cy="2789775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995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571141" y="391880"/>
            <a:ext cx="499639" cy="498431"/>
            <a:chOff x="611187" y="261275"/>
            <a:chExt cx="666069" cy="664458"/>
          </a:xfrm>
        </p:grpSpPr>
        <p:sp>
          <p:nvSpPr>
            <p:cNvPr id="23" name="矩形 22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5" name="TextBox 1"/>
          <p:cNvSpPr txBox="1"/>
          <p:nvPr/>
        </p:nvSpPr>
        <p:spPr>
          <a:xfrm>
            <a:off x="1383957" y="442311"/>
            <a:ext cx="4669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CNN——GoogleNet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FBE7502-6BBE-DBA1-42EE-E0CB649DF1CB}"/>
              </a:ext>
            </a:extLst>
          </p:cNvPr>
          <p:cNvSpPr/>
          <p:nvPr/>
        </p:nvSpPr>
        <p:spPr>
          <a:xfrm rot="5400000">
            <a:off x="2921000" y="2344506"/>
            <a:ext cx="15494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00"/>
                </a:solidFill>
              </a:rPr>
              <a:t>Inception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EB57FC8-10E8-F716-5FE5-310F9B947CA4}"/>
              </a:ext>
            </a:extLst>
          </p:cNvPr>
          <p:cNvSpPr/>
          <p:nvPr/>
        </p:nvSpPr>
        <p:spPr>
          <a:xfrm rot="5400000">
            <a:off x="3754625" y="2344506"/>
            <a:ext cx="15494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00"/>
                </a:solidFill>
              </a:rPr>
              <a:t>Inception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C93DD76-7922-6E01-9B87-A16816FD2085}"/>
              </a:ext>
            </a:extLst>
          </p:cNvPr>
          <p:cNvSpPr/>
          <p:nvPr/>
        </p:nvSpPr>
        <p:spPr>
          <a:xfrm rot="5400000">
            <a:off x="4770625" y="2344507"/>
            <a:ext cx="15494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00"/>
                </a:solidFill>
              </a:rPr>
              <a:t>Inception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4D0EB5-B092-A105-CF23-FCB614F01BDE}"/>
              </a:ext>
            </a:extLst>
          </p:cNvPr>
          <p:cNvSpPr txBox="1"/>
          <p:nvPr/>
        </p:nvSpPr>
        <p:spPr>
          <a:xfrm>
            <a:off x="4866362" y="2390672"/>
            <a:ext cx="53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DBD33F-BF1B-3939-4DCD-EE01511B9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184" y="1807815"/>
            <a:ext cx="1549401" cy="1549401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414BDF91-FAE5-D7CE-16F8-70A32E3E2EF8}"/>
              </a:ext>
            </a:extLst>
          </p:cNvPr>
          <p:cNvSpPr/>
          <p:nvPr/>
        </p:nvSpPr>
        <p:spPr>
          <a:xfrm>
            <a:off x="2969066" y="2511608"/>
            <a:ext cx="310663" cy="248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663AFC2-0B64-24CF-AF56-4D2A309A88AE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>
            <a:off x="3926533" y="2575339"/>
            <a:ext cx="371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BCE8299-F3BA-0925-2038-4E64AC3C69A0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776158" y="2575338"/>
            <a:ext cx="31137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C0E426DA-B110-1DFD-335E-0C7E0A03C90A}"/>
              </a:ext>
            </a:extLst>
          </p:cNvPr>
          <p:cNvSpPr/>
          <p:nvPr/>
        </p:nvSpPr>
        <p:spPr>
          <a:xfrm rot="5400000">
            <a:off x="5437899" y="2457449"/>
            <a:ext cx="1542225" cy="2429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00"/>
                </a:solidFill>
              </a:rPr>
              <a:t>FC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5D16FCF-BC24-B5A8-7F8E-F6F9223A8AC8}"/>
              </a:ext>
            </a:extLst>
          </p:cNvPr>
          <p:cNvSpPr/>
          <p:nvPr/>
        </p:nvSpPr>
        <p:spPr>
          <a:xfrm rot="5400000">
            <a:off x="5992232" y="2450271"/>
            <a:ext cx="1542225" cy="2429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00"/>
                </a:solidFill>
              </a:rPr>
              <a:t>FC</a:t>
            </a:r>
            <a:endParaRPr lang="zh-CN" altLang="en-US" dirty="0">
              <a:solidFill>
                <a:srgbClr val="FFFF00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A4C494E-DBFC-95D6-904B-F76B55C9A04D}"/>
              </a:ext>
            </a:extLst>
          </p:cNvPr>
          <p:cNvCxnSpPr>
            <a:cxnSpLocks/>
            <a:stCxn id="15" idx="0"/>
            <a:endCxn id="16" idx="2"/>
          </p:cNvCxnSpPr>
          <p:nvPr/>
        </p:nvCxnSpPr>
        <p:spPr>
          <a:xfrm flipV="1">
            <a:off x="6330491" y="2571751"/>
            <a:ext cx="311374" cy="7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2510356-E7CB-60F9-E48C-54D2C1AFF5EB}"/>
              </a:ext>
            </a:extLst>
          </p:cNvPr>
          <p:cNvSpPr/>
          <p:nvPr/>
        </p:nvSpPr>
        <p:spPr>
          <a:xfrm rot="5400000">
            <a:off x="6730790" y="2450270"/>
            <a:ext cx="1542225" cy="2429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FFFF00"/>
                </a:solidFill>
              </a:rPr>
              <a:t>Softmax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190024AD-B064-DC50-B842-4E34F98F81B8}"/>
              </a:ext>
            </a:extLst>
          </p:cNvPr>
          <p:cNvSpPr/>
          <p:nvPr/>
        </p:nvSpPr>
        <p:spPr>
          <a:xfrm>
            <a:off x="6977292" y="2447552"/>
            <a:ext cx="310663" cy="248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7B7D94B-2B7F-2200-E719-3BB42CE8B753}"/>
              </a:ext>
            </a:extLst>
          </p:cNvPr>
          <p:cNvSpPr txBox="1"/>
          <p:nvPr/>
        </p:nvSpPr>
        <p:spPr>
          <a:xfrm>
            <a:off x="1313184" y="3793067"/>
            <a:ext cx="631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通过串联</a:t>
            </a:r>
            <a:r>
              <a:rPr lang="en-US" altLang="zh-CN" dirty="0"/>
              <a:t>Inception</a:t>
            </a:r>
            <a:r>
              <a:rPr lang="zh-CN" altLang="en-US" dirty="0"/>
              <a:t>模块构建网络，其中</a:t>
            </a:r>
            <a:r>
              <a:rPr lang="en-US" altLang="zh-CN" dirty="0"/>
              <a:t>Inception</a:t>
            </a:r>
            <a:r>
              <a:rPr lang="zh-CN" altLang="en-US" dirty="0"/>
              <a:t>模块由并行的卷积操作组成</a:t>
            </a:r>
          </a:p>
        </p:txBody>
      </p:sp>
    </p:spTree>
    <p:extLst>
      <p:ext uri="{BB962C8B-B14F-4D97-AF65-F5344CB8AC3E}">
        <p14:creationId xmlns:p14="http://schemas.microsoft.com/office/powerpoint/2010/main" val="1311027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学术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solidFill>
              <a:srgbClr val="FFFF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9833</TotalTime>
  <Words>927</Words>
  <Application>Microsoft Office PowerPoint</Application>
  <PresentationFormat>全屏显示(16:9)</PresentationFormat>
  <Paragraphs>160</Paragraphs>
  <Slides>39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Meiryo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zhuorong li</dc:creator>
  <cp:lastModifiedBy>Wang Jun</cp:lastModifiedBy>
  <cp:revision>923</cp:revision>
  <dcterms:created xsi:type="dcterms:W3CDTF">2015-01-13T10:49:00Z</dcterms:created>
  <dcterms:modified xsi:type="dcterms:W3CDTF">2022-11-17T13:29:15Z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</Properties>
</file>