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3C7AA59D.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51206400" cy="42062400"/>
  <p:notesSz cx="6858000" cy="9144000"/>
  <p:defaultTextStyle>
    <a:defPPr>
      <a:defRPr lang="en-US"/>
    </a:defPPr>
    <a:lvl1pPr marL="0" algn="l" defTabSz="2111832" rtl="0" eaLnBrk="1" latinLnBrk="0" hangingPunct="1">
      <a:defRPr sz="8366" kern="1200">
        <a:solidFill>
          <a:schemeClr val="tx1"/>
        </a:solidFill>
        <a:latin typeface="+mn-lt"/>
        <a:ea typeface="+mn-ea"/>
        <a:cs typeface="+mn-cs"/>
      </a:defRPr>
    </a:lvl1pPr>
    <a:lvl2pPr marL="2111832" algn="l" defTabSz="2111832" rtl="0" eaLnBrk="1" latinLnBrk="0" hangingPunct="1">
      <a:defRPr sz="8366" kern="1200">
        <a:solidFill>
          <a:schemeClr val="tx1"/>
        </a:solidFill>
        <a:latin typeface="+mn-lt"/>
        <a:ea typeface="+mn-ea"/>
        <a:cs typeface="+mn-cs"/>
      </a:defRPr>
    </a:lvl2pPr>
    <a:lvl3pPr marL="4223664" algn="l" defTabSz="2111832" rtl="0" eaLnBrk="1" latinLnBrk="0" hangingPunct="1">
      <a:defRPr sz="8366" kern="1200">
        <a:solidFill>
          <a:schemeClr val="tx1"/>
        </a:solidFill>
        <a:latin typeface="+mn-lt"/>
        <a:ea typeface="+mn-ea"/>
        <a:cs typeface="+mn-cs"/>
      </a:defRPr>
    </a:lvl3pPr>
    <a:lvl4pPr marL="6335496" algn="l" defTabSz="2111832" rtl="0" eaLnBrk="1" latinLnBrk="0" hangingPunct="1">
      <a:defRPr sz="8366" kern="1200">
        <a:solidFill>
          <a:schemeClr val="tx1"/>
        </a:solidFill>
        <a:latin typeface="+mn-lt"/>
        <a:ea typeface="+mn-ea"/>
        <a:cs typeface="+mn-cs"/>
      </a:defRPr>
    </a:lvl4pPr>
    <a:lvl5pPr marL="8447329" algn="l" defTabSz="2111832" rtl="0" eaLnBrk="1" latinLnBrk="0" hangingPunct="1">
      <a:defRPr sz="8366" kern="1200">
        <a:solidFill>
          <a:schemeClr val="tx1"/>
        </a:solidFill>
        <a:latin typeface="+mn-lt"/>
        <a:ea typeface="+mn-ea"/>
        <a:cs typeface="+mn-cs"/>
      </a:defRPr>
    </a:lvl5pPr>
    <a:lvl6pPr marL="10559162" algn="l" defTabSz="2111832" rtl="0" eaLnBrk="1" latinLnBrk="0" hangingPunct="1">
      <a:defRPr sz="8366" kern="1200">
        <a:solidFill>
          <a:schemeClr val="tx1"/>
        </a:solidFill>
        <a:latin typeface="+mn-lt"/>
        <a:ea typeface="+mn-ea"/>
        <a:cs typeface="+mn-cs"/>
      </a:defRPr>
    </a:lvl6pPr>
    <a:lvl7pPr marL="12670995" algn="l" defTabSz="2111832" rtl="0" eaLnBrk="1" latinLnBrk="0" hangingPunct="1">
      <a:defRPr sz="8366" kern="1200">
        <a:solidFill>
          <a:schemeClr val="tx1"/>
        </a:solidFill>
        <a:latin typeface="+mn-lt"/>
        <a:ea typeface="+mn-ea"/>
        <a:cs typeface="+mn-cs"/>
      </a:defRPr>
    </a:lvl7pPr>
    <a:lvl8pPr marL="14782826" algn="l" defTabSz="2111832" rtl="0" eaLnBrk="1" latinLnBrk="0" hangingPunct="1">
      <a:defRPr sz="8366" kern="1200">
        <a:solidFill>
          <a:schemeClr val="tx1"/>
        </a:solidFill>
        <a:latin typeface="+mn-lt"/>
        <a:ea typeface="+mn-ea"/>
        <a:cs typeface="+mn-cs"/>
      </a:defRPr>
    </a:lvl8pPr>
    <a:lvl9pPr marL="16894661" algn="l" defTabSz="2111832" rtl="0" eaLnBrk="1" latinLnBrk="0" hangingPunct="1">
      <a:defRPr sz="836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248" userDrawn="1">
          <p15:clr>
            <a:srgbClr val="A4A3A4"/>
          </p15:clr>
        </p15:guide>
        <p15:guide id="2" pos="1612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4648775-94D9-E192-FF8D-2A403E7A7FAB}" name="Askins, Abby A" initials="AAA" userId="S::laura.askins@austin.utexas.edu::bf370f21-7121-4d20-9184-eee3acdae2c1" providerId="AD"/>
  <p188:author id="{72AC0488-B284-23D1-EEE3-02E312FB1775}" name="James-Rollins, Joyradyn L" initials="" userId="S::jj42864@my.utexas.edu::3397f357-37a1-474f-940c-6e89bb6ae3bb"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C55D03"/>
    <a:srgbClr val="FFCF80"/>
    <a:srgbClr val="CC60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40" autoAdjust="0"/>
    <p:restoredTop sz="96192" autoAdjust="0"/>
  </p:normalViewPr>
  <p:slideViewPr>
    <p:cSldViewPr snapToGrid="0" snapToObjects="1">
      <p:cViewPr>
        <p:scale>
          <a:sx n="21" d="100"/>
          <a:sy n="21" d="100"/>
        </p:scale>
        <p:origin x="24" y="-208"/>
      </p:cViewPr>
      <p:guideLst>
        <p:guide orient="horz" pos="13248"/>
        <p:guide pos="1612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modernComment_100_3C7AA59D.xml><?xml version="1.0" encoding="utf-8"?>
<p188:cmLst xmlns:a="http://schemas.openxmlformats.org/drawingml/2006/main" xmlns:r="http://schemas.openxmlformats.org/officeDocument/2006/relationships" xmlns:p188="http://schemas.microsoft.com/office/powerpoint/2018/8/main">
  <p188:cm id="{EF7E851E-BB7D-9546-AA28-322ABB7CB94D}" authorId="{72AC0488-B284-23D1-EEE3-02E312FB1775}" created="2025-03-26T14:41:11.221">
    <pc:sldMkLst xmlns:pc="http://schemas.microsoft.com/office/powerpoint/2013/main/command">
      <pc:docMk/>
      <pc:sldMk cId="1014670749" sldId="256"/>
    </pc:sldMkLst>
    <p188:txBody>
      <a:bodyPr/>
      <a:lstStyle/>
      <a:p>
        <a:r>
          <a:rPr lang="en-US"/>
          <a:t>Change color of figures to orange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217BC0-A1B4-2144-BD93-498E2CB6AD16}" type="datetimeFigureOut">
              <a:rPr lang="en-US" smtClean="0"/>
              <a:pPr/>
              <a:t>3/24/25</a:t>
            </a:fld>
            <a:endParaRPr lang="en-US" dirty="0"/>
          </a:p>
        </p:txBody>
      </p:sp>
      <p:sp>
        <p:nvSpPr>
          <p:cNvPr id="4" name="Slide Image Placeholder 3"/>
          <p:cNvSpPr>
            <a:spLocks noGrp="1" noRot="1" noChangeAspect="1"/>
          </p:cNvSpPr>
          <p:nvPr>
            <p:ph type="sldImg" idx="2"/>
          </p:nvPr>
        </p:nvSpPr>
        <p:spPr>
          <a:xfrm>
            <a:off x="1343025" y="685800"/>
            <a:ext cx="41719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65621B-4A27-B84B-AEC7-36FAB079D8B2}" type="slidenum">
              <a:rPr lang="en-US" smtClean="0"/>
              <a:pPr/>
              <a:t>‹#›</a:t>
            </a:fld>
            <a:endParaRPr lang="en-US" dirty="0"/>
          </a:p>
        </p:txBody>
      </p:sp>
    </p:spTree>
    <p:extLst>
      <p:ext uri="{BB962C8B-B14F-4D97-AF65-F5344CB8AC3E}">
        <p14:creationId xmlns:p14="http://schemas.microsoft.com/office/powerpoint/2010/main" val="4117934268"/>
      </p:ext>
    </p:extLst>
  </p:cSld>
  <p:clrMap bg1="lt1" tx1="dk1" bg2="lt2" tx2="dk2" accent1="accent1" accent2="accent2" accent3="accent3" accent4="accent4" accent5="accent5" accent6="accent6" hlink="hlink" folHlink="folHlink"/>
  <p:notesStyle>
    <a:lvl1pPr marL="0" algn="l" defTabSz="2111832" rtl="0" eaLnBrk="1" latinLnBrk="0" hangingPunct="1">
      <a:defRPr sz="5546" kern="1200">
        <a:solidFill>
          <a:schemeClr val="tx1"/>
        </a:solidFill>
        <a:latin typeface="+mn-lt"/>
        <a:ea typeface="+mn-ea"/>
        <a:cs typeface="+mn-cs"/>
      </a:defRPr>
    </a:lvl1pPr>
    <a:lvl2pPr marL="2111832" algn="l" defTabSz="2111832" rtl="0" eaLnBrk="1" latinLnBrk="0" hangingPunct="1">
      <a:defRPr sz="5546" kern="1200">
        <a:solidFill>
          <a:schemeClr val="tx1"/>
        </a:solidFill>
        <a:latin typeface="+mn-lt"/>
        <a:ea typeface="+mn-ea"/>
        <a:cs typeface="+mn-cs"/>
      </a:defRPr>
    </a:lvl2pPr>
    <a:lvl3pPr marL="4223664" algn="l" defTabSz="2111832" rtl="0" eaLnBrk="1" latinLnBrk="0" hangingPunct="1">
      <a:defRPr sz="5546" kern="1200">
        <a:solidFill>
          <a:schemeClr val="tx1"/>
        </a:solidFill>
        <a:latin typeface="+mn-lt"/>
        <a:ea typeface="+mn-ea"/>
        <a:cs typeface="+mn-cs"/>
      </a:defRPr>
    </a:lvl3pPr>
    <a:lvl4pPr marL="6335496" algn="l" defTabSz="2111832" rtl="0" eaLnBrk="1" latinLnBrk="0" hangingPunct="1">
      <a:defRPr sz="5546" kern="1200">
        <a:solidFill>
          <a:schemeClr val="tx1"/>
        </a:solidFill>
        <a:latin typeface="+mn-lt"/>
        <a:ea typeface="+mn-ea"/>
        <a:cs typeface="+mn-cs"/>
      </a:defRPr>
    </a:lvl4pPr>
    <a:lvl5pPr marL="8447329" algn="l" defTabSz="2111832" rtl="0" eaLnBrk="1" latinLnBrk="0" hangingPunct="1">
      <a:defRPr sz="5546" kern="1200">
        <a:solidFill>
          <a:schemeClr val="tx1"/>
        </a:solidFill>
        <a:latin typeface="+mn-lt"/>
        <a:ea typeface="+mn-ea"/>
        <a:cs typeface="+mn-cs"/>
      </a:defRPr>
    </a:lvl5pPr>
    <a:lvl6pPr marL="10559162" algn="l" defTabSz="2111832" rtl="0" eaLnBrk="1" latinLnBrk="0" hangingPunct="1">
      <a:defRPr sz="5546" kern="1200">
        <a:solidFill>
          <a:schemeClr val="tx1"/>
        </a:solidFill>
        <a:latin typeface="+mn-lt"/>
        <a:ea typeface="+mn-ea"/>
        <a:cs typeface="+mn-cs"/>
      </a:defRPr>
    </a:lvl6pPr>
    <a:lvl7pPr marL="12670995" algn="l" defTabSz="2111832" rtl="0" eaLnBrk="1" latinLnBrk="0" hangingPunct="1">
      <a:defRPr sz="5546" kern="1200">
        <a:solidFill>
          <a:schemeClr val="tx1"/>
        </a:solidFill>
        <a:latin typeface="+mn-lt"/>
        <a:ea typeface="+mn-ea"/>
        <a:cs typeface="+mn-cs"/>
      </a:defRPr>
    </a:lvl7pPr>
    <a:lvl8pPr marL="14782826" algn="l" defTabSz="2111832" rtl="0" eaLnBrk="1" latinLnBrk="0" hangingPunct="1">
      <a:defRPr sz="5546" kern="1200">
        <a:solidFill>
          <a:schemeClr val="tx1"/>
        </a:solidFill>
        <a:latin typeface="+mn-lt"/>
        <a:ea typeface="+mn-ea"/>
        <a:cs typeface="+mn-cs"/>
      </a:defRPr>
    </a:lvl8pPr>
    <a:lvl9pPr marL="16894661" algn="l" defTabSz="2111832" rtl="0" eaLnBrk="1" latinLnBrk="0" hangingPunct="1">
      <a:defRPr sz="554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43025" y="685800"/>
            <a:ext cx="41719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65621B-4A27-B84B-AEC7-36FAB079D8B2}" type="slidenum">
              <a:rPr lang="en-US" smtClean="0"/>
              <a:pPr/>
              <a:t>1</a:t>
            </a:fld>
            <a:endParaRPr lang="en-US" dirty="0"/>
          </a:p>
        </p:txBody>
      </p:sp>
    </p:spTree>
    <p:extLst>
      <p:ext uri="{BB962C8B-B14F-4D97-AF65-F5344CB8AC3E}">
        <p14:creationId xmlns:p14="http://schemas.microsoft.com/office/powerpoint/2010/main" val="2677524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3066620"/>
            <a:ext cx="43525440" cy="9016156"/>
          </a:xfrm>
        </p:spPr>
        <p:txBody>
          <a:bodyPr/>
          <a:lstStyle/>
          <a:p>
            <a:r>
              <a:rPr lang="en-US"/>
              <a:t>Click to edit Master title style</a:t>
            </a:r>
          </a:p>
        </p:txBody>
      </p:sp>
      <p:sp>
        <p:nvSpPr>
          <p:cNvPr id="3" name="Subtitle 2"/>
          <p:cNvSpPr>
            <a:spLocks noGrp="1"/>
          </p:cNvSpPr>
          <p:nvPr>
            <p:ph type="subTitle" idx="1"/>
          </p:nvPr>
        </p:nvSpPr>
        <p:spPr>
          <a:xfrm>
            <a:off x="7680960" y="23835360"/>
            <a:ext cx="35844480" cy="10749280"/>
          </a:xfrm>
        </p:spPr>
        <p:txBody>
          <a:bodyPr/>
          <a:lstStyle>
            <a:lvl1pPr marL="0" indent="0" algn="ctr">
              <a:buNone/>
              <a:defRPr>
                <a:solidFill>
                  <a:schemeClr val="tx1">
                    <a:tint val="75000"/>
                  </a:schemeClr>
                </a:solidFill>
              </a:defRPr>
            </a:lvl1pPr>
            <a:lvl2pPr marL="2228528" indent="0" algn="ctr">
              <a:buNone/>
              <a:defRPr>
                <a:solidFill>
                  <a:schemeClr val="tx1">
                    <a:tint val="75000"/>
                  </a:schemeClr>
                </a:solidFill>
              </a:defRPr>
            </a:lvl2pPr>
            <a:lvl3pPr marL="4457056" indent="0" algn="ctr">
              <a:buNone/>
              <a:defRPr>
                <a:solidFill>
                  <a:schemeClr val="tx1">
                    <a:tint val="75000"/>
                  </a:schemeClr>
                </a:solidFill>
              </a:defRPr>
            </a:lvl3pPr>
            <a:lvl4pPr marL="6685583" indent="0" algn="ctr">
              <a:buNone/>
              <a:defRPr>
                <a:solidFill>
                  <a:schemeClr val="tx1">
                    <a:tint val="75000"/>
                  </a:schemeClr>
                </a:solidFill>
              </a:defRPr>
            </a:lvl4pPr>
            <a:lvl5pPr marL="8914113" indent="0" algn="ctr">
              <a:buNone/>
              <a:defRPr>
                <a:solidFill>
                  <a:schemeClr val="tx1">
                    <a:tint val="75000"/>
                  </a:schemeClr>
                </a:solidFill>
              </a:defRPr>
            </a:lvl5pPr>
            <a:lvl6pPr marL="11142640" indent="0" algn="ctr">
              <a:buNone/>
              <a:defRPr>
                <a:solidFill>
                  <a:schemeClr val="tx1">
                    <a:tint val="75000"/>
                  </a:schemeClr>
                </a:solidFill>
              </a:defRPr>
            </a:lvl6pPr>
            <a:lvl7pPr marL="13371169" indent="0" algn="ctr">
              <a:buNone/>
              <a:defRPr>
                <a:solidFill>
                  <a:schemeClr val="tx1">
                    <a:tint val="75000"/>
                  </a:schemeClr>
                </a:solidFill>
              </a:defRPr>
            </a:lvl7pPr>
            <a:lvl8pPr marL="15599697" indent="0" algn="ctr">
              <a:buNone/>
              <a:defRPr>
                <a:solidFill>
                  <a:schemeClr val="tx1">
                    <a:tint val="75000"/>
                  </a:schemeClr>
                </a:solidFill>
              </a:defRPr>
            </a:lvl8pPr>
            <a:lvl9pPr marL="1782822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E193D9-E1C6-424F-A85A-1540D7E1CD99}" type="datetimeFigureOut">
              <a:rPr lang="en-US" smtClean="0"/>
              <a:pPr/>
              <a:t>3/24/25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61BD39-BDB9-1E4C-AD32-270DA6B4DA17}" type="slidenum">
              <a:rPr lang="en-US" smtClean="0"/>
              <a:pPr/>
              <a:t>‹#›</a:t>
            </a:fld>
            <a:endParaRPr lang="en-US" dirty="0"/>
          </a:p>
        </p:txBody>
      </p:sp>
    </p:spTree>
    <p:extLst>
      <p:ext uri="{BB962C8B-B14F-4D97-AF65-F5344CB8AC3E}">
        <p14:creationId xmlns:p14="http://schemas.microsoft.com/office/powerpoint/2010/main" val="2340791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193D9-E1C6-424F-A85A-1540D7E1CD99}" type="datetimeFigureOut">
              <a:rPr lang="en-US" smtClean="0"/>
              <a:pPr/>
              <a:t>3/24/25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61BD39-BDB9-1E4C-AD32-270DA6B4DA17}" type="slidenum">
              <a:rPr lang="en-US" smtClean="0"/>
              <a:pPr/>
              <a:t>‹#›</a:t>
            </a:fld>
            <a:endParaRPr lang="en-US" dirty="0"/>
          </a:p>
        </p:txBody>
      </p:sp>
    </p:spTree>
    <p:extLst>
      <p:ext uri="{BB962C8B-B14F-4D97-AF65-F5344CB8AC3E}">
        <p14:creationId xmlns:p14="http://schemas.microsoft.com/office/powerpoint/2010/main" val="3558475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84036" y="10106660"/>
            <a:ext cx="54148986" cy="2153361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037067" y="10106660"/>
            <a:ext cx="161593534" cy="2153361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193D9-E1C6-424F-A85A-1540D7E1CD99}" type="datetimeFigureOut">
              <a:rPr lang="en-US" smtClean="0"/>
              <a:pPr/>
              <a:t>3/24/25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61BD39-BDB9-1E4C-AD32-270DA6B4DA17}" type="slidenum">
              <a:rPr lang="en-US" smtClean="0"/>
              <a:pPr/>
              <a:t>‹#›</a:t>
            </a:fld>
            <a:endParaRPr lang="en-US" dirty="0"/>
          </a:p>
        </p:txBody>
      </p:sp>
    </p:spTree>
    <p:extLst>
      <p:ext uri="{BB962C8B-B14F-4D97-AF65-F5344CB8AC3E}">
        <p14:creationId xmlns:p14="http://schemas.microsoft.com/office/powerpoint/2010/main" val="1914319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E193D9-E1C6-424F-A85A-1540D7E1CD99}" type="datetimeFigureOut">
              <a:rPr lang="en-US" smtClean="0"/>
              <a:pPr/>
              <a:t>3/24/25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61BD39-BDB9-1E4C-AD32-270DA6B4DA17}" type="slidenum">
              <a:rPr lang="en-US" smtClean="0"/>
              <a:pPr/>
              <a:t>‹#›</a:t>
            </a:fld>
            <a:endParaRPr lang="en-US" dirty="0"/>
          </a:p>
        </p:txBody>
      </p:sp>
    </p:spTree>
    <p:extLst>
      <p:ext uri="{BB962C8B-B14F-4D97-AF65-F5344CB8AC3E}">
        <p14:creationId xmlns:p14="http://schemas.microsoft.com/office/powerpoint/2010/main" val="930796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7028989"/>
            <a:ext cx="43525440" cy="8354060"/>
          </a:xfrm>
        </p:spPr>
        <p:txBody>
          <a:bodyPr anchor="t"/>
          <a:lstStyle>
            <a:lvl1pPr algn="l">
              <a:defRPr sz="19443" b="1" cap="all"/>
            </a:lvl1pPr>
          </a:lstStyle>
          <a:p>
            <a:r>
              <a:rPr lang="en-US"/>
              <a:t>Click to edit Master title style</a:t>
            </a:r>
          </a:p>
        </p:txBody>
      </p:sp>
      <p:sp>
        <p:nvSpPr>
          <p:cNvPr id="3" name="Text Placeholder 2"/>
          <p:cNvSpPr>
            <a:spLocks noGrp="1"/>
          </p:cNvSpPr>
          <p:nvPr>
            <p:ph type="body" idx="1"/>
          </p:nvPr>
        </p:nvSpPr>
        <p:spPr>
          <a:xfrm>
            <a:off x="4044953" y="17827852"/>
            <a:ext cx="43525440" cy="9201146"/>
          </a:xfrm>
        </p:spPr>
        <p:txBody>
          <a:bodyPr anchor="b"/>
          <a:lstStyle>
            <a:lvl1pPr marL="0" indent="0">
              <a:buNone/>
              <a:defRPr sz="9721">
                <a:solidFill>
                  <a:schemeClr val="tx1">
                    <a:tint val="75000"/>
                  </a:schemeClr>
                </a:solidFill>
              </a:defRPr>
            </a:lvl1pPr>
            <a:lvl2pPr marL="2228528" indent="0">
              <a:buNone/>
              <a:defRPr sz="8828">
                <a:solidFill>
                  <a:schemeClr val="tx1">
                    <a:tint val="75000"/>
                  </a:schemeClr>
                </a:solidFill>
              </a:defRPr>
            </a:lvl2pPr>
            <a:lvl3pPr marL="4457056" indent="0">
              <a:buNone/>
              <a:defRPr sz="7835">
                <a:solidFill>
                  <a:schemeClr val="tx1">
                    <a:tint val="75000"/>
                  </a:schemeClr>
                </a:solidFill>
              </a:defRPr>
            </a:lvl3pPr>
            <a:lvl4pPr marL="6685583" indent="0">
              <a:buNone/>
              <a:defRPr sz="6843">
                <a:solidFill>
                  <a:schemeClr val="tx1">
                    <a:tint val="75000"/>
                  </a:schemeClr>
                </a:solidFill>
              </a:defRPr>
            </a:lvl4pPr>
            <a:lvl5pPr marL="8914113" indent="0">
              <a:buNone/>
              <a:defRPr sz="6843">
                <a:solidFill>
                  <a:schemeClr val="tx1">
                    <a:tint val="75000"/>
                  </a:schemeClr>
                </a:solidFill>
              </a:defRPr>
            </a:lvl5pPr>
            <a:lvl6pPr marL="11142640" indent="0">
              <a:buNone/>
              <a:defRPr sz="6843">
                <a:solidFill>
                  <a:schemeClr val="tx1">
                    <a:tint val="75000"/>
                  </a:schemeClr>
                </a:solidFill>
              </a:defRPr>
            </a:lvl6pPr>
            <a:lvl7pPr marL="13371169" indent="0">
              <a:buNone/>
              <a:defRPr sz="6843">
                <a:solidFill>
                  <a:schemeClr val="tx1">
                    <a:tint val="75000"/>
                  </a:schemeClr>
                </a:solidFill>
              </a:defRPr>
            </a:lvl7pPr>
            <a:lvl8pPr marL="15599697" indent="0">
              <a:buNone/>
              <a:defRPr sz="6843">
                <a:solidFill>
                  <a:schemeClr val="tx1">
                    <a:tint val="75000"/>
                  </a:schemeClr>
                </a:solidFill>
              </a:defRPr>
            </a:lvl8pPr>
            <a:lvl9pPr marL="17828227" indent="0">
              <a:buNone/>
              <a:defRPr sz="68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E193D9-E1C6-424F-A85A-1540D7E1CD99}" type="datetimeFigureOut">
              <a:rPr lang="en-US" smtClean="0"/>
              <a:pPr/>
              <a:t>3/24/25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361BD39-BDB9-1E4C-AD32-270DA6B4DA17}" type="slidenum">
              <a:rPr lang="en-US" smtClean="0"/>
              <a:pPr/>
              <a:t>‹#›</a:t>
            </a:fld>
            <a:endParaRPr lang="en-US" dirty="0"/>
          </a:p>
        </p:txBody>
      </p:sp>
    </p:spTree>
    <p:extLst>
      <p:ext uri="{BB962C8B-B14F-4D97-AF65-F5344CB8AC3E}">
        <p14:creationId xmlns:p14="http://schemas.microsoft.com/office/powerpoint/2010/main" val="1520327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037065" y="58887364"/>
            <a:ext cx="107871263" cy="166555420"/>
          </a:xfrm>
        </p:spPr>
        <p:txBody>
          <a:bodyPr/>
          <a:lstStyle>
            <a:lvl1pPr>
              <a:defRPr sz="13589"/>
            </a:lvl1pPr>
            <a:lvl2pPr>
              <a:defRPr sz="11706"/>
            </a:lvl2pPr>
            <a:lvl3pPr>
              <a:defRPr sz="9721"/>
            </a:lvl3pPr>
            <a:lvl4pPr>
              <a:defRPr sz="8828"/>
            </a:lvl4pPr>
            <a:lvl5pPr>
              <a:defRPr sz="8828"/>
            </a:lvl5pPr>
            <a:lvl6pPr>
              <a:defRPr sz="8828"/>
            </a:lvl6pPr>
            <a:lvl7pPr>
              <a:defRPr sz="8828"/>
            </a:lvl7pPr>
            <a:lvl8pPr>
              <a:defRPr sz="8828"/>
            </a:lvl8pPr>
            <a:lvl9pPr>
              <a:defRPr sz="882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0761765" y="58887364"/>
            <a:ext cx="107871263" cy="166555420"/>
          </a:xfrm>
        </p:spPr>
        <p:txBody>
          <a:bodyPr/>
          <a:lstStyle>
            <a:lvl1pPr>
              <a:defRPr sz="13589"/>
            </a:lvl1pPr>
            <a:lvl2pPr>
              <a:defRPr sz="11706"/>
            </a:lvl2pPr>
            <a:lvl3pPr>
              <a:defRPr sz="9721"/>
            </a:lvl3pPr>
            <a:lvl4pPr>
              <a:defRPr sz="8828"/>
            </a:lvl4pPr>
            <a:lvl5pPr>
              <a:defRPr sz="8828"/>
            </a:lvl5pPr>
            <a:lvl6pPr>
              <a:defRPr sz="8828"/>
            </a:lvl6pPr>
            <a:lvl7pPr>
              <a:defRPr sz="8828"/>
            </a:lvl7pPr>
            <a:lvl8pPr>
              <a:defRPr sz="8828"/>
            </a:lvl8pPr>
            <a:lvl9pPr>
              <a:defRPr sz="882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E193D9-E1C6-424F-A85A-1540D7E1CD99}" type="datetimeFigureOut">
              <a:rPr lang="en-US" smtClean="0"/>
              <a:pPr/>
              <a:t>3/24/25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361BD39-BDB9-1E4C-AD32-270DA6B4DA17}" type="slidenum">
              <a:rPr lang="en-US" smtClean="0"/>
              <a:pPr/>
              <a:t>‹#›</a:t>
            </a:fld>
            <a:endParaRPr lang="en-US" dirty="0"/>
          </a:p>
        </p:txBody>
      </p:sp>
    </p:spTree>
    <p:extLst>
      <p:ext uri="{BB962C8B-B14F-4D97-AF65-F5344CB8AC3E}">
        <p14:creationId xmlns:p14="http://schemas.microsoft.com/office/powerpoint/2010/main" val="2261414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684447"/>
            <a:ext cx="46085760" cy="7010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2" y="9415371"/>
            <a:ext cx="22625054" cy="3923873"/>
          </a:xfrm>
        </p:spPr>
        <p:txBody>
          <a:bodyPr anchor="b"/>
          <a:lstStyle>
            <a:lvl1pPr marL="0" indent="0">
              <a:buNone/>
              <a:defRPr sz="11706" b="1"/>
            </a:lvl1pPr>
            <a:lvl2pPr marL="2228528" indent="0">
              <a:buNone/>
              <a:defRPr sz="9721" b="1"/>
            </a:lvl2pPr>
            <a:lvl3pPr marL="4457056" indent="0">
              <a:buNone/>
              <a:defRPr sz="8828" b="1"/>
            </a:lvl3pPr>
            <a:lvl4pPr marL="6685583" indent="0">
              <a:buNone/>
              <a:defRPr sz="7835" b="1"/>
            </a:lvl4pPr>
            <a:lvl5pPr marL="8914113" indent="0">
              <a:buNone/>
              <a:defRPr sz="7835" b="1"/>
            </a:lvl5pPr>
            <a:lvl6pPr marL="11142640" indent="0">
              <a:buNone/>
              <a:defRPr sz="7835" b="1"/>
            </a:lvl6pPr>
            <a:lvl7pPr marL="13371169" indent="0">
              <a:buNone/>
              <a:defRPr sz="7835" b="1"/>
            </a:lvl7pPr>
            <a:lvl8pPr marL="15599697" indent="0">
              <a:buNone/>
              <a:defRPr sz="7835" b="1"/>
            </a:lvl8pPr>
            <a:lvl9pPr marL="17828227" indent="0">
              <a:buNone/>
              <a:defRPr sz="7835" b="1"/>
            </a:lvl9pPr>
          </a:lstStyle>
          <a:p>
            <a:pPr lvl="0"/>
            <a:r>
              <a:rPr lang="en-US"/>
              <a:t>Click to edit Master text styles</a:t>
            </a:r>
          </a:p>
        </p:txBody>
      </p:sp>
      <p:sp>
        <p:nvSpPr>
          <p:cNvPr id="4" name="Content Placeholder 3"/>
          <p:cNvSpPr>
            <a:spLocks noGrp="1"/>
          </p:cNvSpPr>
          <p:nvPr>
            <p:ph sz="half" idx="2"/>
          </p:nvPr>
        </p:nvSpPr>
        <p:spPr>
          <a:xfrm>
            <a:off x="2560322" y="13339244"/>
            <a:ext cx="22625054" cy="24234567"/>
          </a:xfrm>
        </p:spPr>
        <p:txBody>
          <a:bodyPr/>
          <a:lstStyle>
            <a:lvl1pPr>
              <a:defRPr sz="11706"/>
            </a:lvl1pPr>
            <a:lvl2pPr>
              <a:defRPr sz="9721"/>
            </a:lvl2pPr>
            <a:lvl3pPr>
              <a:defRPr sz="8828"/>
            </a:lvl3pPr>
            <a:lvl4pPr>
              <a:defRPr sz="7835"/>
            </a:lvl4pPr>
            <a:lvl5pPr>
              <a:defRPr sz="7835"/>
            </a:lvl5pPr>
            <a:lvl6pPr>
              <a:defRPr sz="7835"/>
            </a:lvl6pPr>
            <a:lvl7pPr>
              <a:defRPr sz="7835"/>
            </a:lvl7pPr>
            <a:lvl8pPr>
              <a:defRPr sz="7835"/>
            </a:lvl8pPr>
            <a:lvl9pPr>
              <a:defRPr sz="78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6" y="9415371"/>
            <a:ext cx="22633943" cy="3923873"/>
          </a:xfrm>
        </p:spPr>
        <p:txBody>
          <a:bodyPr anchor="b"/>
          <a:lstStyle>
            <a:lvl1pPr marL="0" indent="0">
              <a:buNone/>
              <a:defRPr sz="11706" b="1"/>
            </a:lvl1pPr>
            <a:lvl2pPr marL="2228528" indent="0">
              <a:buNone/>
              <a:defRPr sz="9721" b="1"/>
            </a:lvl2pPr>
            <a:lvl3pPr marL="4457056" indent="0">
              <a:buNone/>
              <a:defRPr sz="8828" b="1"/>
            </a:lvl3pPr>
            <a:lvl4pPr marL="6685583" indent="0">
              <a:buNone/>
              <a:defRPr sz="7835" b="1"/>
            </a:lvl4pPr>
            <a:lvl5pPr marL="8914113" indent="0">
              <a:buNone/>
              <a:defRPr sz="7835" b="1"/>
            </a:lvl5pPr>
            <a:lvl6pPr marL="11142640" indent="0">
              <a:buNone/>
              <a:defRPr sz="7835" b="1"/>
            </a:lvl6pPr>
            <a:lvl7pPr marL="13371169" indent="0">
              <a:buNone/>
              <a:defRPr sz="7835" b="1"/>
            </a:lvl7pPr>
            <a:lvl8pPr marL="15599697" indent="0">
              <a:buNone/>
              <a:defRPr sz="7835" b="1"/>
            </a:lvl8pPr>
            <a:lvl9pPr marL="17828227" indent="0">
              <a:buNone/>
              <a:defRPr sz="7835" b="1"/>
            </a:lvl9pPr>
          </a:lstStyle>
          <a:p>
            <a:pPr lvl="0"/>
            <a:r>
              <a:rPr lang="en-US"/>
              <a:t>Click to edit Master text styles</a:t>
            </a:r>
          </a:p>
        </p:txBody>
      </p:sp>
      <p:sp>
        <p:nvSpPr>
          <p:cNvPr id="6" name="Content Placeholder 5"/>
          <p:cNvSpPr>
            <a:spLocks noGrp="1"/>
          </p:cNvSpPr>
          <p:nvPr>
            <p:ph sz="quarter" idx="4"/>
          </p:nvPr>
        </p:nvSpPr>
        <p:spPr>
          <a:xfrm>
            <a:off x="26012146" y="13339244"/>
            <a:ext cx="22633943" cy="24234567"/>
          </a:xfrm>
        </p:spPr>
        <p:txBody>
          <a:bodyPr/>
          <a:lstStyle>
            <a:lvl1pPr>
              <a:defRPr sz="11706"/>
            </a:lvl1pPr>
            <a:lvl2pPr>
              <a:defRPr sz="9721"/>
            </a:lvl2pPr>
            <a:lvl3pPr>
              <a:defRPr sz="8828"/>
            </a:lvl3pPr>
            <a:lvl4pPr>
              <a:defRPr sz="7835"/>
            </a:lvl4pPr>
            <a:lvl5pPr>
              <a:defRPr sz="7835"/>
            </a:lvl5pPr>
            <a:lvl6pPr>
              <a:defRPr sz="7835"/>
            </a:lvl6pPr>
            <a:lvl7pPr>
              <a:defRPr sz="7835"/>
            </a:lvl7pPr>
            <a:lvl8pPr>
              <a:defRPr sz="7835"/>
            </a:lvl8pPr>
            <a:lvl9pPr>
              <a:defRPr sz="78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E193D9-E1C6-424F-A85A-1540D7E1CD99}" type="datetimeFigureOut">
              <a:rPr lang="en-US" smtClean="0"/>
              <a:pPr/>
              <a:t>3/24/25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361BD39-BDB9-1E4C-AD32-270DA6B4DA17}" type="slidenum">
              <a:rPr lang="en-US" smtClean="0"/>
              <a:pPr/>
              <a:t>‹#›</a:t>
            </a:fld>
            <a:endParaRPr lang="en-US" dirty="0"/>
          </a:p>
        </p:txBody>
      </p:sp>
    </p:spTree>
    <p:extLst>
      <p:ext uri="{BB962C8B-B14F-4D97-AF65-F5344CB8AC3E}">
        <p14:creationId xmlns:p14="http://schemas.microsoft.com/office/powerpoint/2010/main" val="4051595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E193D9-E1C6-424F-A85A-1540D7E1CD99}" type="datetimeFigureOut">
              <a:rPr lang="en-US" smtClean="0"/>
              <a:pPr/>
              <a:t>3/24/25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361BD39-BDB9-1E4C-AD32-270DA6B4DA17}" type="slidenum">
              <a:rPr lang="en-US" smtClean="0"/>
              <a:pPr/>
              <a:t>‹#›</a:t>
            </a:fld>
            <a:endParaRPr lang="en-US" dirty="0"/>
          </a:p>
        </p:txBody>
      </p:sp>
    </p:spTree>
    <p:extLst>
      <p:ext uri="{BB962C8B-B14F-4D97-AF65-F5344CB8AC3E}">
        <p14:creationId xmlns:p14="http://schemas.microsoft.com/office/powerpoint/2010/main" val="3877785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E193D9-E1C6-424F-A85A-1540D7E1CD99}" type="datetimeFigureOut">
              <a:rPr lang="en-US" smtClean="0"/>
              <a:pPr/>
              <a:t>3/24/25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361BD39-BDB9-1E4C-AD32-270DA6B4DA17}" type="slidenum">
              <a:rPr lang="en-US" smtClean="0"/>
              <a:pPr/>
              <a:t>‹#›</a:t>
            </a:fld>
            <a:endParaRPr lang="en-US" dirty="0"/>
          </a:p>
        </p:txBody>
      </p:sp>
    </p:spTree>
    <p:extLst>
      <p:ext uri="{BB962C8B-B14F-4D97-AF65-F5344CB8AC3E}">
        <p14:creationId xmlns:p14="http://schemas.microsoft.com/office/powerpoint/2010/main" val="140397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8" y="1674704"/>
            <a:ext cx="16846553" cy="7127240"/>
          </a:xfrm>
        </p:spPr>
        <p:txBody>
          <a:bodyPr anchor="b"/>
          <a:lstStyle>
            <a:lvl1pPr algn="l">
              <a:defRPr sz="9721" b="1"/>
            </a:lvl1pPr>
          </a:lstStyle>
          <a:p>
            <a:r>
              <a:rPr lang="en-US"/>
              <a:t>Click to edit Master title style</a:t>
            </a:r>
          </a:p>
        </p:txBody>
      </p:sp>
      <p:sp>
        <p:nvSpPr>
          <p:cNvPr id="3" name="Content Placeholder 2"/>
          <p:cNvSpPr>
            <a:spLocks noGrp="1"/>
          </p:cNvSpPr>
          <p:nvPr>
            <p:ph idx="1"/>
          </p:nvPr>
        </p:nvSpPr>
        <p:spPr>
          <a:xfrm>
            <a:off x="20020283" y="1674718"/>
            <a:ext cx="28625800" cy="35899094"/>
          </a:xfrm>
        </p:spPr>
        <p:txBody>
          <a:bodyPr/>
          <a:lstStyle>
            <a:lvl1pPr>
              <a:defRPr sz="15573"/>
            </a:lvl1pPr>
            <a:lvl2pPr>
              <a:defRPr sz="13589"/>
            </a:lvl2pPr>
            <a:lvl3pPr>
              <a:defRPr sz="11706"/>
            </a:lvl3pPr>
            <a:lvl4pPr>
              <a:defRPr sz="9721"/>
            </a:lvl4pPr>
            <a:lvl5pPr>
              <a:defRPr sz="9721"/>
            </a:lvl5pPr>
            <a:lvl6pPr>
              <a:defRPr sz="9721"/>
            </a:lvl6pPr>
            <a:lvl7pPr>
              <a:defRPr sz="9721"/>
            </a:lvl7pPr>
            <a:lvl8pPr>
              <a:defRPr sz="9721"/>
            </a:lvl8pPr>
            <a:lvl9pPr>
              <a:defRPr sz="972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8" y="8801958"/>
            <a:ext cx="16846553" cy="28771854"/>
          </a:xfrm>
        </p:spPr>
        <p:txBody>
          <a:bodyPr/>
          <a:lstStyle>
            <a:lvl1pPr marL="0" indent="0">
              <a:buNone/>
              <a:defRPr sz="6843"/>
            </a:lvl1pPr>
            <a:lvl2pPr marL="2228528" indent="0">
              <a:buNone/>
              <a:defRPr sz="5855"/>
            </a:lvl2pPr>
            <a:lvl3pPr marL="4457056" indent="0">
              <a:buNone/>
              <a:defRPr sz="4960"/>
            </a:lvl3pPr>
            <a:lvl4pPr marL="6685583" indent="0">
              <a:buNone/>
              <a:defRPr sz="4365"/>
            </a:lvl4pPr>
            <a:lvl5pPr marL="8914113" indent="0">
              <a:buNone/>
              <a:defRPr sz="4365"/>
            </a:lvl5pPr>
            <a:lvl6pPr marL="11142640" indent="0">
              <a:buNone/>
              <a:defRPr sz="4365"/>
            </a:lvl6pPr>
            <a:lvl7pPr marL="13371169" indent="0">
              <a:buNone/>
              <a:defRPr sz="4365"/>
            </a:lvl7pPr>
            <a:lvl8pPr marL="15599697" indent="0">
              <a:buNone/>
              <a:defRPr sz="4365"/>
            </a:lvl8pPr>
            <a:lvl9pPr marL="17828227" indent="0">
              <a:buNone/>
              <a:defRPr sz="4365"/>
            </a:lvl9pPr>
          </a:lstStyle>
          <a:p>
            <a:pPr lvl="0"/>
            <a:r>
              <a:rPr lang="en-US"/>
              <a:t>Click to edit Master text styles</a:t>
            </a:r>
          </a:p>
        </p:txBody>
      </p:sp>
      <p:sp>
        <p:nvSpPr>
          <p:cNvPr id="5" name="Date Placeholder 4"/>
          <p:cNvSpPr>
            <a:spLocks noGrp="1"/>
          </p:cNvSpPr>
          <p:nvPr>
            <p:ph type="dt" sz="half" idx="10"/>
          </p:nvPr>
        </p:nvSpPr>
        <p:spPr/>
        <p:txBody>
          <a:bodyPr/>
          <a:lstStyle/>
          <a:p>
            <a:fld id="{A4E193D9-E1C6-424F-A85A-1540D7E1CD99}" type="datetimeFigureOut">
              <a:rPr lang="en-US" smtClean="0"/>
              <a:pPr/>
              <a:t>3/24/25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361BD39-BDB9-1E4C-AD32-270DA6B4DA17}" type="slidenum">
              <a:rPr lang="en-US" smtClean="0"/>
              <a:pPr/>
              <a:t>‹#›</a:t>
            </a:fld>
            <a:endParaRPr lang="en-US" dirty="0"/>
          </a:p>
        </p:txBody>
      </p:sp>
    </p:spTree>
    <p:extLst>
      <p:ext uri="{BB962C8B-B14F-4D97-AF65-F5344CB8AC3E}">
        <p14:creationId xmlns:p14="http://schemas.microsoft.com/office/powerpoint/2010/main" val="402210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4" y="29443691"/>
            <a:ext cx="30723840" cy="3475994"/>
          </a:xfrm>
        </p:spPr>
        <p:txBody>
          <a:bodyPr anchor="b"/>
          <a:lstStyle>
            <a:lvl1pPr algn="l">
              <a:defRPr sz="9721" b="1"/>
            </a:lvl1pPr>
          </a:lstStyle>
          <a:p>
            <a:r>
              <a:rPr lang="en-US"/>
              <a:t>Click to edit Master title style</a:t>
            </a:r>
          </a:p>
        </p:txBody>
      </p:sp>
      <p:sp>
        <p:nvSpPr>
          <p:cNvPr id="3" name="Picture Placeholder 2"/>
          <p:cNvSpPr>
            <a:spLocks noGrp="1"/>
          </p:cNvSpPr>
          <p:nvPr>
            <p:ph type="pic" idx="1"/>
          </p:nvPr>
        </p:nvSpPr>
        <p:spPr>
          <a:xfrm>
            <a:off x="10036814" y="3758356"/>
            <a:ext cx="30723840" cy="25237440"/>
          </a:xfrm>
        </p:spPr>
        <p:txBody>
          <a:bodyPr/>
          <a:lstStyle>
            <a:lvl1pPr marL="0" indent="0">
              <a:buNone/>
              <a:defRPr sz="15573"/>
            </a:lvl1pPr>
            <a:lvl2pPr marL="2228528" indent="0">
              <a:buNone/>
              <a:defRPr sz="13589"/>
            </a:lvl2pPr>
            <a:lvl3pPr marL="4457056" indent="0">
              <a:buNone/>
              <a:defRPr sz="11706"/>
            </a:lvl3pPr>
            <a:lvl4pPr marL="6685583" indent="0">
              <a:buNone/>
              <a:defRPr sz="9721"/>
            </a:lvl4pPr>
            <a:lvl5pPr marL="8914113" indent="0">
              <a:buNone/>
              <a:defRPr sz="9721"/>
            </a:lvl5pPr>
            <a:lvl6pPr marL="11142640" indent="0">
              <a:buNone/>
              <a:defRPr sz="9721"/>
            </a:lvl6pPr>
            <a:lvl7pPr marL="13371169" indent="0">
              <a:buNone/>
              <a:defRPr sz="9721"/>
            </a:lvl7pPr>
            <a:lvl8pPr marL="15599697" indent="0">
              <a:buNone/>
              <a:defRPr sz="9721"/>
            </a:lvl8pPr>
            <a:lvl9pPr marL="17828227" indent="0">
              <a:buNone/>
              <a:defRPr sz="9721"/>
            </a:lvl9pPr>
          </a:lstStyle>
          <a:p>
            <a:endParaRPr lang="en-US" dirty="0"/>
          </a:p>
        </p:txBody>
      </p:sp>
      <p:sp>
        <p:nvSpPr>
          <p:cNvPr id="4" name="Text Placeholder 3"/>
          <p:cNvSpPr>
            <a:spLocks noGrp="1"/>
          </p:cNvSpPr>
          <p:nvPr>
            <p:ph type="body" sz="half" idx="2"/>
          </p:nvPr>
        </p:nvSpPr>
        <p:spPr>
          <a:xfrm>
            <a:off x="10036814" y="32919685"/>
            <a:ext cx="30723840" cy="4936486"/>
          </a:xfrm>
        </p:spPr>
        <p:txBody>
          <a:bodyPr/>
          <a:lstStyle>
            <a:lvl1pPr marL="0" indent="0">
              <a:buNone/>
              <a:defRPr sz="6843"/>
            </a:lvl1pPr>
            <a:lvl2pPr marL="2228528" indent="0">
              <a:buNone/>
              <a:defRPr sz="5855"/>
            </a:lvl2pPr>
            <a:lvl3pPr marL="4457056" indent="0">
              <a:buNone/>
              <a:defRPr sz="4960"/>
            </a:lvl3pPr>
            <a:lvl4pPr marL="6685583" indent="0">
              <a:buNone/>
              <a:defRPr sz="4365"/>
            </a:lvl4pPr>
            <a:lvl5pPr marL="8914113" indent="0">
              <a:buNone/>
              <a:defRPr sz="4365"/>
            </a:lvl5pPr>
            <a:lvl6pPr marL="11142640" indent="0">
              <a:buNone/>
              <a:defRPr sz="4365"/>
            </a:lvl6pPr>
            <a:lvl7pPr marL="13371169" indent="0">
              <a:buNone/>
              <a:defRPr sz="4365"/>
            </a:lvl7pPr>
            <a:lvl8pPr marL="15599697" indent="0">
              <a:buNone/>
              <a:defRPr sz="4365"/>
            </a:lvl8pPr>
            <a:lvl9pPr marL="17828227" indent="0">
              <a:buNone/>
              <a:defRPr sz="4365"/>
            </a:lvl9pPr>
          </a:lstStyle>
          <a:p>
            <a:pPr lvl="0"/>
            <a:r>
              <a:rPr lang="en-US"/>
              <a:t>Click to edit Master text styles</a:t>
            </a:r>
          </a:p>
        </p:txBody>
      </p:sp>
      <p:sp>
        <p:nvSpPr>
          <p:cNvPr id="5" name="Date Placeholder 4"/>
          <p:cNvSpPr>
            <a:spLocks noGrp="1"/>
          </p:cNvSpPr>
          <p:nvPr>
            <p:ph type="dt" sz="half" idx="10"/>
          </p:nvPr>
        </p:nvSpPr>
        <p:spPr/>
        <p:txBody>
          <a:bodyPr/>
          <a:lstStyle/>
          <a:p>
            <a:fld id="{A4E193D9-E1C6-424F-A85A-1540D7E1CD99}" type="datetimeFigureOut">
              <a:rPr lang="en-US" smtClean="0"/>
              <a:pPr/>
              <a:t>3/24/25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361BD39-BDB9-1E4C-AD32-270DA6B4DA17}" type="slidenum">
              <a:rPr lang="en-US" smtClean="0"/>
              <a:pPr/>
              <a:t>‹#›</a:t>
            </a:fld>
            <a:endParaRPr lang="en-US" dirty="0"/>
          </a:p>
        </p:txBody>
      </p:sp>
    </p:spTree>
    <p:extLst>
      <p:ext uri="{BB962C8B-B14F-4D97-AF65-F5344CB8AC3E}">
        <p14:creationId xmlns:p14="http://schemas.microsoft.com/office/powerpoint/2010/main" val="2988771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684447"/>
            <a:ext cx="46085760" cy="7010400"/>
          </a:xfrm>
          <a:prstGeom prst="rect">
            <a:avLst/>
          </a:prstGeom>
        </p:spPr>
        <p:txBody>
          <a:bodyPr vert="horz" lIns="449319" tIns="224660" rIns="449319" bIns="224660" rtlCol="0" anchor="ctr">
            <a:normAutofit/>
          </a:bodyPr>
          <a:lstStyle/>
          <a:p>
            <a:r>
              <a:rPr lang="en-US"/>
              <a:t>Click to edit Master title style</a:t>
            </a:r>
          </a:p>
        </p:txBody>
      </p:sp>
      <p:sp>
        <p:nvSpPr>
          <p:cNvPr id="3" name="Text Placeholder 2"/>
          <p:cNvSpPr>
            <a:spLocks noGrp="1"/>
          </p:cNvSpPr>
          <p:nvPr>
            <p:ph type="body" idx="1"/>
          </p:nvPr>
        </p:nvSpPr>
        <p:spPr>
          <a:xfrm>
            <a:off x="2560320" y="9814570"/>
            <a:ext cx="46085760" cy="27759239"/>
          </a:xfrm>
          <a:prstGeom prst="rect">
            <a:avLst/>
          </a:prstGeom>
        </p:spPr>
        <p:txBody>
          <a:bodyPr vert="horz" lIns="449319" tIns="224660" rIns="449319" bIns="22466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60320" y="38985626"/>
            <a:ext cx="11948160" cy="2239436"/>
          </a:xfrm>
          <a:prstGeom prst="rect">
            <a:avLst/>
          </a:prstGeom>
        </p:spPr>
        <p:txBody>
          <a:bodyPr vert="horz" lIns="449319" tIns="224660" rIns="449319" bIns="224660" rtlCol="0" anchor="ctr"/>
          <a:lstStyle>
            <a:lvl1pPr algn="l">
              <a:defRPr sz="5855">
                <a:solidFill>
                  <a:schemeClr val="tx1">
                    <a:tint val="75000"/>
                  </a:schemeClr>
                </a:solidFill>
              </a:defRPr>
            </a:lvl1pPr>
          </a:lstStyle>
          <a:p>
            <a:fld id="{A4E193D9-E1C6-424F-A85A-1540D7E1CD99}" type="datetimeFigureOut">
              <a:rPr lang="en-US" smtClean="0"/>
              <a:pPr/>
              <a:t>3/24/25</a:t>
            </a:fld>
            <a:endParaRPr lang="en-US" dirty="0"/>
          </a:p>
        </p:txBody>
      </p:sp>
      <p:sp>
        <p:nvSpPr>
          <p:cNvPr id="5" name="Footer Placeholder 4"/>
          <p:cNvSpPr>
            <a:spLocks noGrp="1"/>
          </p:cNvSpPr>
          <p:nvPr>
            <p:ph type="ftr" sz="quarter" idx="3"/>
          </p:nvPr>
        </p:nvSpPr>
        <p:spPr>
          <a:xfrm>
            <a:off x="17495520" y="38985626"/>
            <a:ext cx="16215360" cy="2239436"/>
          </a:xfrm>
          <a:prstGeom prst="rect">
            <a:avLst/>
          </a:prstGeom>
        </p:spPr>
        <p:txBody>
          <a:bodyPr vert="horz" lIns="449319" tIns="224660" rIns="449319" bIns="224660" rtlCol="0" anchor="ctr"/>
          <a:lstStyle>
            <a:lvl1pPr algn="ctr">
              <a:defRPr sz="585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697920" y="38985626"/>
            <a:ext cx="11948160" cy="2239436"/>
          </a:xfrm>
          <a:prstGeom prst="rect">
            <a:avLst/>
          </a:prstGeom>
        </p:spPr>
        <p:txBody>
          <a:bodyPr vert="horz" lIns="449319" tIns="224660" rIns="449319" bIns="224660" rtlCol="0" anchor="ctr"/>
          <a:lstStyle>
            <a:lvl1pPr algn="r">
              <a:defRPr sz="5855">
                <a:solidFill>
                  <a:schemeClr val="tx1">
                    <a:tint val="75000"/>
                  </a:schemeClr>
                </a:solidFill>
              </a:defRPr>
            </a:lvl1pPr>
          </a:lstStyle>
          <a:p>
            <a:fld id="{9361BD39-BDB9-1E4C-AD32-270DA6B4DA17}" type="slidenum">
              <a:rPr lang="en-US" smtClean="0"/>
              <a:pPr/>
              <a:t>‹#›</a:t>
            </a:fld>
            <a:endParaRPr lang="en-US" dirty="0"/>
          </a:p>
        </p:txBody>
      </p:sp>
    </p:spTree>
    <p:extLst>
      <p:ext uri="{BB962C8B-B14F-4D97-AF65-F5344CB8AC3E}">
        <p14:creationId xmlns:p14="http://schemas.microsoft.com/office/powerpoint/2010/main" val="1801426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228528" rtl="0" eaLnBrk="1" latinLnBrk="0" hangingPunct="1">
        <a:spcBef>
          <a:spcPct val="0"/>
        </a:spcBef>
        <a:buNone/>
        <a:defRPr sz="21427" kern="1200">
          <a:solidFill>
            <a:schemeClr val="tx1"/>
          </a:solidFill>
          <a:latin typeface="+mj-lt"/>
          <a:ea typeface="+mj-ea"/>
          <a:cs typeface="+mj-cs"/>
        </a:defRPr>
      </a:lvl1pPr>
    </p:titleStyle>
    <p:bodyStyle>
      <a:lvl1pPr marL="1671398" indent="-1671398" algn="l" defTabSz="2228528" rtl="0" eaLnBrk="1" latinLnBrk="0" hangingPunct="1">
        <a:spcBef>
          <a:spcPct val="20000"/>
        </a:spcBef>
        <a:buFont typeface="Arial"/>
        <a:buChar char="•"/>
        <a:defRPr sz="15573" kern="1200">
          <a:solidFill>
            <a:schemeClr val="tx1"/>
          </a:solidFill>
          <a:latin typeface="+mn-lt"/>
          <a:ea typeface="+mn-ea"/>
          <a:cs typeface="+mn-cs"/>
        </a:defRPr>
      </a:lvl1pPr>
      <a:lvl2pPr marL="3621359" indent="-1392829" algn="l" defTabSz="2228528" rtl="0" eaLnBrk="1" latinLnBrk="0" hangingPunct="1">
        <a:spcBef>
          <a:spcPct val="20000"/>
        </a:spcBef>
        <a:buFont typeface="Arial"/>
        <a:buChar char="–"/>
        <a:defRPr sz="13589" kern="1200">
          <a:solidFill>
            <a:schemeClr val="tx1"/>
          </a:solidFill>
          <a:latin typeface="+mn-lt"/>
          <a:ea typeface="+mn-ea"/>
          <a:cs typeface="+mn-cs"/>
        </a:defRPr>
      </a:lvl2pPr>
      <a:lvl3pPr marL="5571320" indent="-1114264" algn="l" defTabSz="2228528" rtl="0" eaLnBrk="1" latinLnBrk="0" hangingPunct="1">
        <a:spcBef>
          <a:spcPct val="20000"/>
        </a:spcBef>
        <a:buFont typeface="Arial"/>
        <a:buChar char="•"/>
        <a:defRPr sz="11706" kern="1200">
          <a:solidFill>
            <a:schemeClr val="tx1"/>
          </a:solidFill>
          <a:latin typeface="+mn-lt"/>
          <a:ea typeface="+mn-ea"/>
          <a:cs typeface="+mn-cs"/>
        </a:defRPr>
      </a:lvl3pPr>
      <a:lvl4pPr marL="7799846" indent="-1114264" algn="l" defTabSz="2228528" rtl="0" eaLnBrk="1" latinLnBrk="0" hangingPunct="1">
        <a:spcBef>
          <a:spcPct val="20000"/>
        </a:spcBef>
        <a:buFont typeface="Arial"/>
        <a:buChar char="–"/>
        <a:defRPr sz="9721" kern="1200">
          <a:solidFill>
            <a:schemeClr val="tx1"/>
          </a:solidFill>
          <a:latin typeface="+mn-lt"/>
          <a:ea typeface="+mn-ea"/>
          <a:cs typeface="+mn-cs"/>
        </a:defRPr>
      </a:lvl4pPr>
      <a:lvl5pPr marL="10028377" indent="-1114264" algn="l" defTabSz="2228528" rtl="0" eaLnBrk="1" latinLnBrk="0" hangingPunct="1">
        <a:spcBef>
          <a:spcPct val="20000"/>
        </a:spcBef>
        <a:buFont typeface="Arial"/>
        <a:buChar char="»"/>
        <a:defRPr sz="9721" kern="1200">
          <a:solidFill>
            <a:schemeClr val="tx1"/>
          </a:solidFill>
          <a:latin typeface="+mn-lt"/>
          <a:ea typeface="+mn-ea"/>
          <a:cs typeface="+mn-cs"/>
        </a:defRPr>
      </a:lvl5pPr>
      <a:lvl6pPr marL="12256905" indent="-1114264" algn="l" defTabSz="2228528" rtl="0" eaLnBrk="1" latinLnBrk="0" hangingPunct="1">
        <a:spcBef>
          <a:spcPct val="20000"/>
        </a:spcBef>
        <a:buFont typeface="Arial"/>
        <a:buChar char="•"/>
        <a:defRPr sz="9721" kern="1200">
          <a:solidFill>
            <a:schemeClr val="tx1"/>
          </a:solidFill>
          <a:latin typeface="+mn-lt"/>
          <a:ea typeface="+mn-ea"/>
          <a:cs typeface="+mn-cs"/>
        </a:defRPr>
      </a:lvl6pPr>
      <a:lvl7pPr marL="14485434" indent="-1114264" algn="l" defTabSz="2228528" rtl="0" eaLnBrk="1" latinLnBrk="0" hangingPunct="1">
        <a:spcBef>
          <a:spcPct val="20000"/>
        </a:spcBef>
        <a:buFont typeface="Arial"/>
        <a:buChar char="•"/>
        <a:defRPr sz="9721" kern="1200">
          <a:solidFill>
            <a:schemeClr val="tx1"/>
          </a:solidFill>
          <a:latin typeface="+mn-lt"/>
          <a:ea typeface="+mn-ea"/>
          <a:cs typeface="+mn-cs"/>
        </a:defRPr>
      </a:lvl7pPr>
      <a:lvl8pPr marL="16713960" indent="-1114264" algn="l" defTabSz="2228528" rtl="0" eaLnBrk="1" latinLnBrk="0" hangingPunct="1">
        <a:spcBef>
          <a:spcPct val="20000"/>
        </a:spcBef>
        <a:buFont typeface="Arial"/>
        <a:buChar char="•"/>
        <a:defRPr sz="9721" kern="1200">
          <a:solidFill>
            <a:schemeClr val="tx1"/>
          </a:solidFill>
          <a:latin typeface="+mn-lt"/>
          <a:ea typeface="+mn-ea"/>
          <a:cs typeface="+mn-cs"/>
        </a:defRPr>
      </a:lvl8pPr>
      <a:lvl9pPr marL="18942490" indent="-1114264" algn="l" defTabSz="2228528" rtl="0" eaLnBrk="1" latinLnBrk="0" hangingPunct="1">
        <a:spcBef>
          <a:spcPct val="20000"/>
        </a:spcBef>
        <a:buFont typeface="Arial"/>
        <a:buChar char="•"/>
        <a:defRPr sz="9721" kern="1200">
          <a:solidFill>
            <a:schemeClr val="tx1"/>
          </a:solidFill>
          <a:latin typeface="+mn-lt"/>
          <a:ea typeface="+mn-ea"/>
          <a:cs typeface="+mn-cs"/>
        </a:defRPr>
      </a:lvl9pPr>
    </p:bodyStyle>
    <p:otherStyle>
      <a:defPPr>
        <a:defRPr lang="en-US"/>
      </a:defPPr>
      <a:lvl1pPr marL="0" algn="l" defTabSz="2228528" rtl="0" eaLnBrk="1" latinLnBrk="0" hangingPunct="1">
        <a:defRPr sz="8828" kern="1200">
          <a:solidFill>
            <a:schemeClr val="tx1"/>
          </a:solidFill>
          <a:latin typeface="+mn-lt"/>
          <a:ea typeface="+mn-ea"/>
          <a:cs typeface="+mn-cs"/>
        </a:defRPr>
      </a:lvl1pPr>
      <a:lvl2pPr marL="2228528" algn="l" defTabSz="2228528" rtl="0" eaLnBrk="1" latinLnBrk="0" hangingPunct="1">
        <a:defRPr sz="8828" kern="1200">
          <a:solidFill>
            <a:schemeClr val="tx1"/>
          </a:solidFill>
          <a:latin typeface="+mn-lt"/>
          <a:ea typeface="+mn-ea"/>
          <a:cs typeface="+mn-cs"/>
        </a:defRPr>
      </a:lvl2pPr>
      <a:lvl3pPr marL="4457056" algn="l" defTabSz="2228528" rtl="0" eaLnBrk="1" latinLnBrk="0" hangingPunct="1">
        <a:defRPr sz="8828" kern="1200">
          <a:solidFill>
            <a:schemeClr val="tx1"/>
          </a:solidFill>
          <a:latin typeface="+mn-lt"/>
          <a:ea typeface="+mn-ea"/>
          <a:cs typeface="+mn-cs"/>
        </a:defRPr>
      </a:lvl3pPr>
      <a:lvl4pPr marL="6685583" algn="l" defTabSz="2228528" rtl="0" eaLnBrk="1" latinLnBrk="0" hangingPunct="1">
        <a:defRPr sz="8828" kern="1200">
          <a:solidFill>
            <a:schemeClr val="tx1"/>
          </a:solidFill>
          <a:latin typeface="+mn-lt"/>
          <a:ea typeface="+mn-ea"/>
          <a:cs typeface="+mn-cs"/>
        </a:defRPr>
      </a:lvl4pPr>
      <a:lvl5pPr marL="8914113" algn="l" defTabSz="2228528" rtl="0" eaLnBrk="1" latinLnBrk="0" hangingPunct="1">
        <a:defRPr sz="8828" kern="1200">
          <a:solidFill>
            <a:schemeClr val="tx1"/>
          </a:solidFill>
          <a:latin typeface="+mn-lt"/>
          <a:ea typeface="+mn-ea"/>
          <a:cs typeface="+mn-cs"/>
        </a:defRPr>
      </a:lvl5pPr>
      <a:lvl6pPr marL="11142640" algn="l" defTabSz="2228528" rtl="0" eaLnBrk="1" latinLnBrk="0" hangingPunct="1">
        <a:defRPr sz="8828" kern="1200">
          <a:solidFill>
            <a:schemeClr val="tx1"/>
          </a:solidFill>
          <a:latin typeface="+mn-lt"/>
          <a:ea typeface="+mn-ea"/>
          <a:cs typeface="+mn-cs"/>
        </a:defRPr>
      </a:lvl6pPr>
      <a:lvl7pPr marL="13371169" algn="l" defTabSz="2228528" rtl="0" eaLnBrk="1" latinLnBrk="0" hangingPunct="1">
        <a:defRPr sz="8828" kern="1200">
          <a:solidFill>
            <a:schemeClr val="tx1"/>
          </a:solidFill>
          <a:latin typeface="+mn-lt"/>
          <a:ea typeface="+mn-ea"/>
          <a:cs typeface="+mn-cs"/>
        </a:defRPr>
      </a:lvl7pPr>
      <a:lvl8pPr marL="15599697" algn="l" defTabSz="2228528" rtl="0" eaLnBrk="1" latinLnBrk="0" hangingPunct="1">
        <a:defRPr sz="8828" kern="1200">
          <a:solidFill>
            <a:schemeClr val="tx1"/>
          </a:solidFill>
          <a:latin typeface="+mn-lt"/>
          <a:ea typeface="+mn-ea"/>
          <a:cs typeface="+mn-cs"/>
        </a:defRPr>
      </a:lvl8pPr>
      <a:lvl9pPr marL="17828227" algn="l" defTabSz="2228528" rtl="0" eaLnBrk="1" latinLnBrk="0" hangingPunct="1">
        <a:defRPr sz="882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microsoft.com/office/2018/10/relationships/comments" Target="../comments/modernComment_100_3C7AA59D.xml"/><Relationship Id="rId21" Type="http://schemas.openxmlformats.org/officeDocument/2006/relationships/image" Target="../media/image18.emf"/><Relationship Id="rId7" Type="http://schemas.openxmlformats.org/officeDocument/2006/relationships/image" Target="../media/image4.png"/><Relationship Id="rId12" Type="http://schemas.openxmlformats.org/officeDocument/2006/relationships/image" Target="../media/image9.emf"/><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23" Type="http://schemas.openxmlformats.org/officeDocument/2006/relationships/image" Target="../media/image20.emf"/><Relationship Id="rId10" Type="http://schemas.openxmlformats.org/officeDocument/2006/relationships/image" Target="../media/image7.png"/><Relationship Id="rId19" Type="http://schemas.openxmlformats.org/officeDocument/2006/relationships/image" Target="../media/image16.jpeg"/><Relationship Id="rId4"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 name="Picture 185" descr="A computer screen shot of a computer&#10;&#10;AI-generated content may be incorrect.">
            <a:extLst>
              <a:ext uri="{FF2B5EF4-FFF2-40B4-BE49-F238E27FC236}">
                <a16:creationId xmlns:a16="http://schemas.microsoft.com/office/drawing/2014/main" id="{238FB129-0BC7-4201-A7C9-A728C4537036}"/>
              </a:ext>
            </a:extLst>
          </p:cNvPr>
          <p:cNvPicPr>
            <a:picLocks noChangeAspect="1"/>
          </p:cNvPicPr>
          <p:nvPr/>
        </p:nvPicPr>
        <p:blipFill>
          <a:blip r:embed="rId4"/>
          <a:srcRect l="29453" t="41326" r="32048"/>
          <a:stretch/>
        </p:blipFill>
        <p:spPr>
          <a:xfrm>
            <a:off x="24021725" y="2950301"/>
            <a:ext cx="10881586" cy="12250778"/>
          </a:xfrm>
          <a:prstGeom prst="rect">
            <a:avLst/>
          </a:prstGeom>
        </p:spPr>
      </p:pic>
      <p:pic>
        <p:nvPicPr>
          <p:cNvPr id="157" name="Picture 156" descr="A mouse drinking from a water fountain&#10;&#10;Description automatically generated">
            <a:extLst>
              <a:ext uri="{FF2B5EF4-FFF2-40B4-BE49-F238E27FC236}">
                <a16:creationId xmlns:a16="http://schemas.microsoft.com/office/drawing/2014/main" id="{CBE0D64C-B025-A580-1C3A-D8CE41D45A1A}"/>
              </a:ext>
            </a:extLst>
          </p:cNvPr>
          <p:cNvPicPr>
            <a:picLocks noChangeAspect="1"/>
          </p:cNvPicPr>
          <p:nvPr/>
        </p:nvPicPr>
        <p:blipFill>
          <a:blip r:embed="rId5"/>
          <a:stretch>
            <a:fillRect/>
          </a:stretch>
        </p:blipFill>
        <p:spPr>
          <a:xfrm>
            <a:off x="18799881" y="11322517"/>
            <a:ext cx="3080483" cy="3138605"/>
          </a:xfrm>
          <a:prstGeom prst="rect">
            <a:avLst/>
          </a:prstGeom>
        </p:spPr>
      </p:pic>
      <p:grpSp>
        <p:nvGrpSpPr>
          <p:cNvPr id="158" name="Group 157">
            <a:extLst>
              <a:ext uri="{FF2B5EF4-FFF2-40B4-BE49-F238E27FC236}">
                <a16:creationId xmlns:a16="http://schemas.microsoft.com/office/drawing/2014/main" id="{6B9BC179-46C0-9B54-64AD-657ABBEC7C43}"/>
              </a:ext>
            </a:extLst>
          </p:cNvPr>
          <p:cNvGrpSpPr/>
          <p:nvPr/>
        </p:nvGrpSpPr>
        <p:grpSpPr>
          <a:xfrm>
            <a:off x="18621333" y="6828295"/>
            <a:ext cx="6879157" cy="7792075"/>
            <a:chOff x="35702284" y="16338418"/>
            <a:chExt cx="5984148" cy="6856821"/>
          </a:xfrm>
          <a:solidFill>
            <a:schemeClr val="bg1"/>
          </a:solidFill>
        </p:grpSpPr>
        <p:pic>
          <p:nvPicPr>
            <p:cNvPr id="160" name="Picture 159" descr="A mouse next to a door&#10;&#10;Description automatically generated">
              <a:extLst>
                <a:ext uri="{FF2B5EF4-FFF2-40B4-BE49-F238E27FC236}">
                  <a16:creationId xmlns:a16="http://schemas.microsoft.com/office/drawing/2014/main" id="{B73647B3-809E-1BCF-F03F-D4CD0CD7B7FC}"/>
                </a:ext>
              </a:extLst>
            </p:cNvPr>
            <p:cNvPicPr>
              <a:picLocks noChangeAspect="1"/>
            </p:cNvPicPr>
            <p:nvPr/>
          </p:nvPicPr>
          <p:blipFill>
            <a:blip r:embed="rId6"/>
            <a:stretch>
              <a:fillRect/>
            </a:stretch>
          </p:blipFill>
          <p:spPr>
            <a:xfrm>
              <a:off x="36247758" y="16338418"/>
              <a:ext cx="4257021" cy="3091778"/>
            </a:xfrm>
            <a:prstGeom prst="rect">
              <a:avLst/>
            </a:prstGeom>
            <a:grpFill/>
          </p:spPr>
        </p:pic>
        <p:pic>
          <p:nvPicPr>
            <p:cNvPr id="166" name="Picture 165" descr="A mouse with a door handle&#10;&#10;Description automatically generated with medium confidence">
              <a:extLst>
                <a:ext uri="{FF2B5EF4-FFF2-40B4-BE49-F238E27FC236}">
                  <a16:creationId xmlns:a16="http://schemas.microsoft.com/office/drawing/2014/main" id="{34554C5F-4C16-CB10-E32E-243BB0C0A87A}"/>
                </a:ext>
              </a:extLst>
            </p:cNvPr>
            <p:cNvPicPr>
              <a:picLocks noChangeAspect="1"/>
            </p:cNvPicPr>
            <p:nvPr/>
          </p:nvPicPr>
          <p:blipFill>
            <a:blip r:embed="rId7"/>
            <a:stretch>
              <a:fillRect/>
            </a:stretch>
          </p:blipFill>
          <p:spPr>
            <a:xfrm>
              <a:off x="38908680" y="20693339"/>
              <a:ext cx="2679700" cy="2501900"/>
            </a:xfrm>
            <a:prstGeom prst="rect">
              <a:avLst/>
            </a:prstGeom>
            <a:grpFill/>
          </p:spPr>
        </p:pic>
        <p:cxnSp>
          <p:nvCxnSpPr>
            <p:cNvPr id="168" name="Straight Arrow Connector 167">
              <a:extLst>
                <a:ext uri="{FF2B5EF4-FFF2-40B4-BE49-F238E27FC236}">
                  <a16:creationId xmlns:a16="http://schemas.microsoft.com/office/drawing/2014/main" id="{ABDC2A35-773C-C3F0-75B2-57597CB9C41E}"/>
                </a:ext>
              </a:extLst>
            </p:cNvPr>
            <p:cNvCxnSpPr/>
            <p:nvPr/>
          </p:nvCxnSpPr>
          <p:spPr>
            <a:xfrm flipH="1">
              <a:off x="37754435" y="19458980"/>
              <a:ext cx="667121" cy="1115534"/>
            </a:xfrm>
            <a:prstGeom prst="straightConnector1">
              <a:avLst/>
            </a:prstGeom>
            <a:grpFill/>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69" name="Straight Arrow Connector 168">
              <a:extLst>
                <a:ext uri="{FF2B5EF4-FFF2-40B4-BE49-F238E27FC236}">
                  <a16:creationId xmlns:a16="http://schemas.microsoft.com/office/drawing/2014/main" id="{A53C7D3C-3CD6-3176-F4CD-FCD2C7A4D636}"/>
                </a:ext>
              </a:extLst>
            </p:cNvPr>
            <p:cNvCxnSpPr>
              <a:cxnSpLocks/>
            </p:cNvCxnSpPr>
            <p:nvPr/>
          </p:nvCxnSpPr>
          <p:spPr>
            <a:xfrm>
              <a:off x="38877649" y="19449008"/>
              <a:ext cx="804245" cy="1062991"/>
            </a:xfrm>
            <a:prstGeom prst="straightConnector1">
              <a:avLst/>
            </a:prstGeom>
            <a:grpFill/>
            <a:ln>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170" name="TextBox 169">
              <a:extLst>
                <a:ext uri="{FF2B5EF4-FFF2-40B4-BE49-F238E27FC236}">
                  <a16:creationId xmlns:a16="http://schemas.microsoft.com/office/drawing/2014/main" id="{48C1E167-FDA7-C6FF-A718-8E25B0B9273E}"/>
                </a:ext>
              </a:extLst>
            </p:cNvPr>
            <p:cNvSpPr txBox="1"/>
            <p:nvPr/>
          </p:nvSpPr>
          <p:spPr>
            <a:xfrm>
              <a:off x="39801301" y="20653701"/>
              <a:ext cx="1885131" cy="400110"/>
            </a:xfrm>
            <a:prstGeom prst="rect">
              <a:avLst/>
            </a:prstGeom>
            <a:grpFill/>
          </p:spPr>
          <p:txBody>
            <a:bodyPr wrap="none" rtlCol="0">
              <a:spAutoFit/>
            </a:bodyPr>
            <a:lstStyle/>
            <a:p>
              <a:r>
                <a:rPr lang="en-US" sz="2000" b="1" dirty="0"/>
                <a:t>Good Odds Trial</a:t>
              </a:r>
            </a:p>
          </p:txBody>
        </p:sp>
        <p:sp>
          <p:nvSpPr>
            <p:cNvPr id="171" name="TextBox 170">
              <a:extLst>
                <a:ext uri="{FF2B5EF4-FFF2-40B4-BE49-F238E27FC236}">
                  <a16:creationId xmlns:a16="http://schemas.microsoft.com/office/drawing/2014/main" id="{A1FE2BAA-4C05-AD80-8201-E204AD435519}"/>
                </a:ext>
              </a:extLst>
            </p:cNvPr>
            <p:cNvSpPr txBox="1"/>
            <p:nvPr/>
          </p:nvSpPr>
          <p:spPr>
            <a:xfrm>
              <a:off x="35702284" y="19859948"/>
              <a:ext cx="1807290" cy="400110"/>
            </a:xfrm>
            <a:prstGeom prst="rect">
              <a:avLst/>
            </a:prstGeom>
            <a:grpFill/>
          </p:spPr>
          <p:txBody>
            <a:bodyPr wrap="none" rtlCol="0">
              <a:spAutoFit/>
            </a:bodyPr>
            <a:lstStyle/>
            <a:p>
              <a:r>
                <a:rPr lang="en-US" sz="2000" b="1" dirty="0"/>
                <a:t>Poor Odds Trial</a:t>
              </a:r>
            </a:p>
          </p:txBody>
        </p:sp>
      </p:grpSp>
      <p:sp>
        <p:nvSpPr>
          <p:cNvPr id="172" name="TextBox 171">
            <a:extLst>
              <a:ext uri="{FF2B5EF4-FFF2-40B4-BE49-F238E27FC236}">
                <a16:creationId xmlns:a16="http://schemas.microsoft.com/office/drawing/2014/main" id="{77CE46F5-8ACA-9B8D-B211-9E70C978EDED}"/>
              </a:ext>
            </a:extLst>
          </p:cNvPr>
          <p:cNvSpPr txBox="1"/>
          <p:nvPr/>
        </p:nvSpPr>
        <p:spPr>
          <a:xfrm>
            <a:off x="22421563" y="8560226"/>
            <a:ext cx="1823698" cy="369332"/>
          </a:xfrm>
          <a:prstGeom prst="rect">
            <a:avLst/>
          </a:prstGeom>
          <a:noFill/>
        </p:spPr>
        <p:txBody>
          <a:bodyPr wrap="square" rtlCol="0">
            <a:spAutoFit/>
          </a:bodyPr>
          <a:lstStyle/>
          <a:p>
            <a:r>
              <a:rPr lang="en-US" sz="1800" dirty="0"/>
              <a:t>“High Reward”</a:t>
            </a:r>
          </a:p>
        </p:txBody>
      </p:sp>
      <p:sp>
        <p:nvSpPr>
          <p:cNvPr id="173" name="TextBox 172">
            <a:extLst>
              <a:ext uri="{FF2B5EF4-FFF2-40B4-BE49-F238E27FC236}">
                <a16:creationId xmlns:a16="http://schemas.microsoft.com/office/drawing/2014/main" id="{B9361F7C-0141-8824-0F0E-D1CC5F485168}"/>
              </a:ext>
            </a:extLst>
          </p:cNvPr>
          <p:cNvSpPr txBox="1"/>
          <p:nvPr/>
        </p:nvSpPr>
        <p:spPr>
          <a:xfrm>
            <a:off x="19540157" y="7739028"/>
            <a:ext cx="1823698" cy="369332"/>
          </a:xfrm>
          <a:prstGeom prst="rect">
            <a:avLst/>
          </a:prstGeom>
          <a:noFill/>
        </p:spPr>
        <p:txBody>
          <a:bodyPr wrap="square" rtlCol="0">
            <a:spAutoFit/>
          </a:bodyPr>
          <a:lstStyle/>
          <a:p>
            <a:r>
              <a:rPr lang="en-US" sz="1800" dirty="0"/>
              <a:t>“Low Reward”</a:t>
            </a:r>
          </a:p>
        </p:txBody>
      </p:sp>
      <p:sp>
        <p:nvSpPr>
          <p:cNvPr id="5" name="Text Box 918"/>
          <p:cNvSpPr txBox="1">
            <a:spLocks noChangeArrowheads="1"/>
          </p:cNvSpPr>
          <p:nvPr/>
        </p:nvSpPr>
        <p:spPr bwMode="auto">
          <a:xfrm>
            <a:off x="7125418" y="534210"/>
            <a:ext cx="36985570" cy="21169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84790" tIns="42394" rIns="84790" bIns="42394">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sz="6600" b="1" i="0" dirty="0">
                <a:solidFill>
                  <a:srgbClr val="000000"/>
                </a:solidFill>
                <a:effectLst/>
                <a:latin typeface="Segoe"/>
              </a:rPr>
              <a:t>ASSESSING THE IMPACT OF ALCOHOL DEPENDENCE IN A RAT MODEL OF CUE-GUIDED RISKY DECISION-MAKING ACROSS SEXES</a:t>
            </a:r>
          </a:p>
        </p:txBody>
      </p:sp>
      <p:sp>
        <p:nvSpPr>
          <p:cNvPr id="7" name="Text Box 5"/>
          <p:cNvSpPr txBox="1">
            <a:spLocks noChangeArrowheads="1"/>
          </p:cNvSpPr>
          <p:nvPr/>
        </p:nvSpPr>
        <p:spPr bwMode="auto">
          <a:xfrm>
            <a:off x="11180564" y="2468436"/>
            <a:ext cx="29949547" cy="21842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84790" tIns="42394" rIns="84790" bIns="42394">
            <a:spAutoFit/>
          </a:bodyPr>
          <a:lstStyle/>
          <a:p>
            <a:pPr algn="ctr"/>
            <a:r>
              <a:rPr lang="en-US" sz="4546" b="1" u="sng" dirty="0" err="1"/>
              <a:t>Joyradyn</a:t>
            </a:r>
            <a:r>
              <a:rPr lang="en-US" sz="4546" b="1" u="sng" dirty="0"/>
              <a:t> James-Rollins</a:t>
            </a:r>
            <a:r>
              <a:rPr lang="en-US" sz="4546" b="1" baseline="30000" dirty="0"/>
              <a:t>1</a:t>
            </a:r>
            <a:r>
              <a:rPr lang="en-US" sz="4546" b="1" dirty="0"/>
              <a:t>, Abby Askins</a:t>
            </a:r>
            <a:r>
              <a:rPr lang="en-US" sz="4546" b="1" baseline="30000" dirty="0"/>
              <a:t>1</a:t>
            </a:r>
            <a:r>
              <a:rPr lang="en-US" sz="4546" b="1" dirty="0"/>
              <a:t>, Stan B. Floresco</a:t>
            </a:r>
            <a:r>
              <a:rPr lang="en-US" sz="4546" b="1" baseline="30000" dirty="0"/>
              <a:t>2</a:t>
            </a:r>
            <a:r>
              <a:rPr lang="en-US" sz="4546" b="1" dirty="0"/>
              <a:t>, Luis A. Natividad</a:t>
            </a:r>
            <a:r>
              <a:rPr lang="en-US" sz="4546" b="1" baseline="30000" dirty="0"/>
              <a:t>1</a:t>
            </a:r>
          </a:p>
          <a:p>
            <a:pPr algn="ctr"/>
            <a:r>
              <a:rPr lang="en-US" sz="4546" b="1" baseline="30000" dirty="0"/>
              <a:t>1</a:t>
            </a:r>
            <a:r>
              <a:rPr lang="en-US" sz="4546" b="1" dirty="0"/>
              <a:t>The University of Texas at Austin, College of Pharmacy, Division of Pharmacology and Toxicology</a:t>
            </a:r>
          </a:p>
          <a:p>
            <a:pPr algn="ctr"/>
            <a:r>
              <a:rPr lang="en-US" sz="4546" b="1" baseline="30000" dirty="0"/>
              <a:t>2</a:t>
            </a:r>
            <a:r>
              <a:rPr lang="en-US" sz="4546" b="1" dirty="0"/>
              <a:t>Department of Psychology and </a:t>
            </a:r>
            <a:r>
              <a:rPr lang="en-US" sz="4546" b="1" dirty="0" err="1"/>
              <a:t>Djavad</a:t>
            </a:r>
            <a:r>
              <a:rPr lang="en-US" sz="4546" b="1" dirty="0"/>
              <a:t> </a:t>
            </a:r>
            <a:r>
              <a:rPr lang="en-US" sz="4546" b="1" dirty="0" err="1"/>
              <a:t>Mowafaghian</a:t>
            </a:r>
            <a:r>
              <a:rPr lang="en-US" sz="4546" b="1" dirty="0"/>
              <a:t> Centre for Brain Health, University of British Columbia </a:t>
            </a:r>
          </a:p>
        </p:txBody>
      </p:sp>
      <p:sp>
        <p:nvSpPr>
          <p:cNvPr id="155" name="TextBox 154">
            <a:extLst>
              <a:ext uri="{FF2B5EF4-FFF2-40B4-BE49-F238E27FC236}">
                <a16:creationId xmlns:a16="http://schemas.microsoft.com/office/drawing/2014/main" id="{AE555A1A-D63C-344A-B6DC-4974E88BC8D1}"/>
              </a:ext>
            </a:extLst>
          </p:cNvPr>
          <p:cNvSpPr txBox="1"/>
          <p:nvPr/>
        </p:nvSpPr>
        <p:spPr>
          <a:xfrm>
            <a:off x="35037240" y="27028088"/>
            <a:ext cx="15550922" cy="855057"/>
          </a:xfrm>
          <a:prstGeom prst="rect">
            <a:avLst/>
          </a:prstGeom>
          <a:solidFill>
            <a:srgbClr val="C55D03"/>
          </a:solidFill>
          <a:ln>
            <a:solidFill>
              <a:srgbClr val="CC6003"/>
            </a:solidFill>
          </a:ln>
        </p:spPr>
        <p:txBody>
          <a:bodyPr wrap="square" lIns="84790" tIns="42394" rIns="84790" bIns="42394" rtlCol="0">
            <a:spAutoFit/>
          </a:bodyPr>
          <a:lstStyle/>
          <a:p>
            <a:pPr algn="ctr"/>
            <a:r>
              <a:rPr lang="en-US" sz="5000" b="1" dirty="0">
                <a:solidFill>
                  <a:schemeClr val="bg1"/>
                </a:solidFill>
              </a:rPr>
              <a:t>Conclusions</a:t>
            </a:r>
          </a:p>
        </p:txBody>
      </p:sp>
      <p:sp>
        <p:nvSpPr>
          <p:cNvPr id="6" name="TextBox 5">
            <a:extLst>
              <a:ext uri="{FF2B5EF4-FFF2-40B4-BE49-F238E27FC236}">
                <a16:creationId xmlns:a16="http://schemas.microsoft.com/office/drawing/2014/main" id="{34F28DEC-8ADF-244D-8EAC-25E912092974}"/>
              </a:ext>
            </a:extLst>
          </p:cNvPr>
          <p:cNvSpPr txBox="1"/>
          <p:nvPr/>
        </p:nvSpPr>
        <p:spPr>
          <a:xfrm>
            <a:off x="43433877" y="2214158"/>
            <a:ext cx="7498783" cy="1077218"/>
          </a:xfrm>
          <a:prstGeom prst="rect">
            <a:avLst/>
          </a:prstGeom>
          <a:noFill/>
        </p:spPr>
        <p:txBody>
          <a:bodyPr wrap="none" rtlCol="0">
            <a:spAutoFit/>
          </a:bodyPr>
          <a:lstStyle/>
          <a:p>
            <a:pPr algn="ctr"/>
            <a:r>
              <a:rPr lang="en-US" sz="3200" b="1" dirty="0"/>
              <a:t>https://</a:t>
            </a:r>
            <a:r>
              <a:rPr lang="en-US" sz="3200" b="1" dirty="0" err="1"/>
              <a:t>sites.utexas.edu</a:t>
            </a:r>
            <a:r>
              <a:rPr lang="en-US" sz="3200" b="1" dirty="0"/>
              <a:t>/</a:t>
            </a:r>
            <a:r>
              <a:rPr lang="en-US" sz="3200" b="1" dirty="0" err="1"/>
              <a:t>natividad</a:t>
            </a:r>
            <a:r>
              <a:rPr lang="en-US" sz="3200" b="1" dirty="0"/>
              <a:t>/</a:t>
            </a:r>
          </a:p>
          <a:p>
            <a:pPr algn="ctr"/>
            <a:r>
              <a:rPr lang="en-US" sz="3200" b="1" dirty="0"/>
              <a:t>Contact: </a:t>
            </a:r>
            <a:r>
              <a:rPr lang="en-US" sz="3200" b="1" dirty="0" err="1"/>
              <a:t>Luis.Natividad@austin.utexas.edu</a:t>
            </a:r>
            <a:endParaRPr lang="en-US" sz="3200" b="1" dirty="0"/>
          </a:p>
        </p:txBody>
      </p:sp>
      <p:sp>
        <p:nvSpPr>
          <p:cNvPr id="89" name="TextBox 88">
            <a:extLst>
              <a:ext uri="{FF2B5EF4-FFF2-40B4-BE49-F238E27FC236}">
                <a16:creationId xmlns:a16="http://schemas.microsoft.com/office/drawing/2014/main" id="{19ED78E6-8BFD-354D-8B95-00D42A069E67}"/>
              </a:ext>
            </a:extLst>
          </p:cNvPr>
          <p:cNvSpPr txBox="1"/>
          <p:nvPr/>
        </p:nvSpPr>
        <p:spPr>
          <a:xfrm>
            <a:off x="690813" y="5597335"/>
            <a:ext cx="16692689" cy="855057"/>
          </a:xfrm>
          <a:prstGeom prst="rect">
            <a:avLst/>
          </a:prstGeom>
          <a:solidFill>
            <a:srgbClr val="C55D03"/>
          </a:solidFill>
          <a:ln>
            <a:solidFill>
              <a:srgbClr val="CC6003"/>
            </a:solidFill>
          </a:ln>
        </p:spPr>
        <p:txBody>
          <a:bodyPr wrap="square" lIns="84790" tIns="42394" rIns="84790" bIns="42394" rtlCol="0">
            <a:spAutoFit/>
          </a:bodyPr>
          <a:lstStyle/>
          <a:p>
            <a:pPr algn="ctr"/>
            <a:r>
              <a:rPr lang="en-US" sz="5000" b="1" dirty="0">
                <a:solidFill>
                  <a:schemeClr val="bg1"/>
                </a:solidFill>
              </a:rPr>
              <a:t>Introduction</a:t>
            </a:r>
          </a:p>
        </p:txBody>
      </p:sp>
      <p:pic>
        <p:nvPicPr>
          <p:cNvPr id="19" name="Picture 18" descr="Logo&#10;&#10;Description automatically generated with medium confidence">
            <a:extLst>
              <a:ext uri="{FF2B5EF4-FFF2-40B4-BE49-F238E27FC236}">
                <a16:creationId xmlns:a16="http://schemas.microsoft.com/office/drawing/2014/main" id="{6A939929-6F9E-F544-85E8-8DE88E27E308}"/>
              </a:ext>
            </a:extLst>
          </p:cNvPr>
          <p:cNvPicPr>
            <a:picLocks noChangeAspect="1"/>
          </p:cNvPicPr>
          <p:nvPr/>
        </p:nvPicPr>
        <p:blipFill>
          <a:blip r:embed="rId8"/>
          <a:stretch>
            <a:fillRect/>
          </a:stretch>
        </p:blipFill>
        <p:spPr>
          <a:xfrm>
            <a:off x="44065137" y="436408"/>
            <a:ext cx="6608650" cy="1770174"/>
          </a:xfrm>
          <a:prstGeom prst="rect">
            <a:avLst/>
          </a:prstGeom>
        </p:spPr>
      </p:pic>
      <p:pic>
        <p:nvPicPr>
          <p:cNvPr id="12" name="Picture 11" descr="A picture containing drawing&#10;&#10;Description automatically generated">
            <a:extLst>
              <a:ext uri="{FF2B5EF4-FFF2-40B4-BE49-F238E27FC236}">
                <a16:creationId xmlns:a16="http://schemas.microsoft.com/office/drawing/2014/main" id="{2B3D2C62-6369-C242-A17D-F6DC0354EFF8}"/>
              </a:ext>
            </a:extLst>
          </p:cNvPr>
          <p:cNvPicPr>
            <a:picLocks noChangeAspect="1"/>
          </p:cNvPicPr>
          <p:nvPr/>
        </p:nvPicPr>
        <p:blipFill rotWithShape="1">
          <a:blip r:embed="rId9">
            <a:clrChange>
              <a:clrFrom>
                <a:srgbClr val="FFFFFF"/>
              </a:clrFrom>
              <a:clrTo>
                <a:srgbClr val="FFFFFF">
                  <a:alpha val="0"/>
                </a:srgbClr>
              </a:clrTo>
            </a:clrChange>
          </a:blip>
          <a:srcRect b="16632"/>
          <a:stretch/>
        </p:blipFill>
        <p:spPr>
          <a:xfrm>
            <a:off x="356090" y="242317"/>
            <a:ext cx="5924857" cy="4728926"/>
          </a:xfrm>
          <a:prstGeom prst="rect">
            <a:avLst/>
          </a:prstGeom>
        </p:spPr>
      </p:pic>
      <p:sp>
        <p:nvSpPr>
          <p:cNvPr id="69" name="TextBox 68">
            <a:extLst>
              <a:ext uri="{FF2B5EF4-FFF2-40B4-BE49-F238E27FC236}">
                <a16:creationId xmlns:a16="http://schemas.microsoft.com/office/drawing/2014/main" id="{17DB690A-C1B5-CF4A-A329-E915DB859F5F}"/>
              </a:ext>
            </a:extLst>
          </p:cNvPr>
          <p:cNvSpPr txBox="1"/>
          <p:nvPr/>
        </p:nvSpPr>
        <p:spPr>
          <a:xfrm>
            <a:off x="35010889" y="38060016"/>
            <a:ext cx="15625434" cy="3424992"/>
          </a:xfrm>
          <a:prstGeom prst="rect">
            <a:avLst/>
          </a:prstGeom>
          <a:noFill/>
          <a:ln w="76200" cmpd="sng">
            <a:solidFill>
              <a:srgbClr val="CC6003"/>
            </a:solidFill>
          </a:ln>
        </p:spPr>
        <p:txBody>
          <a:bodyPr wrap="square" lIns="84790" tIns="42394" rIns="84790" bIns="42394" rtlCol="0">
            <a:spAutoFit/>
          </a:bodyPr>
          <a:lstStyle/>
          <a:p>
            <a:pPr indent="19753" algn="just"/>
            <a:r>
              <a:rPr lang="en-US" sz="2700" b="1" dirty="0"/>
              <a:t>ACKNOWLEDGMENTS:</a:t>
            </a:r>
            <a:r>
              <a:rPr lang="en-US" sz="2700" dirty="0"/>
              <a:t> The authors are grateful for funding provided by the National Institute on Alcohol Abuse and Alcoholism (K99/R00-AA025393) and the UT Austin College of Pharmacy. The authors are grateful for assistance from the small-molecule mass spectrometry core facilities at UT Austin and Dr. Ian </a:t>
            </a:r>
            <a:r>
              <a:rPr lang="en-US" sz="2700" dirty="0" err="1"/>
              <a:t>Riddington</a:t>
            </a:r>
            <a:r>
              <a:rPr lang="en-US" sz="2700" dirty="0"/>
              <a:t>.</a:t>
            </a:r>
          </a:p>
          <a:p>
            <a:pPr indent="15751" algn="just"/>
            <a:r>
              <a:rPr lang="en-US" sz="2700" b="1" dirty="0"/>
              <a:t>REFERENCES:</a:t>
            </a:r>
            <a:r>
              <a:rPr lang="en-US" sz="2700" dirty="0"/>
              <a:t> 1. Jansen et al., 2015, </a:t>
            </a:r>
            <a:r>
              <a:rPr lang="en-US" sz="2700" i="1" dirty="0"/>
              <a:t>Addict Biol. </a:t>
            </a:r>
            <a:r>
              <a:rPr lang="en-US" sz="2700" dirty="0"/>
              <a:t>20(5):979-989. 2. Petit et al., 2017, </a:t>
            </a:r>
            <a:r>
              <a:rPr lang="en-US" sz="2700" i="1" dirty="0" err="1"/>
              <a:t>PLoS</a:t>
            </a:r>
            <a:r>
              <a:rPr lang="en-US" sz="2700" i="1" dirty="0"/>
              <a:t> One</a:t>
            </a:r>
            <a:r>
              <a:rPr lang="en-US" sz="2700" dirty="0"/>
              <a:t>. 12(8): e0176638. 3. Natividad et al., 2018, </a:t>
            </a:r>
            <a:r>
              <a:rPr lang="en-US" sz="2700" i="1" dirty="0"/>
              <a:t>Addict Biol.</a:t>
            </a:r>
            <a:r>
              <a:rPr lang="en-US" sz="2700" dirty="0"/>
              <a:t> 23(5):1117-1129. 4. </a:t>
            </a:r>
            <a:r>
              <a:rPr lang="en-US" sz="2700" dirty="0" err="1"/>
              <a:t>Trantham</a:t>
            </a:r>
            <a:r>
              <a:rPr lang="en-US" sz="2700" dirty="0"/>
              <a:t>-Davidson et al., 2014, </a:t>
            </a:r>
            <a:r>
              <a:rPr lang="en-US" sz="2700" i="1" dirty="0"/>
              <a:t>J </a:t>
            </a:r>
            <a:r>
              <a:rPr lang="en-US" sz="2700" i="1" dirty="0" err="1"/>
              <a:t>Neurosci</a:t>
            </a:r>
            <a:r>
              <a:rPr lang="en-US" sz="2700" i="1" dirty="0"/>
              <a:t>.</a:t>
            </a:r>
            <a:r>
              <a:rPr lang="en-US" sz="2700" dirty="0"/>
              <a:t> 34(10):3706-3718. 5. Brady &amp; </a:t>
            </a:r>
            <a:r>
              <a:rPr lang="en-US" sz="2700" dirty="0" err="1"/>
              <a:t>Floresco</a:t>
            </a:r>
            <a:r>
              <a:rPr lang="en-US" sz="2700" dirty="0"/>
              <a:t>, 2015, </a:t>
            </a:r>
            <a:r>
              <a:rPr lang="en-US" sz="2700" i="1" dirty="0"/>
              <a:t>J Vis Exp.</a:t>
            </a:r>
            <a:r>
              <a:rPr lang="en-US" sz="2700" dirty="0"/>
              <a:t> (96):e52387. 6. </a:t>
            </a:r>
            <a:r>
              <a:rPr lang="en-US" sz="2700" dirty="0" err="1"/>
              <a:t>Dannenhoffer</a:t>
            </a:r>
            <a:r>
              <a:rPr lang="en-US" sz="2700" dirty="0"/>
              <a:t> et al., 2021</a:t>
            </a:r>
            <a:r>
              <a:rPr lang="en-US" sz="2700" i="1" dirty="0"/>
              <a:t>, Int. Rev. </a:t>
            </a:r>
            <a:r>
              <a:rPr lang="en-US" sz="2700" i="1" dirty="0" err="1"/>
              <a:t>Neurobio</a:t>
            </a:r>
            <a:r>
              <a:rPr lang="en-US" sz="2700" dirty="0" err="1"/>
              <a:t>l</a:t>
            </a:r>
            <a:r>
              <a:rPr lang="en-US" sz="2700" dirty="0"/>
              <a:t>. 160(2021), pp. 132-133. 7. Holstein and </a:t>
            </a:r>
            <a:r>
              <a:rPr lang="en-US" sz="2700" dirty="0" err="1"/>
              <a:t>Floresco</a:t>
            </a:r>
            <a:r>
              <a:rPr lang="en-US" sz="2700" dirty="0"/>
              <a:t>, 2020, </a:t>
            </a:r>
            <a:r>
              <a:rPr lang="en-US" sz="2700" i="1" dirty="0"/>
              <a:t>J </a:t>
            </a:r>
            <a:r>
              <a:rPr lang="en-US" sz="2700" i="1" dirty="0" err="1"/>
              <a:t>Neuropsychopharmacol</a:t>
            </a:r>
            <a:r>
              <a:rPr lang="en-US" sz="2700" i="1" dirty="0"/>
              <a:t>. </a:t>
            </a:r>
            <a:r>
              <a:rPr lang="en-US" sz="2700" dirty="0"/>
              <a:t>45(4), 683–693. 8. </a:t>
            </a:r>
            <a:r>
              <a:rPr lang="en-US" sz="2800" dirty="0"/>
              <a:t>Holstein and </a:t>
            </a:r>
            <a:r>
              <a:rPr lang="en-US" sz="2800" dirty="0" err="1"/>
              <a:t>Floresco</a:t>
            </a:r>
            <a:r>
              <a:rPr lang="en-US" sz="2800" dirty="0"/>
              <a:t>, 2019 </a:t>
            </a:r>
            <a:r>
              <a:rPr lang="en-US" sz="2800" i="1" dirty="0" err="1"/>
              <a:t>Neuropsychopharmacol</a:t>
            </a:r>
            <a:r>
              <a:rPr lang="en-US" sz="2800" i="1" dirty="0"/>
              <a:t>. 5(4):683–693.</a:t>
            </a:r>
          </a:p>
        </p:txBody>
      </p:sp>
      <p:sp>
        <p:nvSpPr>
          <p:cNvPr id="92" name="TextBox 91">
            <a:extLst>
              <a:ext uri="{FF2B5EF4-FFF2-40B4-BE49-F238E27FC236}">
                <a16:creationId xmlns:a16="http://schemas.microsoft.com/office/drawing/2014/main" id="{BF97B3ED-45C7-CE45-8BB3-B79C92CC7DB8}"/>
              </a:ext>
            </a:extLst>
          </p:cNvPr>
          <p:cNvSpPr txBox="1"/>
          <p:nvPr/>
        </p:nvSpPr>
        <p:spPr>
          <a:xfrm>
            <a:off x="17906453" y="29733231"/>
            <a:ext cx="16753129" cy="1562944"/>
          </a:xfrm>
          <a:prstGeom prst="rect">
            <a:avLst/>
          </a:prstGeom>
          <a:solidFill>
            <a:srgbClr val="C55D03"/>
          </a:solidFill>
          <a:ln>
            <a:solidFill>
              <a:srgbClr val="CC6003"/>
            </a:solidFill>
          </a:ln>
        </p:spPr>
        <p:txBody>
          <a:bodyPr wrap="square" lIns="84790" tIns="42394" rIns="84790" bIns="42394" rtlCol="0">
            <a:spAutoFit/>
          </a:bodyPr>
          <a:lstStyle/>
          <a:p>
            <a:pPr algn="ctr"/>
            <a:r>
              <a:rPr lang="en-US" sz="4800" b="1" dirty="0">
                <a:solidFill>
                  <a:schemeClr val="bg1"/>
                </a:solidFill>
              </a:rPr>
              <a:t>II. Free Choice Trials “Blackjack” Task during EtOH Abstinence &amp; Reintroduction</a:t>
            </a:r>
          </a:p>
        </p:txBody>
      </p:sp>
      <p:pic>
        <p:nvPicPr>
          <p:cNvPr id="39" name="Picture 38">
            <a:extLst>
              <a:ext uri="{FF2B5EF4-FFF2-40B4-BE49-F238E27FC236}">
                <a16:creationId xmlns:a16="http://schemas.microsoft.com/office/drawing/2014/main" id="{0F9E8EF9-2459-6EB6-69E7-897812F131C9}"/>
              </a:ext>
            </a:extLst>
          </p:cNvPr>
          <p:cNvPicPr>
            <a:picLocks noChangeAspect="1"/>
          </p:cNvPicPr>
          <p:nvPr/>
        </p:nvPicPr>
        <p:blipFill>
          <a:blip r:embed="rId10"/>
          <a:stretch>
            <a:fillRect/>
          </a:stretch>
        </p:blipFill>
        <p:spPr>
          <a:xfrm>
            <a:off x="5572812" y="18985519"/>
            <a:ext cx="5923610" cy="6624406"/>
          </a:xfrm>
          <a:prstGeom prst="rect">
            <a:avLst/>
          </a:prstGeom>
        </p:spPr>
      </p:pic>
      <p:pic>
        <p:nvPicPr>
          <p:cNvPr id="108" name="Picture 107">
            <a:extLst>
              <a:ext uri="{FF2B5EF4-FFF2-40B4-BE49-F238E27FC236}">
                <a16:creationId xmlns:a16="http://schemas.microsoft.com/office/drawing/2014/main" id="{DD40351A-6946-6B80-EA45-3BC702617373}"/>
              </a:ext>
            </a:extLst>
          </p:cNvPr>
          <p:cNvPicPr>
            <a:picLocks noChangeAspect="1"/>
          </p:cNvPicPr>
          <p:nvPr/>
        </p:nvPicPr>
        <p:blipFill>
          <a:blip r:embed="rId11"/>
          <a:stretch>
            <a:fillRect/>
          </a:stretch>
        </p:blipFill>
        <p:spPr>
          <a:xfrm>
            <a:off x="13014156" y="20632070"/>
            <a:ext cx="4502443" cy="4661953"/>
          </a:xfrm>
          <a:prstGeom prst="rect">
            <a:avLst/>
          </a:prstGeom>
        </p:spPr>
      </p:pic>
      <p:pic>
        <p:nvPicPr>
          <p:cNvPr id="110" name="Picture 109">
            <a:extLst>
              <a:ext uri="{FF2B5EF4-FFF2-40B4-BE49-F238E27FC236}">
                <a16:creationId xmlns:a16="http://schemas.microsoft.com/office/drawing/2014/main" id="{FB1F62CB-863D-DA7D-FC58-DAA8E4A187EA}"/>
              </a:ext>
            </a:extLst>
          </p:cNvPr>
          <p:cNvPicPr>
            <a:picLocks noChangeAspect="1"/>
          </p:cNvPicPr>
          <p:nvPr/>
        </p:nvPicPr>
        <p:blipFill>
          <a:blip r:embed="rId11"/>
          <a:stretch>
            <a:fillRect/>
          </a:stretch>
        </p:blipFill>
        <p:spPr>
          <a:xfrm>
            <a:off x="939012" y="20136157"/>
            <a:ext cx="4502446" cy="4661958"/>
          </a:xfrm>
          <a:prstGeom prst="rect">
            <a:avLst/>
          </a:prstGeom>
        </p:spPr>
      </p:pic>
      <p:sp>
        <p:nvSpPr>
          <p:cNvPr id="113" name="TextBox 112">
            <a:extLst>
              <a:ext uri="{FF2B5EF4-FFF2-40B4-BE49-F238E27FC236}">
                <a16:creationId xmlns:a16="http://schemas.microsoft.com/office/drawing/2014/main" id="{490CFD42-05B7-1421-15C5-C248880C230C}"/>
              </a:ext>
            </a:extLst>
          </p:cNvPr>
          <p:cNvSpPr txBox="1"/>
          <p:nvPr/>
        </p:nvSpPr>
        <p:spPr>
          <a:xfrm>
            <a:off x="5858226" y="18230551"/>
            <a:ext cx="6699719" cy="584775"/>
          </a:xfrm>
          <a:prstGeom prst="rect">
            <a:avLst/>
          </a:prstGeom>
          <a:noFill/>
          <a:ln w="31750">
            <a:solidFill>
              <a:schemeClr val="tx1"/>
            </a:solidFill>
          </a:ln>
        </p:spPr>
        <p:txBody>
          <a:bodyPr wrap="none" rtlCol="0">
            <a:spAutoFit/>
          </a:bodyPr>
          <a:lstStyle/>
          <a:p>
            <a:pPr algn="ctr"/>
            <a:r>
              <a:rPr lang="en-US" sz="3200" b="1" dirty="0">
                <a:latin typeface="+mj-lt"/>
                <a:cs typeface="Arial" panose="020B0604020202020204" pitchFamily="34" charset="0"/>
              </a:rPr>
              <a:t>Chronic Intermittent Ethanol Exposure</a:t>
            </a:r>
          </a:p>
        </p:txBody>
      </p:sp>
      <p:grpSp>
        <p:nvGrpSpPr>
          <p:cNvPr id="20" name="Group 19">
            <a:extLst>
              <a:ext uri="{FF2B5EF4-FFF2-40B4-BE49-F238E27FC236}">
                <a16:creationId xmlns:a16="http://schemas.microsoft.com/office/drawing/2014/main" id="{E3BF3DD8-B68F-47CD-1B11-A2451A54F7F9}"/>
              </a:ext>
            </a:extLst>
          </p:cNvPr>
          <p:cNvGrpSpPr/>
          <p:nvPr/>
        </p:nvGrpSpPr>
        <p:grpSpPr>
          <a:xfrm>
            <a:off x="1159660" y="19821906"/>
            <a:ext cx="15533108" cy="2451851"/>
            <a:chOff x="906728" y="20976506"/>
            <a:chExt cx="15533108" cy="2451851"/>
          </a:xfrm>
        </p:grpSpPr>
        <p:sp>
          <p:nvSpPr>
            <p:cNvPr id="112" name="TextBox 111">
              <a:extLst>
                <a:ext uri="{FF2B5EF4-FFF2-40B4-BE49-F238E27FC236}">
                  <a16:creationId xmlns:a16="http://schemas.microsoft.com/office/drawing/2014/main" id="{F33D62BE-E584-3213-6ADE-B68A3B8E0611}"/>
                </a:ext>
              </a:extLst>
            </p:cNvPr>
            <p:cNvSpPr txBox="1"/>
            <p:nvPr/>
          </p:nvSpPr>
          <p:spPr>
            <a:xfrm>
              <a:off x="906728" y="20976506"/>
              <a:ext cx="3122992" cy="1090437"/>
            </a:xfrm>
            <a:prstGeom prst="rect">
              <a:avLst/>
            </a:prstGeom>
            <a:noFill/>
            <a:ln w="31750">
              <a:solidFill>
                <a:schemeClr val="tx1"/>
              </a:solidFill>
            </a:ln>
          </p:spPr>
          <p:txBody>
            <a:bodyPr wrap="square" rtlCol="0">
              <a:spAutoFit/>
            </a:bodyPr>
            <a:lstStyle/>
            <a:p>
              <a:pPr algn="ctr"/>
              <a:r>
                <a:rPr lang="en-US" sz="3200" b="1" dirty="0">
                  <a:cs typeface="Arial" panose="020B0604020202020204" pitchFamily="34" charset="0"/>
                </a:rPr>
                <a:t>“Pretraining” in </a:t>
              </a:r>
            </a:p>
            <a:p>
              <a:pPr algn="ctr"/>
              <a:r>
                <a:rPr lang="en-US" sz="3200" b="1" dirty="0">
                  <a:cs typeface="Arial" panose="020B0604020202020204" pitchFamily="34" charset="0"/>
                </a:rPr>
                <a:t>Operant Boxes</a:t>
              </a:r>
            </a:p>
          </p:txBody>
        </p:sp>
        <p:sp>
          <p:nvSpPr>
            <p:cNvPr id="114" name="TextBox 113">
              <a:extLst>
                <a:ext uri="{FF2B5EF4-FFF2-40B4-BE49-F238E27FC236}">
                  <a16:creationId xmlns:a16="http://schemas.microsoft.com/office/drawing/2014/main" id="{FCD4ADFA-C844-FECA-9528-D580705CEFBB}"/>
                </a:ext>
              </a:extLst>
            </p:cNvPr>
            <p:cNvSpPr txBox="1"/>
            <p:nvPr/>
          </p:nvSpPr>
          <p:spPr>
            <a:xfrm>
              <a:off x="13088400" y="21031200"/>
              <a:ext cx="3351436" cy="1090437"/>
            </a:xfrm>
            <a:prstGeom prst="rect">
              <a:avLst/>
            </a:prstGeom>
            <a:noFill/>
            <a:ln w="31750">
              <a:solidFill>
                <a:schemeClr val="tx1"/>
              </a:solidFill>
            </a:ln>
          </p:spPr>
          <p:txBody>
            <a:bodyPr wrap="square" rtlCol="0">
              <a:spAutoFit/>
            </a:bodyPr>
            <a:lstStyle/>
            <a:p>
              <a:pPr algn="ctr"/>
              <a:r>
                <a:rPr lang="en-US" sz="3200" b="1" dirty="0">
                  <a:latin typeface="+mj-lt"/>
                  <a:cs typeface="Arial" panose="020B0604020202020204" pitchFamily="34" charset="0"/>
                </a:rPr>
                <a:t>Operant Testing </a:t>
              </a:r>
            </a:p>
            <a:p>
              <a:pPr algn="ctr"/>
              <a:r>
                <a:rPr lang="en-US" sz="3200" b="1" dirty="0">
                  <a:latin typeface="+mj-lt"/>
                  <a:cs typeface="Arial" panose="020B0604020202020204" pitchFamily="34" charset="0"/>
                </a:rPr>
                <a:t>During Abstinence</a:t>
              </a:r>
            </a:p>
          </p:txBody>
        </p:sp>
        <p:sp>
          <p:nvSpPr>
            <p:cNvPr id="8" name="TextBox 7">
              <a:extLst>
                <a:ext uri="{FF2B5EF4-FFF2-40B4-BE49-F238E27FC236}">
                  <a16:creationId xmlns:a16="http://schemas.microsoft.com/office/drawing/2014/main" id="{8065958C-327B-D8A7-0ABD-7610FAA00FA1}"/>
                </a:ext>
              </a:extLst>
            </p:cNvPr>
            <p:cNvSpPr txBox="1"/>
            <p:nvPr/>
          </p:nvSpPr>
          <p:spPr>
            <a:xfrm>
              <a:off x="5629525" y="22987524"/>
              <a:ext cx="1337857" cy="440833"/>
            </a:xfrm>
            <a:prstGeom prst="rect">
              <a:avLst/>
            </a:prstGeom>
            <a:noFill/>
          </p:spPr>
          <p:txBody>
            <a:bodyPr wrap="square" rtlCol="0">
              <a:spAutoFit/>
            </a:bodyPr>
            <a:lstStyle/>
            <a:p>
              <a:r>
                <a:rPr lang="en-US" sz="2400" b="1" dirty="0"/>
                <a:t>EtOH</a:t>
              </a:r>
            </a:p>
          </p:txBody>
        </p:sp>
      </p:grpSp>
      <p:sp>
        <p:nvSpPr>
          <p:cNvPr id="11" name="TextBox 10">
            <a:extLst>
              <a:ext uri="{FF2B5EF4-FFF2-40B4-BE49-F238E27FC236}">
                <a16:creationId xmlns:a16="http://schemas.microsoft.com/office/drawing/2014/main" id="{86236A06-8C75-0224-35D4-2E420664E59D}"/>
              </a:ext>
            </a:extLst>
          </p:cNvPr>
          <p:cNvSpPr txBox="1"/>
          <p:nvPr/>
        </p:nvSpPr>
        <p:spPr>
          <a:xfrm>
            <a:off x="839944" y="24439190"/>
            <a:ext cx="3380349" cy="523220"/>
          </a:xfrm>
          <a:prstGeom prst="rect">
            <a:avLst/>
          </a:prstGeom>
          <a:noFill/>
        </p:spPr>
        <p:txBody>
          <a:bodyPr wrap="square" rtlCol="0">
            <a:spAutoFit/>
          </a:bodyPr>
          <a:lstStyle/>
          <a:p>
            <a:r>
              <a:rPr lang="en-US" sz="1400" b="1" dirty="0"/>
              <a:t>Created with </a:t>
            </a:r>
            <a:r>
              <a:rPr lang="en-US" sz="1400" b="1" dirty="0" err="1"/>
              <a:t>BioRender.com</a:t>
            </a:r>
            <a:endParaRPr lang="en-US" sz="1400" dirty="0"/>
          </a:p>
          <a:p>
            <a:endParaRPr lang="en-US" sz="1400" b="1" dirty="0">
              <a:latin typeface="Arial" panose="020B0604020202020204" pitchFamily="34" charset="0"/>
              <a:cs typeface="Arial" panose="020B0604020202020204" pitchFamily="34" charset="0"/>
            </a:endParaRPr>
          </a:p>
        </p:txBody>
      </p:sp>
      <p:sp>
        <p:nvSpPr>
          <p:cNvPr id="67" name="TextBox 66">
            <a:extLst>
              <a:ext uri="{FF2B5EF4-FFF2-40B4-BE49-F238E27FC236}">
                <a16:creationId xmlns:a16="http://schemas.microsoft.com/office/drawing/2014/main" id="{363768F3-EC40-CE43-9F32-3AF369182BDF}"/>
              </a:ext>
            </a:extLst>
          </p:cNvPr>
          <p:cNvSpPr txBox="1"/>
          <p:nvPr/>
        </p:nvSpPr>
        <p:spPr>
          <a:xfrm>
            <a:off x="618812" y="16781585"/>
            <a:ext cx="16761201" cy="863865"/>
          </a:xfrm>
          <a:prstGeom prst="rect">
            <a:avLst/>
          </a:prstGeom>
          <a:solidFill>
            <a:srgbClr val="C55D03"/>
          </a:solidFill>
          <a:ln>
            <a:solidFill>
              <a:srgbClr val="CC6003"/>
            </a:solidFill>
          </a:ln>
        </p:spPr>
        <p:txBody>
          <a:bodyPr wrap="square" lIns="84790" tIns="42394" rIns="84790" bIns="42394" rtlCol="0">
            <a:spAutoFit/>
          </a:bodyPr>
          <a:lstStyle/>
          <a:p>
            <a:pPr algn="ctr"/>
            <a:r>
              <a:rPr lang="en-US" sz="5000" b="1" dirty="0">
                <a:solidFill>
                  <a:schemeClr val="bg1"/>
                </a:solidFill>
              </a:rPr>
              <a:t>Methods</a:t>
            </a:r>
          </a:p>
        </p:txBody>
      </p:sp>
      <p:grpSp>
        <p:nvGrpSpPr>
          <p:cNvPr id="1076" name="Group 1075">
            <a:extLst>
              <a:ext uri="{FF2B5EF4-FFF2-40B4-BE49-F238E27FC236}">
                <a16:creationId xmlns:a16="http://schemas.microsoft.com/office/drawing/2014/main" id="{1891DCB1-67EB-B1F9-69FE-B7F2226DD5ED}"/>
              </a:ext>
            </a:extLst>
          </p:cNvPr>
          <p:cNvGrpSpPr/>
          <p:nvPr/>
        </p:nvGrpSpPr>
        <p:grpSpPr>
          <a:xfrm>
            <a:off x="908093" y="25483390"/>
            <a:ext cx="16278286" cy="1439864"/>
            <a:chOff x="615804" y="25605253"/>
            <a:chExt cx="16278286" cy="1439864"/>
          </a:xfrm>
        </p:grpSpPr>
        <p:sp>
          <p:nvSpPr>
            <p:cNvPr id="152" name="Right Arrow 151">
              <a:extLst>
                <a:ext uri="{FF2B5EF4-FFF2-40B4-BE49-F238E27FC236}">
                  <a16:creationId xmlns:a16="http://schemas.microsoft.com/office/drawing/2014/main" id="{14854598-5A12-9CE9-5F7C-14A95178C28A}"/>
                </a:ext>
              </a:extLst>
            </p:cNvPr>
            <p:cNvSpPr/>
            <p:nvPr/>
          </p:nvSpPr>
          <p:spPr>
            <a:xfrm>
              <a:off x="3969197" y="25660122"/>
              <a:ext cx="2704590" cy="38999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49"/>
            </a:p>
          </p:txBody>
        </p:sp>
        <p:sp>
          <p:nvSpPr>
            <p:cNvPr id="153" name="Right Arrow 152">
              <a:extLst>
                <a:ext uri="{FF2B5EF4-FFF2-40B4-BE49-F238E27FC236}">
                  <a16:creationId xmlns:a16="http://schemas.microsoft.com/office/drawing/2014/main" id="{38A08F77-DA99-B473-1E37-213835877A02}"/>
                </a:ext>
              </a:extLst>
            </p:cNvPr>
            <p:cNvSpPr/>
            <p:nvPr/>
          </p:nvSpPr>
          <p:spPr>
            <a:xfrm>
              <a:off x="10606030" y="25661950"/>
              <a:ext cx="2399629" cy="45566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49"/>
            </a:p>
          </p:txBody>
        </p:sp>
        <p:sp>
          <p:nvSpPr>
            <p:cNvPr id="61" name="TextBox 60">
              <a:extLst>
                <a:ext uri="{FF2B5EF4-FFF2-40B4-BE49-F238E27FC236}">
                  <a16:creationId xmlns:a16="http://schemas.microsoft.com/office/drawing/2014/main" id="{A663A483-A058-848B-31B6-A6580B8EFC1C}"/>
                </a:ext>
              </a:extLst>
            </p:cNvPr>
            <p:cNvSpPr txBox="1"/>
            <p:nvPr/>
          </p:nvSpPr>
          <p:spPr>
            <a:xfrm>
              <a:off x="7508538" y="25660122"/>
              <a:ext cx="2296985" cy="1384995"/>
            </a:xfrm>
            <a:prstGeom prst="rect">
              <a:avLst/>
            </a:prstGeom>
            <a:solidFill>
              <a:schemeClr val="bg1">
                <a:lumMod val="75000"/>
              </a:schemeClr>
            </a:solidFill>
            <a:ln>
              <a:solidFill>
                <a:schemeClr val="bg1">
                  <a:lumMod val="75000"/>
                </a:schemeClr>
              </a:solidFill>
            </a:ln>
          </p:spPr>
          <p:txBody>
            <a:bodyPr wrap="square" rtlCol="0">
              <a:spAutoFit/>
            </a:bodyPr>
            <a:lstStyle/>
            <a:p>
              <a:pPr algn="ctr"/>
              <a:r>
                <a:rPr lang="en-US" sz="2800" b="1" u="sng" dirty="0"/>
                <a:t>Phase 3 - 5</a:t>
              </a:r>
            </a:p>
            <a:p>
              <a:pPr algn="ctr"/>
              <a:r>
                <a:rPr lang="en-US" sz="2800" b="1" dirty="0"/>
                <a:t>CIE Exposure</a:t>
              </a:r>
            </a:p>
            <a:p>
              <a:pPr algn="ctr"/>
              <a:r>
                <a:rPr lang="en-US" sz="2800" b="1" dirty="0"/>
                <a:t>6 Weeks</a:t>
              </a:r>
            </a:p>
          </p:txBody>
        </p:sp>
        <p:sp>
          <p:nvSpPr>
            <p:cNvPr id="63" name="TextBox 62">
              <a:extLst>
                <a:ext uri="{FF2B5EF4-FFF2-40B4-BE49-F238E27FC236}">
                  <a16:creationId xmlns:a16="http://schemas.microsoft.com/office/drawing/2014/main" id="{4DF66AA6-DE1D-5334-E2CD-D392047212B7}"/>
                </a:ext>
              </a:extLst>
            </p:cNvPr>
            <p:cNvSpPr txBox="1"/>
            <p:nvPr/>
          </p:nvSpPr>
          <p:spPr>
            <a:xfrm>
              <a:off x="13501118" y="25605253"/>
              <a:ext cx="3392972" cy="1384995"/>
            </a:xfrm>
            <a:prstGeom prst="rect">
              <a:avLst/>
            </a:prstGeom>
            <a:solidFill>
              <a:schemeClr val="bg1">
                <a:lumMod val="75000"/>
              </a:schemeClr>
            </a:solidFill>
            <a:ln>
              <a:solidFill>
                <a:schemeClr val="bg1">
                  <a:lumMod val="75000"/>
                </a:schemeClr>
              </a:solidFill>
            </a:ln>
          </p:spPr>
          <p:txBody>
            <a:bodyPr wrap="square" rtlCol="0">
              <a:spAutoFit/>
            </a:bodyPr>
            <a:lstStyle/>
            <a:p>
              <a:pPr algn="ctr"/>
              <a:r>
                <a:rPr lang="en-US" sz="2800" b="1" u="sng" dirty="0"/>
                <a:t>Phase 6</a:t>
              </a:r>
            </a:p>
            <a:p>
              <a:pPr algn="ctr"/>
              <a:r>
                <a:rPr lang="en-US" sz="2800" b="1" dirty="0"/>
                <a:t>Free Choice Trials</a:t>
              </a:r>
            </a:p>
            <a:p>
              <a:pPr algn="ctr"/>
              <a:r>
                <a:rPr lang="en-US" sz="2800" b="1" dirty="0"/>
                <a:t>10 Days</a:t>
              </a:r>
            </a:p>
          </p:txBody>
        </p:sp>
        <p:sp>
          <p:nvSpPr>
            <p:cNvPr id="1042" name="TextBox 1041">
              <a:extLst>
                <a:ext uri="{FF2B5EF4-FFF2-40B4-BE49-F238E27FC236}">
                  <a16:creationId xmlns:a16="http://schemas.microsoft.com/office/drawing/2014/main" id="{09F50F8B-11C7-27BC-97BB-D8EEEFF4545F}"/>
                </a:ext>
              </a:extLst>
            </p:cNvPr>
            <p:cNvSpPr txBox="1"/>
            <p:nvPr/>
          </p:nvSpPr>
          <p:spPr>
            <a:xfrm>
              <a:off x="615804" y="25658596"/>
              <a:ext cx="2827054" cy="954107"/>
            </a:xfrm>
            <a:prstGeom prst="rect">
              <a:avLst/>
            </a:prstGeom>
            <a:solidFill>
              <a:schemeClr val="bg1">
                <a:lumMod val="75000"/>
              </a:schemeClr>
            </a:solidFill>
            <a:ln>
              <a:solidFill>
                <a:schemeClr val="bg1">
                  <a:lumMod val="75000"/>
                </a:schemeClr>
              </a:solidFill>
            </a:ln>
          </p:spPr>
          <p:txBody>
            <a:bodyPr wrap="square" rtlCol="0">
              <a:spAutoFit/>
            </a:bodyPr>
            <a:lstStyle/>
            <a:p>
              <a:pPr algn="ctr"/>
              <a:r>
                <a:rPr lang="en-US" sz="2800" b="1" u="sng" dirty="0"/>
                <a:t>Phase 1 - 2</a:t>
              </a:r>
            </a:p>
            <a:p>
              <a:pPr algn="ctr"/>
              <a:r>
                <a:rPr lang="en-US" sz="2800" b="1" dirty="0"/>
                <a:t>6-9  Days</a:t>
              </a:r>
            </a:p>
          </p:txBody>
        </p:sp>
      </p:grpSp>
      <p:grpSp>
        <p:nvGrpSpPr>
          <p:cNvPr id="1074" name="Group 1073">
            <a:extLst>
              <a:ext uri="{FF2B5EF4-FFF2-40B4-BE49-F238E27FC236}">
                <a16:creationId xmlns:a16="http://schemas.microsoft.com/office/drawing/2014/main" id="{54C80DD5-0845-75ED-0AAA-34D4DE865615}"/>
              </a:ext>
            </a:extLst>
          </p:cNvPr>
          <p:cNvGrpSpPr/>
          <p:nvPr/>
        </p:nvGrpSpPr>
        <p:grpSpPr>
          <a:xfrm>
            <a:off x="1054459" y="27550741"/>
            <a:ext cx="15721958" cy="2176032"/>
            <a:chOff x="1159456" y="27182291"/>
            <a:chExt cx="15721958" cy="2176032"/>
          </a:xfrm>
        </p:grpSpPr>
        <p:sp>
          <p:nvSpPr>
            <p:cNvPr id="115" name="TextBox 114">
              <a:extLst>
                <a:ext uri="{FF2B5EF4-FFF2-40B4-BE49-F238E27FC236}">
                  <a16:creationId xmlns:a16="http://schemas.microsoft.com/office/drawing/2014/main" id="{78D72394-FFA2-0502-870B-F1622F29B5C6}"/>
                </a:ext>
              </a:extLst>
            </p:cNvPr>
            <p:cNvSpPr txBox="1"/>
            <p:nvPr/>
          </p:nvSpPr>
          <p:spPr>
            <a:xfrm>
              <a:off x="1159456" y="27905355"/>
              <a:ext cx="3245362" cy="1090437"/>
            </a:xfrm>
            <a:prstGeom prst="rect">
              <a:avLst/>
            </a:prstGeom>
            <a:noFill/>
            <a:ln w="31750">
              <a:solidFill>
                <a:schemeClr val="tx1"/>
              </a:solidFill>
            </a:ln>
          </p:spPr>
          <p:txBody>
            <a:bodyPr wrap="none" rtlCol="0">
              <a:spAutoFit/>
            </a:bodyPr>
            <a:lstStyle/>
            <a:p>
              <a:pPr algn="ctr"/>
              <a:r>
                <a:rPr lang="en-US" sz="3200" b="1" dirty="0">
                  <a:latin typeface="+mj-lt"/>
                  <a:cs typeface="Arial" panose="020B0604020202020204" pitchFamily="34" charset="0"/>
                </a:rPr>
                <a:t>Testing Procedure/</a:t>
              </a:r>
            </a:p>
            <a:p>
              <a:pPr algn="ctr"/>
              <a:r>
                <a:rPr lang="en-US" sz="3200" b="1" dirty="0">
                  <a:latin typeface="+mj-lt"/>
                  <a:cs typeface="Arial" panose="020B0604020202020204" pitchFamily="34" charset="0"/>
                </a:rPr>
                <a:t>Timeline</a:t>
              </a:r>
              <a:endParaRPr lang="en-US" sz="3200" b="1" dirty="0">
                <a:latin typeface="Arial" panose="020B0604020202020204" pitchFamily="34" charset="0"/>
                <a:cs typeface="Arial" panose="020B0604020202020204" pitchFamily="34" charset="0"/>
              </a:endParaRPr>
            </a:p>
          </p:txBody>
        </p:sp>
        <p:sp>
          <p:nvSpPr>
            <p:cNvPr id="75" name="Right Arrow 74">
              <a:extLst>
                <a:ext uri="{FF2B5EF4-FFF2-40B4-BE49-F238E27FC236}">
                  <a16:creationId xmlns:a16="http://schemas.microsoft.com/office/drawing/2014/main" id="{26FBF850-92D9-AA6E-1264-BF147CC657B9}"/>
                </a:ext>
              </a:extLst>
            </p:cNvPr>
            <p:cNvSpPr/>
            <p:nvPr/>
          </p:nvSpPr>
          <p:spPr>
            <a:xfrm>
              <a:off x="4844589" y="28271699"/>
              <a:ext cx="12036825" cy="40080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49"/>
            </a:p>
          </p:txBody>
        </p:sp>
        <p:cxnSp>
          <p:nvCxnSpPr>
            <p:cNvPr id="78" name="Straight Connector 77">
              <a:extLst>
                <a:ext uri="{FF2B5EF4-FFF2-40B4-BE49-F238E27FC236}">
                  <a16:creationId xmlns:a16="http://schemas.microsoft.com/office/drawing/2014/main" id="{553608D7-F002-CDBD-38D2-D48B7C694FE0}"/>
                </a:ext>
              </a:extLst>
            </p:cNvPr>
            <p:cNvCxnSpPr>
              <a:cxnSpLocks/>
            </p:cNvCxnSpPr>
            <p:nvPr/>
          </p:nvCxnSpPr>
          <p:spPr>
            <a:xfrm>
              <a:off x="6524945" y="27422850"/>
              <a:ext cx="0" cy="100301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02" name="TextBox 101">
              <a:extLst>
                <a:ext uri="{FF2B5EF4-FFF2-40B4-BE49-F238E27FC236}">
                  <a16:creationId xmlns:a16="http://schemas.microsoft.com/office/drawing/2014/main" id="{53B06C36-F8E1-3263-C7E6-06B54FBCCA57}"/>
                </a:ext>
              </a:extLst>
            </p:cNvPr>
            <p:cNvSpPr txBox="1"/>
            <p:nvPr/>
          </p:nvSpPr>
          <p:spPr>
            <a:xfrm>
              <a:off x="6765550" y="27422852"/>
              <a:ext cx="3170162" cy="1138773"/>
            </a:xfrm>
            <a:prstGeom prst="rect">
              <a:avLst/>
            </a:prstGeom>
            <a:noFill/>
          </p:spPr>
          <p:txBody>
            <a:bodyPr wrap="square" rtlCol="0">
              <a:spAutoFit/>
            </a:bodyPr>
            <a:lstStyle/>
            <a:p>
              <a:pPr algn="ctr"/>
              <a:r>
                <a:rPr lang="en-US" sz="2400" b="1" dirty="0"/>
                <a:t>T1</a:t>
              </a:r>
            </a:p>
            <a:p>
              <a:pPr algn="ctr"/>
              <a:r>
                <a:rPr lang="en-US" sz="2400" b="1" dirty="0"/>
                <a:t>Early Withdrawal</a:t>
              </a:r>
            </a:p>
            <a:p>
              <a:pPr algn="ctr"/>
              <a:endParaRPr lang="en-US" sz="2000" b="1" dirty="0"/>
            </a:p>
          </p:txBody>
        </p:sp>
        <p:cxnSp>
          <p:nvCxnSpPr>
            <p:cNvPr id="123" name="Straight Connector 122">
              <a:extLst>
                <a:ext uri="{FF2B5EF4-FFF2-40B4-BE49-F238E27FC236}">
                  <a16:creationId xmlns:a16="http://schemas.microsoft.com/office/drawing/2014/main" id="{ECF86491-9AC1-1E81-A3CA-F5A2DF0F2571}"/>
                </a:ext>
              </a:extLst>
            </p:cNvPr>
            <p:cNvCxnSpPr>
              <a:cxnSpLocks/>
            </p:cNvCxnSpPr>
            <p:nvPr/>
          </p:nvCxnSpPr>
          <p:spPr>
            <a:xfrm>
              <a:off x="9985911" y="27364965"/>
              <a:ext cx="2918" cy="96601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6E706A44-CD10-2A23-4234-29D074C75586}"/>
                </a:ext>
              </a:extLst>
            </p:cNvPr>
            <p:cNvSpPr txBox="1"/>
            <p:nvPr/>
          </p:nvSpPr>
          <p:spPr>
            <a:xfrm>
              <a:off x="6758815" y="28835103"/>
              <a:ext cx="3110487" cy="523220"/>
            </a:xfrm>
            <a:prstGeom prst="rect">
              <a:avLst/>
            </a:prstGeom>
            <a:solidFill>
              <a:schemeClr val="bg1">
                <a:lumMod val="75000"/>
              </a:schemeClr>
            </a:solidFill>
            <a:ln>
              <a:solidFill>
                <a:schemeClr val="bg1">
                  <a:lumMod val="75000"/>
                </a:schemeClr>
              </a:solidFill>
            </a:ln>
          </p:spPr>
          <p:txBody>
            <a:bodyPr wrap="square" rtlCol="0">
              <a:spAutoFit/>
            </a:bodyPr>
            <a:lstStyle/>
            <a:p>
              <a:pPr algn="ctr"/>
              <a:r>
                <a:rPr lang="en-US" sz="2800" b="1" dirty="0"/>
                <a:t>D6 – D17 </a:t>
              </a:r>
            </a:p>
          </p:txBody>
        </p:sp>
        <p:sp>
          <p:nvSpPr>
            <p:cNvPr id="18" name="TextBox 17">
              <a:extLst>
                <a:ext uri="{FF2B5EF4-FFF2-40B4-BE49-F238E27FC236}">
                  <a16:creationId xmlns:a16="http://schemas.microsoft.com/office/drawing/2014/main" id="{B9787C1C-0C13-20B1-1570-1FAA86AD90FA}"/>
                </a:ext>
              </a:extLst>
            </p:cNvPr>
            <p:cNvSpPr txBox="1"/>
            <p:nvPr/>
          </p:nvSpPr>
          <p:spPr>
            <a:xfrm>
              <a:off x="4856560" y="27182291"/>
              <a:ext cx="1501472" cy="1087388"/>
            </a:xfrm>
            <a:prstGeom prst="rect">
              <a:avLst/>
            </a:prstGeom>
            <a:noFill/>
          </p:spPr>
          <p:txBody>
            <a:bodyPr wrap="square" rtlCol="0">
              <a:spAutoFit/>
            </a:bodyPr>
            <a:lstStyle/>
            <a:p>
              <a:pPr algn="ctr"/>
              <a:r>
                <a:rPr lang="en-US" sz="2400" b="1" dirty="0"/>
                <a:t>Final EtOH Exposure</a:t>
              </a:r>
            </a:p>
            <a:p>
              <a:pPr algn="ctr"/>
              <a:endParaRPr lang="en-US" sz="2000" b="1" dirty="0"/>
            </a:p>
          </p:txBody>
        </p:sp>
        <p:sp>
          <p:nvSpPr>
            <p:cNvPr id="42" name="TextBox 41">
              <a:extLst>
                <a:ext uri="{FF2B5EF4-FFF2-40B4-BE49-F238E27FC236}">
                  <a16:creationId xmlns:a16="http://schemas.microsoft.com/office/drawing/2014/main" id="{E84373AA-7378-0534-1D22-0F87D4E2A272}"/>
                </a:ext>
              </a:extLst>
            </p:cNvPr>
            <p:cNvSpPr txBox="1"/>
            <p:nvPr/>
          </p:nvSpPr>
          <p:spPr>
            <a:xfrm>
              <a:off x="10068440" y="27436562"/>
              <a:ext cx="3534395" cy="1138773"/>
            </a:xfrm>
            <a:prstGeom prst="rect">
              <a:avLst/>
            </a:prstGeom>
            <a:noFill/>
          </p:spPr>
          <p:txBody>
            <a:bodyPr wrap="square" rtlCol="0">
              <a:spAutoFit/>
            </a:bodyPr>
            <a:lstStyle/>
            <a:p>
              <a:pPr algn="ctr"/>
              <a:r>
                <a:rPr lang="en-US" sz="2400" b="1" dirty="0"/>
                <a:t>T2</a:t>
              </a:r>
            </a:p>
            <a:p>
              <a:pPr algn="ctr"/>
              <a:r>
                <a:rPr lang="en-US" sz="2400" b="1" dirty="0"/>
                <a:t>Protracted Withdrawal</a:t>
              </a:r>
            </a:p>
            <a:p>
              <a:pPr algn="ctr"/>
              <a:endParaRPr lang="en-US" sz="2000" b="1" dirty="0"/>
            </a:p>
          </p:txBody>
        </p:sp>
        <p:sp>
          <p:nvSpPr>
            <p:cNvPr id="1045" name="TextBox 1044">
              <a:extLst>
                <a:ext uri="{FF2B5EF4-FFF2-40B4-BE49-F238E27FC236}">
                  <a16:creationId xmlns:a16="http://schemas.microsoft.com/office/drawing/2014/main" id="{C4E6FDEF-169C-7C15-626F-7CBAD64332FC}"/>
                </a:ext>
              </a:extLst>
            </p:cNvPr>
            <p:cNvSpPr txBox="1"/>
            <p:nvPr/>
          </p:nvSpPr>
          <p:spPr>
            <a:xfrm>
              <a:off x="10841840" y="28797182"/>
              <a:ext cx="1987594" cy="523220"/>
            </a:xfrm>
            <a:prstGeom prst="rect">
              <a:avLst/>
            </a:prstGeom>
            <a:solidFill>
              <a:schemeClr val="bg1">
                <a:lumMod val="75000"/>
              </a:schemeClr>
            </a:solidFill>
            <a:ln>
              <a:solidFill>
                <a:schemeClr val="bg1">
                  <a:lumMod val="75000"/>
                </a:schemeClr>
              </a:solidFill>
            </a:ln>
          </p:spPr>
          <p:txBody>
            <a:bodyPr wrap="square" rtlCol="0">
              <a:spAutoFit/>
            </a:bodyPr>
            <a:lstStyle/>
            <a:p>
              <a:pPr algn="ctr"/>
              <a:r>
                <a:rPr lang="en-US" sz="2800" b="1" dirty="0"/>
                <a:t>~ 1 Month</a:t>
              </a:r>
            </a:p>
          </p:txBody>
        </p:sp>
      </p:grpSp>
      <p:sp>
        <p:nvSpPr>
          <p:cNvPr id="1079" name="TextBox 1078">
            <a:extLst>
              <a:ext uri="{FF2B5EF4-FFF2-40B4-BE49-F238E27FC236}">
                <a16:creationId xmlns:a16="http://schemas.microsoft.com/office/drawing/2014/main" id="{6AABD667-6BDF-537D-3C0B-CEA88663DACB}"/>
              </a:ext>
            </a:extLst>
          </p:cNvPr>
          <p:cNvSpPr txBox="1"/>
          <p:nvPr/>
        </p:nvSpPr>
        <p:spPr>
          <a:xfrm>
            <a:off x="7636736" y="29957222"/>
            <a:ext cx="8187808" cy="584775"/>
          </a:xfrm>
          <a:prstGeom prst="rect">
            <a:avLst/>
          </a:prstGeom>
          <a:noFill/>
          <a:ln>
            <a:solidFill>
              <a:schemeClr val="tx1"/>
            </a:solidFill>
          </a:ln>
        </p:spPr>
        <p:txBody>
          <a:bodyPr wrap="square" rtlCol="0">
            <a:spAutoFit/>
          </a:bodyPr>
          <a:lstStyle/>
          <a:p>
            <a:pPr algn="ctr"/>
            <a:r>
              <a:rPr lang="en-US" sz="3200" dirty="0"/>
              <a:t>Free Choice Trials</a:t>
            </a:r>
          </a:p>
        </p:txBody>
      </p:sp>
      <p:sp>
        <p:nvSpPr>
          <p:cNvPr id="1080" name="TextBox 1079">
            <a:extLst>
              <a:ext uri="{FF2B5EF4-FFF2-40B4-BE49-F238E27FC236}">
                <a16:creationId xmlns:a16="http://schemas.microsoft.com/office/drawing/2014/main" id="{EDEDC069-6D89-4EAA-B35C-A94C7F7F10D4}"/>
              </a:ext>
            </a:extLst>
          </p:cNvPr>
          <p:cNvSpPr txBox="1"/>
          <p:nvPr/>
        </p:nvSpPr>
        <p:spPr>
          <a:xfrm>
            <a:off x="4783780" y="29953641"/>
            <a:ext cx="1411064" cy="584775"/>
          </a:xfrm>
          <a:prstGeom prst="rect">
            <a:avLst/>
          </a:prstGeom>
          <a:noFill/>
          <a:ln>
            <a:solidFill>
              <a:schemeClr val="tx1"/>
            </a:solidFill>
          </a:ln>
        </p:spPr>
        <p:txBody>
          <a:bodyPr wrap="square" rtlCol="0">
            <a:spAutoFit/>
          </a:bodyPr>
          <a:lstStyle/>
          <a:p>
            <a:pPr algn="ctr"/>
            <a:r>
              <a:rPr lang="en-US" sz="3200" dirty="0"/>
              <a:t>LD</a:t>
            </a:r>
          </a:p>
        </p:txBody>
      </p:sp>
      <p:sp>
        <p:nvSpPr>
          <p:cNvPr id="43" name="Rectangle 42">
            <a:extLst>
              <a:ext uri="{FF2B5EF4-FFF2-40B4-BE49-F238E27FC236}">
                <a16:creationId xmlns:a16="http://schemas.microsoft.com/office/drawing/2014/main" id="{27C44608-1047-1A58-E6CF-4DC0720CEDA9}"/>
              </a:ext>
            </a:extLst>
          </p:cNvPr>
          <p:cNvSpPr/>
          <p:nvPr/>
        </p:nvSpPr>
        <p:spPr>
          <a:xfrm>
            <a:off x="17906453" y="29688852"/>
            <a:ext cx="16763842" cy="11796156"/>
          </a:xfrm>
          <a:prstGeom prst="rect">
            <a:avLst/>
          </a:prstGeom>
          <a:noFill/>
          <a:ln w="76200">
            <a:solidFill>
              <a:srgbClr val="C55D0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4E5BB58E-D92B-5384-1772-A47F3CE2BCE0}"/>
              </a:ext>
            </a:extLst>
          </p:cNvPr>
          <p:cNvSpPr/>
          <p:nvPr/>
        </p:nvSpPr>
        <p:spPr>
          <a:xfrm>
            <a:off x="34933004" y="5597334"/>
            <a:ext cx="15582584" cy="21123403"/>
          </a:xfrm>
          <a:prstGeom prst="rect">
            <a:avLst/>
          </a:prstGeom>
          <a:noFill/>
          <a:ln w="76200">
            <a:solidFill>
              <a:srgbClr val="C55D0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F82663D-2FFA-4C6D-76A1-56FE0CBF2733}"/>
              </a:ext>
            </a:extLst>
          </p:cNvPr>
          <p:cNvSpPr txBox="1"/>
          <p:nvPr/>
        </p:nvSpPr>
        <p:spPr>
          <a:xfrm>
            <a:off x="34874543" y="5593594"/>
            <a:ext cx="15625434" cy="855057"/>
          </a:xfrm>
          <a:prstGeom prst="rect">
            <a:avLst/>
          </a:prstGeom>
          <a:solidFill>
            <a:srgbClr val="C55D03"/>
          </a:solidFill>
          <a:ln>
            <a:solidFill>
              <a:srgbClr val="CC6003"/>
            </a:solidFill>
          </a:ln>
        </p:spPr>
        <p:txBody>
          <a:bodyPr wrap="square" lIns="84790" tIns="42394" rIns="84790" bIns="42394" rtlCol="0">
            <a:spAutoFit/>
          </a:bodyPr>
          <a:lstStyle/>
          <a:p>
            <a:pPr algn="ctr"/>
            <a:r>
              <a:rPr lang="en-US" sz="5000" b="1" dirty="0">
                <a:solidFill>
                  <a:schemeClr val="bg1"/>
                </a:solidFill>
              </a:rPr>
              <a:t>III. Win/Stay – Lose/Shift Game Theory Analysis</a:t>
            </a:r>
          </a:p>
        </p:txBody>
      </p:sp>
      <p:sp>
        <p:nvSpPr>
          <p:cNvPr id="1065" name="TextBox 1064">
            <a:extLst>
              <a:ext uri="{FF2B5EF4-FFF2-40B4-BE49-F238E27FC236}">
                <a16:creationId xmlns:a16="http://schemas.microsoft.com/office/drawing/2014/main" id="{226B70DA-BABB-D725-0E5B-D4FDC5EBACDF}"/>
              </a:ext>
            </a:extLst>
          </p:cNvPr>
          <p:cNvSpPr txBox="1"/>
          <p:nvPr/>
        </p:nvSpPr>
        <p:spPr>
          <a:xfrm>
            <a:off x="22090326" y="5686930"/>
            <a:ext cx="8073904" cy="769441"/>
          </a:xfrm>
          <a:prstGeom prst="rect">
            <a:avLst/>
          </a:prstGeom>
          <a:noFill/>
        </p:spPr>
        <p:txBody>
          <a:bodyPr wrap="square" rtlCol="0">
            <a:spAutoFit/>
          </a:bodyPr>
          <a:lstStyle/>
          <a:p>
            <a:pPr algn="ctr"/>
            <a:r>
              <a:rPr lang="en-US" sz="4400" b="1" dirty="0"/>
              <a:t>“Blackjack” Task Paradigm</a:t>
            </a:r>
          </a:p>
        </p:txBody>
      </p:sp>
      <p:sp>
        <p:nvSpPr>
          <p:cNvPr id="97" name="Rounded Rectangle 96">
            <a:extLst>
              <a:ext uri="{FF2B5EF4-FFF2-40B4-BE49-F238E27FC236}">
                <a16:creationId xmlns:a16="http://schemas.microsoft.com/office/drawing/2014/main" id="{D5ECA788-7402-3862-2FC2-0F69F99C5F26}"/>
              </a:ext>
            </a:extLst>
          </p:cNvPr>
          <p:cNvSpPr/>
          <p:nvPr/>
        </p:nvSpPr>
        <p:spPr>
          <a:xfrm>
            <a:off x="5426825" y="23385574"/>
            <a:ext cx="1629435" cy="605078"/>
          </a:xfrm>
          <a:prstGeom prst="round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ysClr val="windowText" lastClr="000000"/>
                </a:solidFill>
              </a:rPr>
              <a:t>Liquid Diet</a:t>
            </a:r>
          </a:p>
        </p:txBody>
      </p:sp>
      <p:pic>
        <p:nvPicPr>
          <p:cNvPr id="105" name="Picture 104">
            <a:extLst>
              <a:ext uri="{FF2B5EF4-FFF2-40B4-BE49-F238E27FC236}">
                <a16:creationId xmlns:a16="http://schemas.microsoft.com/office/drawing/2014/main" id="{7581D54A-C2CA-AFD0-7E79-0FB1868BE244}"/>
              </a:ext>
            </a:extLst>
          </p:cNvPr>
          <p:cNvPicPr>
            <a:picLocks noChangeAspect="1"/>
          </p:cNvPicPr>
          <p:nvPr/>
        </p:nvPicPr>
        <p:blipFill>
          <a:blip r:embed="rId12"/>
          <a:stretch>
            <a:fillRect/>
          </a:stretch>
        </p:blipFill>
        <p:spPr>
          <a:xfrm flipH="1">
            <a:off x="8256444" y="37567423"/>
            <a:ext cx="45719" cy="0"/>
          </a:xfrm>
          <a:prstGeom prst="rect">
            <a:avLst/>
          </a:prstGeom>
        </p:spPr>
      </p:pic>
      <p:cxnSp>
        <p:nvCxnSpPr>
          <p:cNvPr id="117" name="Straight Connector 116">
            <a:extLst>
              <a:ext uri="{FF2B5EF4-FFF2-40B4-BE49-F238E27FC236}">
                <a16:creationId xmlns:a16="http://schemas.microsoft.com/office/drawing/2014/main" id="{D2A4A3B4-A39E-59C4-395D-1A8FC0945357}"/>
              </a:ext>
            </a:extLst>
          </p:cNvPr>
          <p:cNvCxnSpPr>
            <a:cxnSpLocks/>
          </p:cNvCxnSpPr>
          <p:nvPr/>
        </p:nvCxnSpPr>
        <p:spPr>
          <a:xfrm>
            <a:off x="13627648" y="27721016"/>
            <a:ext cx="2918" cy="96601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18" name="TextBox 117">
            <a:extLst>
              <a:ext uri="{FF2B5EF4-FFF2-40B4-BE49-F238E27FC236}">
                <a16:creationId xmlns:a16="http://schemas.microsoft.com/office/drawing/2014/main" id="{38A8356C-5FBD-91E3-1FD6-54B0AF721780}"/>
              </a:ext>
            </a:extLst>
          </p:cNvPr>
          <p:cNvSpPr txBox="1"/>
          <p:nvPr/>
        </p:nvSpPr>
        <p:spPr>
          <a:xfrm>
            <a:off x="13713263" y="27805011"/>
            <a:ext cx="2607573" cy="1138773"/>
          </a:xfrm>
          <a:prstGeom prst="rect">
            <a:avLst/>
          </a:prstGeom>
          <a:noFill/>
        </p:spPr>
        <p:txBody>
          <a:bodyPr wrap="square" rtlCol="0">
            <a:spAutoFit/>
          </a:bodyPr>
          <a:lstStyle/>
          <a:p>
            <a:pPr algn="ctr"/>
            <a:r>
              <a:rPr lang="en-US" sz="2400" b="1" dirty="0"/>
              <a:t>T3</a:t>
            </a:r>
          </a:p>
          <a:p>
            <a:pPr algn="ctr"/>
            <a:r>
              <a:rPr lang="en-US" sz="2400" b="1" dirty="0"/>
              <a:t>EtOH Re-Exposure</a:t>
            </a:r>
          </a:p>
          <a:p>
            <a:pPr algn="ctr"/>
            <a:endParaRPr lang="en-US" sz="2000" b="1" dirty="0"/>
          </a:p>
        </p:txBody>
      </p:sp>
      <p:sp>
        <p:nvSpPr>
          <p:cNvPr id="120" name="TextBox 119">
            <a:extLst>
              <a:ext uri="{FF2B5EF4-FFF2-40B4-BE49-F238E27FC236}">
                <a16:creationId xmlns:a16="http://schemas.microsoft.com/office/drawing/2014/main" id="{6C5EE76B-4C3D-42E9-AA4A-2A7DA10503E2}"/>
              </a:ext>
            </a:extLst>
          </p:cNvPr>
          <p:cNvSpPr txBox="1"/>
          <p:nvPr/>
        </p:nvSpPr>
        <p:spPr>
          <a:xfrm>
            <a:off x="13929703" y="29165632"/>
            <a:ext cx="2174692" cy="523220"/>
          </a:xfrm>
          <a:prstGeom prst="rect">
            <a:avLst/>
          </a:prstGeom>
          <a:solidFill>
            <a:schemeClr val="bg1">
              <a:lumMod val="75000"/>
            </a:schemeClr>
          </a:solidFill>
          <a:ln>
            <a:solidFill>
              <a:schemeClr val="bg1">
                <a:lumMod val="75000"/>
              </a:schemeClr>
            </a:solidFill>
          </a:ln>
        </p:spPr>
        <p:txBody>
          <a:bodyPr wrap="square" rtlCol="0">
            <a:spAutoFit/>
          </a:bodyPr>
          <a:lstStyle/>
          <a:p>
            <a:pPr algn="ctr"/>
            <a:r>
              <a:rPr lang="en-US" sz="2800" b="1" dirty="0"/>
              <a:t>Following T2</a:t>
            </a:r>
          </a:p>
        </p:txBody>
      </p:sp>
      <p:sp>
        <p:nvSpPr>
          <p:cNvPr id="121" name="Rectangle 120">
            <a:extLst>
              <a:ext uri="{FF2B5EF4-FFF2-40B4-BE49-F238E27FC236}">
                <a16:creationId xmlns:a16="http://schemas.microsoft.com/office/drawing/2014/main" id="{5809E579-8625-7658-23F8-F5F0155233EB}"/>
              </a:ext>
            </a:extLst>
          </p:cNvPr>
          <p:cNvSpPr/>
          <p:nvPr/>
        </p:nvSpPr>
        <p:spPr>
          <a:xfrm>
            <a:off x="35005578" y="26982327"/>
            <a:ext cx="15582584" cy="10766568"/>
          </a:xfrm>
          <a:prstGeom prst="rect">
            <a:avLst/>
          </a:prstGeom>
          <a:noFill/>
          <a:ln w="76200">
            <a:solidFill>
              <a:srgbClr val="C55D0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CD7BF14C-0CF9-B391-9671-EF200E86ABC6}"/>
              </a:ext>
            </a:extLst>
          </p:cNvPr>
          <p:cNvSpPr/>
          <p:nvPr/>
        </p:nvSpPr>
        <p:spPr>
          <a:xfrm>
            <a:off x="743111" y="5547602"/>
            <a:ext cx="16636902" cy="10915443"/>
          </a:xfrm>
          <a:prstGeom prst="rect">
            <a:avLst/>
          </a:prstGeom>
          <a:noFill/>
          <a:ln w="76200">
            <a:solidFill>
              <a:srgbClr val="C55D0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7" name="TextBox 146">
            <a:extLst>
              <a:ext uri="{FF2B5EF4-FFF2-40B4-BE49-F238E27FC236}">
                <a16:creationId xmlns:a16="http://schemas.microsoft.com/office/drawing/2014/main" id="{38B03D2B-D509-8BFB-13A7-D6270F7A2BCA}"/>
              </a:ext>
            </a:extLst>
          </p:cNvPr>
          <p:cNvSpPr txBox="1"/>
          <p:nvPr/>
        </p:nvSpPr>
        <p:spPr>
          <a:xfrm>
            <a:off x="18026704" y="37748895"/>
            <a:ext cx="16512626" cy="3970318"/>
          </a:xfrm>
          <a:prstGeom prst="rect">
            <a:avLst/>
          </a:prstGeom>
          <a:noFill/>
        </p:spPr>
        <p:txBody>
          <a:bodyPr wrap="square" rtlCol="0">
            <a:spAutoFit/>
          </a:bodyPr>
          <a:lstStyle/>
          <a:p>
            <a:r>
              <a:rPr lang="en-US" sz="2800" b="1" dirty="0"/>
              <a:t>Figure 2. Abstinence from CIE Exposure Differentially Affects Risky-Choice Behavior in Male and Female Long-Evans Rats. </a:t>
            </a:r>
            <a:r>
              <a:rPr lang="en-US" sz="2800" dirty="0"/>
              <a:t>Data shows the percentage of risky-choice selection for a high-reward lever during a cue-guided decision-making task. Distinct auditory cues signaled good- vs. poor-odds trials in rats exposed to a liquid diet containing either ethanol (EtOH) or an </a:t>
            </a:r>
            <a:r>
              <a:rPr lang="en-US" sz="2800" dirty="0" err="1"/>
              <a:t>equi</a:t>
            </a:r>
            <a:r>
              <a:rPr lang="en-US" sz="2800" dirty="0"/>
              <a:t>-caloric sucrose solution (CON) for 10 weeks (males: n=10/group, females: n=15/group). Dependent rats selected the high-reward lever </a:t>
            </a:r>
            <a:r>
              <a:rPr lang="en-US" sz="2800" i="1" dirty="0"/>
              <a:t>less often</a:t>
            </a:r>
            <a:r>
              <a:rPr lang="en-US" sz="2800" dirty="0"/>
              <a:t> on good-odds trials. Female rats also showed a significant reduction in high-reward selection on poor-odds trials throughout abstinence, whereas male dependent rats showed an </a:t>
            </a:r>
            <a:r>
              <a:rPr lang="en-US" sz="2800" i="1" dirty="0"/>
              <a:t>increase during protracted abstinence</a:t>
            </a:r>
            <a:r>
              <a:rPr lang="en-US" sz="2800" dirty="0"/>
              <a:t>. Statistical significance: *P &lt; 0.05, **P &lt; 0.001, ***P &lt; 0.0001, ****P &lt; 0.00001 (Two-way ANOVA).</a:t>
            </a:r>
          </a:p>
          <a:p>
            <a:pPr algn="just"/>
            <a:endParaRPr lang="en-US" sz="2800" i="1" dirty="0"/>
          </a:p>
        </p:txBody>
      </p:sp>
      <p:sp>
        <p:nvSpPr>
          <p:cNvPr id="176" name="TextBox 175">
            <a:extLst>
              <a:ext uri="{FF2B5EF4-FFF2-40B4-BE49-F238E27FC236}">
                <a16:creationId xmlns:a16="http://schemas.microsoft.com/office/drawing/2014/main" id="{3CB37D03-F417-618F-D23C-F0DE5424B4D7}"/>
              </a:ext>
            </a:extLst>
          </p:cNvPr>
          <p:cNvSpPr txBox="1"/>
          <p:nvPr/>
        </p:nvSpPr>
        <p:spPr>
          <a:xfrm>
            <a:off x="839944" y="6904589"/>
            <a:ext cx="16409384" cy="9171742"/>
          </a:xfrm>
          <a:prstGeom prst="rect">
            <a:avLst/>
          </a:prstGeom>
          <a:noFill/>
        </p:spPr>
        <p:txBody>
          <a:bodyPr wrap="square">
            <a:spAutoFit/>
          </a:bodyPr>
          <a:lstStyle/>
          <a:p>
            <a:pPr marL="457200" indent="-457200" rtl="0">
              <a:spcAft>
                <a:spcPts val="1200"/>
              </a:spcAft>
              <a:buFont typeface="Wingdings" pitchFamily="2" charset="2"/>
              <a:buChar char="v"/>
            </a:pPr>
            <a:r>
              <a:rPr lang="en-US" sz="2800" b="1" i="0" u="none" strike="noStrike" dirty="0">
                <a:solidFill>
                  <a:srgbClr val="000000"/>
                </a:solidFill>
                <a:effectLst/>
                <a:latin typeface="Arial" panose="020B0604020202020204" pitchFamily="34" charset="0"/>
              </a:rPr>
              <a:t>Alcohol Use Disorder </a:t>
            </a:r>
            <a:r>
              <a:rPr lang="en-US" sz="2800" b="0" i="0" u="none" strike="noStrike" dirty="0">
                <a:solidFill>
                  <a:srgbClr val="000000"/>
                </a:solidFill>
                <a:effectLst/>
                <a:latin typeface="Arial" panose="020B0604020202020204" pitchFamily="34" charset="0"/>
              </a:rPr>
              <a:t>(AUD) affects millions worldwide, severely impacting individuals and their families. Chronic alcohol and substance abuse have been linked to various health concerns, including </a:t>
            </a:r>
            <a:r>
              <a:rPr lang="en-US" sz="2800" b="1" i="0" u="none" strike="noStrike" dirty="0">
                <a:solidFill>
                  <a:srgbClr val="000000"/>
                </a:solidFill>
                <a:effectLst/>
                <a:latin typeface="Arial" panose="020B0604020202020204" pitchFamily="34" charset="0"/>
              </a:rPr>
              <a:t>cognitive dysfunction</a:t>
            </a:r>
            <a:r>
              <a:rPr lang="en-US" sz="2800" b="0" i="0" u="none" strike="noStrike" dirty="0">
                <a:solidFill>
                  <a:srgbClr val="000000"/>
                </a:solidFill>
                <a:effectLst/>
                <a:latin typeface="Arial" panose="020B0604020202020204" pitchFamily="34" charset="0"/>
              </a:rPr>
              <a:t>, which alters adaptive and decision-making processes that may underlie the difficulties one experiences in discontinuing drug use</a:t>
            </a:r>
            <a:r>
              <a:rPr lang="en-US" sz="2800" b="0" i="0" u="none" strike="noStrike" baseline="30000" dirty="0">
                <a:solidFill>
                  <a:srgbClr val="000000"/>
                </a:solidFill>
                <a:effectLst/>
                <a:latin typeface="Arial" panose="020B0604020202020204" pitchFamily="34" charset="0"/>
              </a:rPr>
              <a:t>1,2</a:t>
            </a:r>
            <a:r>
              <a:rPr lang="en-US" sz="2800" b="0" i="0" u="none" strike="noStrike" dirty="0">
                <a:solidFill>
                  <a:srgbClr val="000000"/>
                </a:solidFill>
                <a:effectLst/>
                <a:latin typeface="Arial" panose="020B0604020202020204" pitchFamily="34" charset="0"/>
              </a:rPr>
              <a:t>.</a:t>
            </a:r>
            <a:endParaRPr lang="en-US" sz="2800" dirty="0">
              <a:effectLst/>
            </a:endParaRPr>
          </a:p>
          <a:p>
            <a:pPr marL="457200" indent="-457200" rtl="0">
              <a:spcAft>
                <a:spcPts val="1200"/>
              </a:spcAft>
              <a:buFont typeface="Wingdings" pitchFamily="2" charset="2"/>
              <a:buChar char="v"/>
            </a:pPr>
            <a:r>
              <a:rPr lang="en-US" sz="2800" b="0" i="0" u="none" strike="noStrike" dirty="0">
                <a:solidFill>
                  <a:srgbClr val="000000"/>
                </a:solidFill>
                <a:effectLst/>
                <a:latin typeface="Arial" panose="020B0604020202020204" pitchFamily="34" charset="0"/>
              </a:rPr>
              <a:t>Our earlier work characterized the emergence of cognitive deficits caused by chronic intermittent ethanol (CIE) exposure in rats, particularly during </a:t>
            </a:r>
            <a:r>
              <a:rPr lang="en-US" sz="2800" b="1" i="0" u="none" strike="noStrike" dirty="0">
                <a:solidFill>
                  <a:srgbClr val="000000"/>
                </a:solidFill>
                <a:effectLst/>
                <a:latin typeface="Arial" panose="020B0604020202020204" pitchFamily="34" charset="0"/>
              </a:rPr>
              <a:t>abstinence</a:t>
            </a:r>
            <a:r>
              <a:rPr lang="en-US" sz="2800" b="0" i="0" u="none" strike="noStrike" dirty="0">
                <a:solidFill>
                  <a:srgbClr val="000000"/>
                </a:solidFill>
                <a:effectLst/>
                <a:latin typeface="Arial" panose="020B0604020202020204" pitchFamily="34" charset="0"/>
              </a:rPr>
              <a:t>. These impairments are long-lasting and involve dysfunction in cortical regions like the</a:t>
            </a:r>
            <a:r>
              <a:rPr lang="en-US" sz="2800" b="1" i="0" u="none" strike="noStrike" dirty="0">
                <a:solidFill>
                  <a:srgbClr val="000000"/>
                </a:solidFill>
                <a:effectLst/>
                <a:latin typeface="Arial" panose="020B0604020202020204" pitchFamily="34" charset="0"/>
              </a:rPr>
              <a:t> medial prefrontal cortex</a:t>
            </a:r>
            <a:r>
              <a:rPr lang="en-US" sz="2800" b="0" i="0" u="none" strike="noStrike" dirty="0">
                <a:solidFill>
                  <a:srgbClr val="000000"/>
                </a:solidFill>
                <a:effectLst/>
                <a:latin typeface="Arial" panose="020B0604020202020204" pitchFamily="34" charset="0"/>
              </a:rPr>
              <a:t> (</a:t>
            </a:r>
            <a:r>
              <a:rPr lang="en-US" sz="2800" b="0" i="0" u="none" strike="noStrike" dirty="0" err="1">
                <a:solidFill>
                  <a:srgbClr val="000000"/>
                </a:solidFill>
                <a:effectLst/>
                <a:latin typeface="Arial" panose="020B0604020202020204" pitchFamily="34" charset="0"/>
              </a:rPr>
              <a:t>mPFC</a:t>
            </a:r>
            <a:r>
              <a:rPr lang="en-US" sz="2800" b="0" i="0" u="none" strike="noStrike" dirty="0">
                <a:solidFill>
                  <a:srgbClr val="000000"/>
                </a:solidFill>
                <a:effectLst/>
                <a:latin typeface="Arial" panose="020B0604020202020204" pitchFamily="34" charset="0"/>
              </a:rPr>
              <a:t>), with research also </a:t>
            </a:r>
            <a:r>
              <a:rPr lang="en-US" sz="2800" i="0" u="none" strike="noStrike" dirty="0">
                <a:solidFill>
                  <a:srgbClr val="000000"/>
                </a:solidFill>
                <a:effectLst/>
                <a:latin typeface="Arial" panose="020B0604020202020204" pitchFamily="34" charset="0"/>
              </a:rPr>
              <a:t>suggesting that substance use disrupts processes that include the </a:t>
            </a:r>
            <a:r>
              <a:rPr lang="en-US" sz="2800" b="1" i="0" u="none" strike="noStrike" dirty="0">
                <a:solidFill>
                  <a:srgbClr val="000000"/>
                </a:solidFill>
                <a:effectLst/>
                <a:latin typeface="Arial" panose="020B0604020202020204" pitchFamily="34" charset="0"/>
              </a:rPr>
              <a:t>basal ganglia </a:t>
            </a:r>
            <a:r>
              <a:rPr lang="en-US" sz="2800" i="0" u="none" strike="noStrike" dirty="0">
                <a:solidFill>
                  <a:srgbClr val="000000"/>
                </a:solidFill>
                <a:effectLst/>
                <a:latin typeface="Arial" panose="020B0604020202020204" pitchFamily="34" charset="0"/>
              </a:rPr>
              <a:t>and </a:t>
            </a:r>
            <a:r>
              <a:rPr lang="en-US" sz="2800" b="1" i="0" u="none" strike="noStrike" dirty="0">
                <a:solidFill>
                  <a:srgbClr val="000000"/>
                </a:solidFill>
                <a:effectLst/>
                <a:latin typeface="Arial" panose="020B0604020202020204" pitchFamily="34" charset="0"/>
              </a:rPr>
              <a:t>nucleus</a:t>
            </a:r>
            <a:r>
              <a:rPr lang="en-US" sz="2800" i="0" u="none" strike="noStrike" dirty="0">
                <a:solidFill>
                  <a:srgbClr val="000000"/>
                </a:solidFill>
                <a:effectLst/>
                <a:latin typeface="Arial" panose="020B0604020202020204" pitchFamily="34" charset="0"/>
              </a:rPr>
              <a:t> </a:t>
            </a:r>
            <a:r>
              <a:rPr lang="en-US" sz="2800" b="1" i="0" u="none" strike="noStrike" dirty="0">
                <a:solidFill>
                  <a:srgbClr val="000000"/>
                </a:solidFill>
                <a:effectLst/>
                <a:latin typeface="Arial" panose="020B0604020202020204" pitchFamily="34" charset="0"/>
              </a:rPr>
              <a:t>accumbens</a:t>
            </a:r>
            <a:r>
              <a:rPr lang="en-US" sz="2800" i="0" u="none" strike="noStrike" dirty="0">
                <a:solidFill>
                  <a:srgbClr val="000000"/>
                </a:solidFill>
                <a:effectLst/>
                <a:latin typeface="Arial" panose="020B0604020202020204" pitchFamily="34" charset="0"/>
              </a:rPr>
              <a:t>.</a:t>
            </a:r>
            <a:r>
              <a:rPr lang="en-US" sz="2800" dirty="0"/>
              <a:t> </a:t>
            </a:r>
            <a:r>
              <a:rPr lang="en-US" sz="2800" i="0" u="none" strike="noStrike" dirty="0">
                <a:solidFill>
                  <a:srgbClr val="000000"/>
                </a:solidFill>
                <a:effectLst/>
                <a:latin typeface="Arial" panose="020B0604020202020204" pitchFamily="34" charset="0"/>
              </a:rPr>
              <a:t>Specifically</a:t>
            </a:r>
            <a:r>
              <a:rPr lang="en-US" sz="2800" b="0" i="0" u="none" strike="noStrike" dirty="0">
                <a:solidFill>
                  <a:srgbClr val="000000"/>
                </a:solidFill>
                <a:effectLst/>
                <a:latin typeface="Arial" panose="020B0604020202020204" pitchFamily="34" charset="0"/>
              </a:rPr>
              <a:t>, we and others have observed that abstinence from CIE exposure impairs </a:t>
            </a:r>
            <a:r>
              <a:rPr lang="en-US" sz="2800" b="1" i="0" u="none" strike="noStrike" dirty="0">
                <a:solidFill>
                  <a:srgbClr val="000000"/>
                </a:solidFill>
                <a:effectLst/>
                <a:latin typeface="Arial" panose="020B0604020202020204" pitchFamily="34" charset="0"/>
              </a:rPr>
              <a:t>adaptive performance</a:t>
            </a:r>
            <a:r>
              <a:rPr lang="en-US" sz="2800" b="0" i="0" u="none" strike="noStrike" dirty="0">
                <a:solidFill>
                  <a:srgbClr val="000000"/>
                </a:solidFill>
                <a:effectLst/>
                <a:latin typeface="Arial" panose="020B0604020202020204" pitchFamily="34" charset="0"/>
              </a:rPr>
              <a:t> in an operant model of strategy set-shifting</a:t>
            </a:r>
            <a:r>
              <a:rPr lang="en-US" sz="2800" b="0" i="0" u="none" strike="noStrike" baseline="30000" dirty="0">
                <a:solidFill>
                  <a:srgbClr val="000000"/>
                </a:solidFill>
                <a:effectLst/>
                <a:latin typeface="Arial" panose="020B0604020202020204" pitchFamily="34" charset="0"/>
              </a:rPr>
              <a:t>3,4,5</a:t>
            </a:r>
            <a:r>
              <a:rPr lang="en-US" sz="2800" b="0" i="0" u="none" strike="noStrike" dirty="0">
                <a:solidFill>
                  <a:srgbClr val="000000"/>
                </a:solidFill>
                <a:effectLst/>
                <a:latin typeface="Arial" panose="020B0604020202020204" pitchFamily="34" charset="0"/>
              </a:rPr>
              <a:t>. </a:t>
            </a:r>
            <a:endParaRPr lang="en-US" sz="2800" dirty="0">
              <a:effectLst/>
            </a:endParaRPr>
          </a:p>
          <a:p>
            <a:pPr marL="457200" indent="-457200" rtl="0">
              <a:spcAft>
                <a:spcPts val="1200"/>
              </a:spcAft>
              <a:buFont typeface="Wingdings" pitchFamily="2" charset="2"/>
              <a:buChar char="v"/>
            </a:pPr>
            <a:r>
              <a:rPr lang="en-US" sz="2800" b="0" i="0" u="none" strike="noStrike" dirty="0">
                <a:solidFill>
                  <a:srgbClr val="000000"/>
                </a:solidFill>
                <a:effectLst/>
                <a:latin typeface="Arial" panose="020B0604020202020204" pitchFamily="34" charset="0"/>
              </a:rPr>
              <a:t>Recently, we explored the role of</a:t>
            </a:r>
            <a:r>
              <a:rPr lang="en-US" sz="2800" b="1" i="0" u="none" strike="noStrike" dirty="0">
                <a:solidFill>
                  <a:srgbClr val="000000"/>
                </a:solidFill>
                <a:effectLst/>
                <a:latin typeface="Arial" panose="020B0604020202020204" pitchFamily="34" charset="0"/>
              </a:rPr>
              <a:t> mu-type opioid receptors</a:t>
            </a:r>
            <a:r>
              <a:rPr lang="en-US" sz="2800" b="0" i="0" u="none" strike="noStrike" dirty="0">
                <a:solidFill>
                  <a:srgbClr val="000000"/>
                </a:solidFill>
                <a:effectLst/>
                <a:latin typeface="Arial" panose="020B0604020202020204" pitchFamily="34" charset="0"/>
              </a:rPr>
              <a:t> (MOR), given that </a:t>
            </a:r>
            <a:r>
              <a:rPr lang="en-US" sz="2800" b="1" i="0" u="none" strike="noStrike" dirty="0">
                <a:solidFill>
                  <a:srgbClr val="000000"/>
                </a:solidFill>
                <a:effectLst/>
                <a:latin typeface="Arial" panose="020B0604020202020204" pitchFamily="34" charset="0"/>
              </a:rPr>
              <a:t>naltrexone</a:t>
            </a:r>
            <a:r>
              <a:rPr lang="en-US" sz="2800" b="0" i="0" u="none" strike="noStrike" dirty="0">
                <a:solidFill>
                  <a:srgbClr val="000000"/>
                </a:solidFill>
                <a:effectLst/>
                <a:latin typeface="Arial" panose="020B0604020202020204" pitchFamily="34" charset="0"/>
              </a:rPr>
              <a:t> (NTX), a non-selective opioid receptor blocker, is widely used in treatment. Our findings revealed a deficiency in </a:t>
            </a:r>
            <a:r>
              <a:rPr lang="en-US" sz="2800" b="1" i="0" u="none" strike="noStrike" dirty="0">
                <a:solidFill>
                  <a:srgbClr val="000000"/>
                </a:solidFill>
                <a:effectLst/>
                <a:latin typeface="Arial" panose="020B0604020202020204" pitchFamily="34" charset="0"/>
              </a:rPr>
              <a:t>MOR phosphorylation </a:t>
            </a:r>
            <a:r>
              <a:rPr lang="en-US" sz="2800" b="0" i="0" u="none" strike="noStrike" dirty="0">
                <a:solidFill>
                  <a:srgbClr val="000000"/>
                </a:solidFill>
                <a:effectLst/>
                <a:latin typeface="Arial" panose="020B0604020202020204" pitchFamily="34" charset="0"/>
              </a:rPr>
              <a:t>in dependent rats exhibiting cognitive inflexibility. Building on this, we have continued our research by stimulating animals with DAMGO and CTAP to determine whether modulation can restore normal behavior during abstinence.</a:t>
            </a:r>
            <a:endParaRPr lang="en-US" sz="2800" dirty="0">
              <a:effectLst/>
            </a:endParaRPr>
          </a:p>
          <a:p>
            <a:pPr marL="457200" indent="-457200">
              <a:buFont typeface="Wingdings" pitchFamily="2" charset="2"/>
              <a:buChar char="v"/>
            </a:pPr>
            <a:r>
              <a:rPr lang="en-US" sz="2800" b="0" i="0" u="none" strike="noStrike" dirty="0">
                <a:solidFill>
                  <a:srgbClr val="000000"/>
                </a:solidFill>
                <a:effectLst/>
                <a:latin typeface="Arial" panose="020B0604020202020204" pitchFamily="34" charset="0"/>
              </a:rPr>
              <a:t>To further examine alcohol-driven behavior, we implemented the “</a:t>
            </a:r>
            <a:r>
              <a:rPr lang="en-US" sz="2800" b="1" i="0" u="none" strike="noStrike" dirty="0">
                <a:solidFill>
                  <a:srgbClr val="000000"/>
                </a:solidFill>
                <a:effectLst/>
                <a:latin typeface="Arial" panose="020B0604020202020204" pitchFamily="34" charset="0"/>
              </a:rPr>
              <a:t>Blackjack Task</a:t>
            </a:r>
            <a:r>
              <a:rPr lang="en-US" sz="2800" b="0" i="0" u="none" strike="noStrike" dirty="0">
                <a:solidFill>
                  <a:srgbClr val="000000"/>
                </a:solidFill>
                <a:effectLst/>
                <a:latin typeface="Arial" panose="020B0604020202020204" pitchFamily="34" charset="0"/>
              </a:rPr>
              <a:t>,” a novel </a:t>
            </a:r>
            <a:r>
              <a:rPr lang="en-US" sz="2800" b="1" i="0" u="none" strike="noStrike" dirty="0">
                <a:solidFill>
                  <a:srgbClr val="000000"/>
                </a:solidFill>
                <a:effectLst/>
                <a:latin typeface="Arial" panose="020B0604020202020204" pitchFamily="34" charset="0"/>
              </a:rPr>
              <a:t>cue-guided, risk-based decision-making assay</a:t>
            </a:r>
            <a:r>
              <a:rPr lang="en-US" sz="2800" b="0" i="0" u="none" strike="noStrike" dirty="0">
                <a:solidFill>
                  <a:srgbClr val="000000"/>
                </a:solidFill>
                <a:effectLst/>
                <a:latin typeface="Arial" panose="020B0604020202020204" pitchFamily="34" charset="0"/>
              </a:rPr>
              <a:t> designed to mimic real-world challenges faced by individuals with addiction. Our initial experiments with a male cohort revealed behavioral patterns like brain inhibition studies from other research teams</a:t>
            </a:r>
            <a:r>
              <a:rPr lang="en-US" sz="2800" b="0" i="0" u="none" strike="noStrike" baseline="30000" dirty="0">
                <a:solidFill>
                  <a:srgbClr val="000000"/>
                </a:solidFill>
                <a:effectLst/>
                <a:latin typeface="Arial" panose="020B0604020202020204" pitchFamily="34" charset="0"/>
              </a:rPr>
              <a:t>7,8,</a:t>
            </a:r>
            <a:r>
              <a:rPr lang="en-US" sz="2800" b="0" i="0" u="none" strike="noStrike" dirty="0">
                <a:solidFill>
                  <a:srgbClr val="000000"/>
                </a:solidFill>
                <a:effectLst/>
                <a:latin typeface="Arial" panose="020B0604020202020204" pitchFamily="34" charset="0"/>
              </a:rPr>
              <a:t>.To build on these findings, we aimed to determine whether similar behavioral patterns emerge in females.</a:t>
            </a:r>
            <a:endParaRPr lang="en-US" sz="2800" dirty="0">
              <a:solidFill>
                <a:schemeClr val="accent2"/>
              </a:solidFill>
            </a:endParaRPr>
          </a:p>
        </p:txBody>
      </p:sp>
      <p:sp>
        <p:nvSpPr>
          <p:cNvPr id="177" name="TextBox 176">
            <a:extLst>
              <a:ext uri="{FF2B5EF4-FFF2-40B4-BE49-F238E27FC236}">
                <a16:creationId xmlns:a16="http://schemas.microsoft.com/office/drawing/2014/main" id="{9949EE14-9726-B256-4BA2-BFCE79EA7B95}"/>
              </a:ext>
            </a:extLst>
          </p:cNvPr>
          <p:cNvSpPr txBox="1"/>
          <p:nvPr/>
        </p:nvSpPr>
        <p:spPr>
          <a:xfrm>
            <a:off x="35068696" y="28028125"/>
            <a:ext cx="15550922" cy="9571851"/>
          </a:xfrm>
          <a:prstGeom prst="rect">
            <a:avLst/>
          </a:prstGeom>
          <a:noFill/>
        </p:spPr>
        <p:txBody>
          <a:bodyPr wrap="square">
            <a:spAutoFit/>
          </a:bodyPr>
          <a:lstStyle/>
          <a:p>
            <a:pPr marL="457200" indent="-457200">
              <a:buFont typeface="Wingdings" pitchFamily="2" charset="2"/>
              <a:buChar char="v"/>
            </a:pPr>
            <a:r>
              <a:rPr lang="en-US" sz="2800" dirty="0"/>
              <a:t>Ethanol dependence is linked to a prolonged period of vulnerability to </a:t>
            </a:r>
            <a:r>
              <a:rPr lang="en-US" sz="2800" b="1" dirty="0"/>
              <a:t>cognitive dysfunction</a:t>
            </a:r>
            <a:r>
              <a:rPr lang="en-US" sz="2800" dirty="0"/>
              <a:t>, particularly in decision-making processes. Past work indicates that inactivation of the dorsal </a:t>
            </a:r>
            <a:r>
              <a:rPr lang="en-US" sz="2800" b="1" i="0" u="none" strike="noStrike" dirty="0">
                <a:solidFill>
                  <a:srgbClr val="000000"/>
                </a:solidFill>
                <a:effectLst/>
                <a:latin typeface="Arial" panose="020B0604020202020204" pitchFamily="34" charset="0"/>
              </a:rPr>
              <a:t>medial prefrontal cortex</a:t>
            </a:r>
            <a:r>
              <a:rPr lang="en-US" sz="2800" b="0" i="0" u="none" strike="noStrike" dirty="0">
                <a:solidFill>
                  <a:srgbClr val="000000"/>
                </a:solidFill>
                <a:effectLst/>
                <a:latin typeface="Arial" panose="020B0604020202020204" pitchFamily="34" charset="0"/>
              </a:rPr>
              <a:t> (</a:t>
            </a:r>
            <a:r>
              <a:rPr lang="en-US" sz="2800" b="0" i="0" u="none" strike="noStrike" dirty="0" err="1">
                <a:solidFill>
                  <a:srgbClr val="000000"/>
                </a:solidFill>
                <a:effectLst/>
                <a:latin typeface="Arial" panose="020B0604020202020204" pitchFamily="34" charset="0"/>
              </a:rPr>
              <a:t>mPFC</a:t>
            </a:r>
            <a:r>
              <a:rPr lang="en-US" sz="2800" b="0" i="0" u="none" strike="noStrike" dirty="0">
                <a:solidFill>
                  <a:srgbClr val="000000"/>
                </a:solidFill>
                <a:effectLst/>
                <a:latin typeface="Arial" panose="020B0604020202020204" pitchFamily="34" charset="0"/>
              </a:rPr>
              <a:t>),</a:t>
            </a:r>
            <a:r>
              <a:rPr lang="en-US" sz="2800" dirty="0"/>
              <a:t> significantly reduces cue-guided risky-choice selection, highlighting its critical role in risk assessment and adaptive behavioral control. </a:t>
            </a:r>
          </a:p>
          <a:p>
            <a:pPr marL="457200" indent="-457200">
              <a:buFont typeface="Wingdings" pitchFamily="2" charset="2"/>
              <a:buChar char="v"/>
            </a:pPr>
            <a:r>
              <a:rPr lang="en-US" sz="2800" dirty="0"/>
              <a:t>Ethanol exposure dynamically alters </a:t>
            </a:r>
            <a:r>
              <a:rPr lang="en-US" sz="2800" b="1" dirty="0"/>
              <a:t>risk-taking behavior</a:t>
            </a:r>
            <a:r>
              <a:rPr lang="en-US" sz="2800" dirty="0"/>
              <a:t>, with effects varying by sex and period of </a:t>
            </a:r>
            <a:r>
              <a:rPr lang="en-US" sz="2800" b="1" dirty="0"/>
              <a:t>abstinence</a:t>
            </a:r>
            <a:r>
              <a:rPr lang="en-US" sz="2800" dirty="0"/>
              <a:t>. These effects of ethanol exposure are likely driven by disruptions within the brain's reward network.</a:t>
            </a:r>
          </a:p>
          <a:p>
            <a:pPr marL="457200" indent="-457200">
              <a:buFont typeface="Wingdings" pitchFamily="2" charset="2"/>
              <a:buChar char="v"/>
            </a:pPr>
            <a:r>
              <a:rPr lang="en-US" sz="2800" dirty="0"/>
              <a:t>Female dependent rats exhibited greater risk aversion overall, yet their performance remained suboptimal, as highlighted by the Win/Stay-Lose/Shift analysis. Their behavior closely mirrored that of rats with contralateral disconnections between the </a:t>
            </a:r>
            <a:r>
              <a:rPr lang="en-US" sz="2800" b="1" dirty="0"/>
              <a:t>basal ganglia </a:t>
            </a:r>
            <a:r>
              <a:rPr lang="en-US" sz="2800" dirty="0"/>
              <a:t>and </a:t>
            </a:r>
            <a:r>
              <a:rPr lang="en-US" sz="2800" b="1" dirty="0"/>
              <a:t>nucleus accumbens</a:t>
            </a:r>
            <a:r>
              <a:rPr lang="en-US" sz="2800" dirty="0"/>
              <a:t>.</a:t>
            </a:r>
          </a:p>
          <a:p>
            <a:pPr marL="457200" indent="-457200">
              <a:buFont typeface="Wingdings" pitchFamily="2" charset="2"/>
              <a:buChar char="v"/>
            </a:pPr>
            <a:r>
              <a:rPr lang="en-US" sz="2800" dirty="0"/>
              <a:t>Male rats displayed increased risky behavior during protracted withdrawal. In this late abstinence period, they also exhibited a shift in decision-making strategy, resembling patterns observed in animals with </a:t>
            </a:r>
            <a:r>
              <a:rPr lang="en-US" sz="2800" b="1" dirty="0"/>
              <a:t>dorsal anterior cingulate inhibition</a:t>
            </a:r>
            <a:r>
              <a:rPr lang="en-US" sz="2800" dirty="0"/>
              <a:t>.</a:t>
            </a:r>
          </a:p>
          <a:p>
            <a:pPr marL="457200" indent="-457200">
              <a:buFont typeface="Wingdings" pitchFamily="2" charset="2"/>
              <a:buChar char="v"/>
            </a:pPr>
            <a:r>
              <a:rPr lang="en-US" sz="2800" dirty="0"/>
              <a:t>Re-exposure to ethanol reduced risk-taking in dependent male rats, while in females, it appeared to correct task strategy, leading to more optimal performance. This suggests that alcohol may temporarily remediate cognitive dysfunction, potentially due to </a:t>
            </a:r>
            <a:r>
              <a:rPr lang="en-US" sz="2800" b="1" dirty="0"/>
              <a:t>neuroadaptations</a:t>
            </a:r>
            <a:r>
              <a:rPr lang="en-US" sz="2800" dirty="0"/>
              <a:t> induced by repeated alcohol exposure.</a:t>
            </a:r>
          </a:p>
          <a:p>
            <a:pPr marL="457200" indent="-457200">
              <a:buFont typeface="Wingdings" pitchFamily="2" charset="2"/>
              <a:buChar char="v"/>
            </a:pPr>
            <a:r>
              <a:rPr lang="en-US" sz="2800" dirty="0"/>
              <a:t>Our previous study found that </a:t>
            </a:r>
            <a:r>
              <a:rPr lang="en-US" sz="2800" b="1" i="0" u="none" strike="noStrike" dirty="0">
                <a:solidFill>
                  <a:srgbClr val="000000"/>
                </a:solidFill>
                <a:effectLst/>
                <a:latin typeface="Arial" panose="020B0604020202020204" pitchFamily="34" charset="0"/>
              </a:rPr>
              <a:t>naltrexone</a:t>
            </a:r>
            <a:r>
              <a:rPr lang="en-US" sz="2800" b="0" i="0" u="none" strike="noStrike" dirty="0">
                <a:solidFill>
                  <a:srgbClr val="000000"/>
                </a:solidFill>
                <a:effectLst/>
                <a:latin typeface="Arial" panose="020B0604020202020204" pitchFamily="34" charset="0"/>
              </a:rPr>
              <a:t> (NTX)</a:t>
            </a:r>
            <a:r>
              <a:rPr lang="en-US" sz="2800" dirty="0"/>
              <a:t> did not significantly alter error-prone behavior in dependent rats, particularly when strategy shifts were beneficial. However, naltrexone did decrease behavioral engagement, indicating a blunting of internal motivation factors that contribute to performance. We aim to replicate this procedure and further investigate how naltrexone and other </a:t>
            </a:r>
            <a:r>
              <a:rPr lang="en-US" sz="2800" b="1" dirty="0"/>
              <a:t>mu-opioid modulators</a:t>
            </a:r>
            <a:r>
              <a:rPr lang="en-US" sz="2800" dirty="0"/>
              <a:t> affect decision-making and behavior.</a:t>
            </a:r>
          </a:p>
        </p:txBody>
      </p:sp>
      <p:sp>
        <p:nvSpPr>
          <p:cNvPr id="1033" name="Right Arrow 1032">
            <a:extLst>
              <a:ext uri="{FF2B5EF4-FFF2-40B4-BE49-F238E27FC236}">
                <a16:creationId xmlns:a16="http://schemas.microsoft.com/office/drawing/2014/main" id="{DA4A6692-0290-A9D3-381D-2ADC875AAF99}"/>
              </a:ext>
            </a:extLst>
          </p:cNvPr>
          <p:cNvSpPr/>
          <p:nvPr/>
        </p:nvSpPr>
        <p:spPr>
          <a:xfrm>
            <a:off x="25235417" y="9196500"/>
            <a:ext cx="1783722" cy="1067155"/>
          </a:xfrm>
          <a:prstGeom prst="rightArrow">
            <a:avLst/>
          </a:prstGeom>
          <a:solidFill>
            <a:schemeClr val="bg1">
              <a:lumMod val="6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62" name="Picture 1061" descr="A screenshot of a computer screen&#10;&#10;AI-generated content may be incorrect.">
            <a:extLst>
              <a:ext uri="{FF2B5EF4-FFF2-40B4-BE49-F238E27FC236}">
                <a16:creationId xmlns:a16="http://schemas.microsoft.com/office/drawing/2014/main" id="{F1C199BA-FBBE-6303-D35C-8F99210575D9}"/>
              </a:ext>
            </a:extLst>
          </p:cNvPr>
          <p:cNvPicPr>
            <a:picLocks noChangeAspect="1"/>
          </p:cNvPicPr>
          <p:nvPr/>
        </p:nvPicPr>
        <p:blipFill>
          <a:blip r:embed="rId13"/>
          <a:stretch>
            <a:fillRect/>
          </a:stretch>
        </p:blipFill>
        <p:spPr>
          <a:xfrm>
            <a:off x="35150259" y="14461122"/>
            <a:ext cx="10166687" cy="6744520"/>
          </a:xfrm>
          <a:prstGeom prst="rect">
            <a:avLst/>
          </a:prstGeom>
        </p:spPr>
      </p:pic>
      <p:sp>
        <p:nvSpPr>
          <p:cNvPr id="1066" name="TextBox 1065">
            <a:extLst>
              <a:ext uri="{FF2B5EF4-FFF2-40B4-BE49-F238E27FC236}">
                <a16:creationId xmlns:a16="http://schemas.microsoft.com/office/drawing/2014/main" id="{0AD1527E-D7D8-8470-04F5-AB2E68DBA019}"/>
              </a:ext>
            </a:extLst>
          </p:cNvPr>
          <p:cNvSpPr txBox="1"/>
          <p:nvPr/>
        </p:nvSpPr>
        <p:spPr>
          <a:xfrm>
            <a:off x="35077434" y="21002810"/>
            <a:ext cx="15396880" cy="6124754"/>
          </a:xfrm>
          <a:prstGeom prst="rect">
            <a:avLst/>
          </a:prstGeom>
          <a:noFill/>
        </p:spPr>
        <p:txBody>
          <a:bodyPr wrap="square" rtlCol="0">
            <a:spAutoFit/>
          </a:bodyPr>
          <a:lstStyle/>
          <a:p>
            <a:pPr algn="just"/>
            <a:r>
              <a:rPr lang="en-US" sz="2800" b="1" dirty="0"/>
              <a:t>Figure 3. Abstinence from CIE Exposure Disrupts Risk-Based Decision-Making Strategies, Leading to Suboptimal Performance. </a:t>
            </a:r>
            <a:r>
              <a:rPr lang="en-US" sz="2800" dirty="0"/>
              <a:t>Win/Stay-Lose/Shift analysis was conducted on data from the “Blackjack” test using R coding software. Three timepoints were analyzed: Timepoint 1 represents early withdrawal (Days 6–17 of abstinence), Timepoint 2 represents protracted withdrawal (~1 month into abstinence), and Timepoint 3 represents the second EtOH consumption cycle, which occurred immediately after the last testing day in Timepoint 2.</a:t>
            </a:r>
            <a:r>
              <a:rPr lang="en-US" sz="2800" b="1" dirty="0"/>
              <a:t> (A–C) </a:t>
            </a:r>
            <a:r>
              <a:rPr lang="en-US" sz="2800" dirty="0"/>
              <a:t>Illustrate male performance across the three timepoints, where dependent rats exhibited an increase in shifting behavior during good-odds trials. (</a:t>
            </a:r>
            <a:r>
              <a:rPr lang="en-US" sz="2800" b="1" dirty="0"/>
              <a:t>D–F) </a:t>
            </a:r>
            <a:r>
              <a:rPr lang="en-US" sz="2800" dirty="0"/>
              <a:t>Depict female performance, showing a higher competency to repeat lever use during poor-odds trials throughout abstinence.</a:t>
            </a:r>
            <a:r>
              <a:rPr lang="en-US" sz="2800" b="1" dirty="0"/>
              <a:t> (G–H) </a:t>
            </a:r>
            <a:r>
              <a:rPr lang="en-US" sz="2800" dirty="0"/>
              <a:t>Represent the proportion of large/risky choice lever presses during good-odds trials across test days for both groups. </a:t>
            </a:r>
            <a:r>
              <a:rPr lang="en-US" sz="2800" b="1" dirty="0"/>
              <a:t>(I–J) </a:t>
            </a:r>
            <a:r>
              <a:rPr lang="en-US" sz="2800" dirty="0"/>
              <a:t>Display the proportion of large/risky choice lever presses during poor-odds trials across test days for both groups.</a:t>
            </a:r>
            <a:r>
              <a:rPr lang="en-US" sz="2800" b="1" dirty="0"/>
              <a:t> (K) </a:t>
            </a:r>
            <a:r>
              <a:rPr lang="en-US" sz="2800" dirty="0"/>
              <a:t>Presents a heatmap of female Win/Stay-Lose/Shift data, indicating that dependent females exhibited minor fluctuations in strategy across timepoints.</a:t>
            </a:r>
          </a:p>
          <a:p>
            <a:pPr algn="just"/>
            <a:r>
              <a:rPr lang="en-US" sz="2800" dirty="0"/>
              <a:t>Statistical significance: *P &lt; 0.05, **P &lt; 0.001, ***P &lt; 0.0001, ****P &lt; 0.00001 (Two-way ANOVA).</a:t>
            </a:r>
          </a:p>
          <a:p>
            <a:pPr algn="just"/>
            <a:endParaRPr lang="en-US" sz="2800" i="1" dirty="0"/>
          </a:p>
        </p:txBody>
      </p:sp>
      <p:pic>
        <p:nvPicPr>
          <p:cNvPr id="1068" name="Picture 1067" descr="A black background with orange and white bars&#10;&#10;AI-generated content may be incorrect.">
            <a:extLst>
              <a:ext uri="{FF2B5EF4-FFF2-40B4-BE49-F238E27FC236}">
                <a16:creationId xmlns:a16="http://schemas.microsoft.com/office/drawing/2014/main" id="{A8234EE3-73E0-34C8-B5DD-9FFAAA5C4D3B}"/>
              </a:ext>
            </a:extLst>
          </p:cNvPr>
          <p:cNvPicPr>
            <a:picLocks noChangeAspect="1"/>
          </p:cNvPicPr>
          <p:nvPr/>
        </p:nvPicPr>
        <p:blipFill>
          <a:blip r:embed="rId14"/>
          <a:stretch>
            <a:fillRect/>
          </a:stretch>
        </p:blipFill>
        <p:spPr>
          <a:xfrm>
            <a:off x="18150173" y="31600029"/>
            <a:ext cx="7772400" cy="5845012"/>
          </a:xfrm>
          <a:prstGeom prst="rect">
            <a:avLst/>
          </a:prstGeom>
        </p:spPr>
      </p:pic>
      <p:pic>
        <p:nvPicPr>
          <p:cNvPr id="1070" name="Picture 1069" descr="A group of different types of numbers&#10;&#10;AI-generated content may be incorrect.">
            <a:extLst>
              <a:ext uri="{FF2B5EF4-FFF2-40B4-BE49-F238E27FC236}">
                <a16:creationId xmlns:a16="http://schemas.microsoft.com/office/drawing/2014/main" id="{FB999352-6806-329F-AAF6-B23A2F0CFCED}"/>
              </a:ext>
            </a:extLst>
          </p:cNvPr>
          <p:cNvPicPr>
            <a:picLocks noChangeAspect="1"/>
          </p:cNvPicPr>
          <p:nvPr/>
        </p:nvPicPr>
        <p:blipFill>
          <a:blip r:embed="rId15"/>
          <a:stretch>
            <a:fillRect/>
          </a:stretch>
        </p:blipFill>
        <p:spPr>
          <a:xfrm>
            <a:off x="26212609" y="31600029"/>
            <a:ext cx="7772400" cy="5907861"/>
          </a:xfrm>
          <a:prstGeom prst="rect">
            <a:avLst/>
          </a:prstGeom>
        </p:spPr>
      </p:pic>
      <p:pic>
        <p:nvPicPr>
          <p:cNvPr id="1072" name="Picture 1071" descr="A black background with orange and white lines&#10;&#10;AI-generated content may be incorrect.">
            <a:extLst>
              <a:ext uri="{FF2B5EF4-FFF2-40B4-BE49-F238E27FC236}">
                <a16:creationId xmlns:a16="http://schemas.microsoft.com/office/drawing/2014/main" id="{5438C7B6-3E33-AEFB-39CE-CBDD07A8CBE1}"/>
              </a:ext>
            </a:extLst>
          </p:cNvPr>
          <p:cNvPicPr>
            <a:picLocks noChangeAspect="1"/>
          </p:cNvPicPr>
          <p:nvPr/>
        </p:nvPicPr>
        <p:blipFill>
          <a:blip r:embed="rId16"/>
          <a:stretch>
            <a:fillRect/>
          </a:stretch>
        </p:blipFill>
        <p:spPr>
          <a:xfrm>
            <a:off x="34866065" y="6382144"/>
            <a:ext cx="15642389" cy="8151966"/>
          </a:xfrm>
          <a:prstGeom prst="rect">
            <a:avLst/>
          </a:prstGeom>
        </p:spPr>
      </p:pic>
      <p:pic>
        <p:nvPicPr>
          <p:cNvPr id="1075" name="Picture 1074" descr="A orange and white squares&#10;&#10;AI-generated content may be incorrect.">
            <a:extLst>
              <a:ext uri="{FF2B5EF4-FFF2-40B4-BE49-F238E27FC236}">
                <a16:creationId xmlns:a16="http://schemas.microsoft.com/office/drawing/2014/main" id="{7D521EE2-EF3A-12A0-6370-6C86B32F065A}"/>
              </a:ext>
            </a:extLst>
          </p:cNvPr>
          <p:cNvPicPr>
            <a:picLocks noChangeAspect="1"/>
          </p:cNvPicPr>
          <p:nvPr/>
        </p:nvPicPr>
        <p:blipFill>
          <a:blip r:embed="rId17"/>
          <a:stretch>
            <a:fillRect/>
          </a:stretch>
        </p:blipFill>
        <p:spPr>
          <a:xfrm rot="5400000">
            <a:off x="44183140" y="16109401"/>
            <a:ext cx="6847257" cy="3345225"/>
          </a:xfrm>
          <a:prstGeom prst="rect">
            <a:avLst/>
          </a:prstGeom>
        </p:spPr>
      </p:pic>
      <p:sp>
        <p:nvSpPr>
          <p:cNvPr id="1085" name="TextBox 1084">
            <a:extLst>
              <a:ext uri="{FF2B5EF4-FFF2-40B4-BE49-F238E27FC236}">
                <a16:creationId xmlns:a16="http://schemas.microsoft.com/office/drawing/2014/main" id="{153CD5EB-790B-CA20-27DB-900C161F1832}"/>
              </a:ext>
            </a:extLst>
          </p:cNvPr>
          <p:cNvSpPr txBox="1"/>
          <p:nvPr/>
        </p:nvSpPr>
        <p:spPr>
          <a:xfrm>
            <a:off x="29091220" y="28121968"/>
            <a:ext cx="5031788" cy="523220"/>
          </a:xfrm>
          <a:prstGeom prst="rect">
            <a:avLst/>
          </a:prstGeom>
          <a:solidFill>
            <a:schemeClr val="tx1">
              <a:lumMod val="50000"/>
              <a:lumOff val="50000"/>
            </a:schemeClr>
          </a:solidFill>
        </p:spPr>
        <p:txBody>
          <a:bodyPr wrap="square" rtlCol="0">
            <a:spAutoFit/>
          </a:bodyPr>
          <a:lstStyle/>
          <a:p>
            <a:pPr algn="ctr"/>
            <a:r>
              <a:rPr lang="en-US" sz="2800" dirty="0">
                <a:solidFill>
                  <a:schemeClr val="bg1"/>
                </a:solidFill>
              </a:rPr>
              <a:t>BLA -&gt; </a:t>
            </a:r>
            <a:r>
              <a:rPr lang="en-US" sz="2800" dirty="0" err="1">
                <a:solidFill>
                  <a:schemeClr val="bg1"/>
                </a:solidFill>
              </a:rPr>
              <a:t>NAc</a:t>
            </a:r>
            <a:r>
              <a:rPr lang="en-US" sz="2800" dirty="0">
                <a:solidFill>
                  <a:schemeClr val="bg1"/>
                </a:solidFill>
              </a:rPr>
              <a:t> Shell Disconnection</a:t>
            </a:r>
          </a:p>
        </p:txBody>
      </p:sp>
      <p:pic>
        <p:nvPicPr>
          <p:cNvPr id="1088" name="Picture 16">
            <a:extLst>
              <a:ext uri="{FF2B5EF4-FFF2-40B4-BE49-F238E27FC236}">
                <a16:creationId xmlns:a16="http://schemas.microsoft.com/office/drawing/2014/main" id="{91B3FE24-A6A2-31C0-0203-FD1FBAF6BD46}"/>
              </a:ext>
            </a:extLst>
          </p:cNvPr>
          <p:cNvPicPr>
            <a:picLocks noChangeAspect="1" noChangeArrowheads="1"/>
          </p:cNvPicPr>
          <p:nvPr/>
        </p:nvPicPr>
        <p:blipFill rotWithShape="1">
          <a:blip r:embed="rId18">
            <a:grayscl/>
            <a:extLst>
              <a:ext uri="{28A0092B-C50C-407E-A947-70E740481C1C}">
                <a14:useLocalDpi xmlns:a14="http://schemas.microsoft.com/office/drawing/2010/main" val="0"/>
              </a:ext>
            </a:extLst>
          </a:blip>
          <a:srcRect t="50928" r="46890"/>
          <a:stretch/>
        </p:blipFill>
        <p:spPr bwMode="auto">
          <a:xfrm>
            <a:off x="27942040" y="22071512"/>
            <a:ext cx="6728255" cy="5476823"/>
          </a:xfrm>
          <a:prstGeom prst="rect">
            <a:avLst/>
          </a:prstGeom>
          <a:noFill/>
          <a:extLst>
            <a:ext uri="{909E8E84-426E-40DD-AFC4-6F175D3DCCD1}">
              <a14:hiddenFill xmlns:a14="http://schemas.microsoft.com/office/drawing/2010/main">
                <a:solidFill>
                  <a:srgbClr val="FFFFFF"/>
                </a:solidFill>
              </a14:hiddenFill>
            </a:ext>
          </a:extLst>
        </p:spPr>
      </p:pic>
      <p:pic>
        <p:nvPicPr>
          <p:cNvPr id="1093" name="Picture 20">
            <a:extLst>
              <a:ext uri="{FF2B5EF4-FFF2-40B4-BE49-F238E27FC236}">
                <a16:creationId xmlns:a16="http://schemas.microsoft.com/office/drawing/2014/main" id="{B57AF306-C6BE-88F9-447C-8E8069A16477}"/>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t="47406"/>
          <a:stretch/>
        </p:blipFill>
        <p:spPr bwMode="auto">
          <a:xfrm>
            <a:off x="18148485" y="22646684"/>
            <a:ext cx="9048978" cy="6322494"/>
          </a:xfrm>
          <a:prstGeom prst="rect">
            <a:avLst/>
          </a:prstGeom>
          <a:noFill/>
          <a:extLst>
            <a:ext uri="{909E8E84-426E-40DD-AFC4-6F175D3DCCD1}">
              <a14:hiddenFill xmlns:a14="http://schemas.microsoft.com/office/drawing/2010/main">
                <a:solidFill>
                  <a:srgbClr val="FFFFFF"/>
                </a:solidFill>
              </a14:hiddenFill>
            </a:ext>
          </a:extLst>
        </p:spPr>
      </p:pic>
      <p:pic>
        <p:nvPicPr>
          <p:cNvPr id="1095" name="Picture 24">
            <a:extLst>
              <a:ext uri="{FF2B5EF4-FFF2-40B4-BE49-F238E27FC236}">
                <a16:creationId xmlns:a16="http://schemas.microsoft.com/office/drawing/2014/main" id="{51CBA845-E03A-82C6-156B-6B73F0FD120B}"/>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l="6515" t="6339" r="66369" b="83508"/>
          <a:stretch/>
        </p:blipFill>
        <p:spPr bwMode="auto">
          <a:xfrm>
            <a:off x="18059295" y="21679030"/>
            <a:ext cx="1415348" cy="704033"/>
          </a:xfrm>
          <a:prstGeom prst="rect">
            <a:avLst/>
          </a:prstGeom>
          <a:noFill/>
          <a:extLst>
            <a:ext uri="{909E8E84-426E-40DD-AFC4-6F175D3DCCD1}">
              <a14:hiddenFill xmlns:a14="http://schemas.microsoft.com/office/drawing/2010/main">
                <a:solidFill>
                  <a:srgbClr val="FFFFFF"/>
                </a:solidFill>
              </a14:hiddenFill>
            </a:ext>
          </a:extLst>
        </p:spPr>
      </p:pic>
      <p:pic>
        <p:nvPicPr>
          <p:cNvPr id="1096" name="Picture 24">
            <a:extLst>
              <a:ext uri="{FF2B5EF4-FFF2-40B4-BE49-F238E27FC236}">
                <a16:creationId xmlns:a16="http://schemas.microsoft.com/office/drawing/2014/main" id="{2C11DDE0-1A49-8417-7AE2-0D5C406263A0}"/>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l="62215" t="6339" r="6572" b="84211"/>
          <a:stretch/>
        </p:blipFill>
        <p:spPr bwMode="auto">
          <a:xfrm>
            <a:off x="19376995" y="21724480"/>
            <a:ext cx="1629250" cy="655289"/>
          </a:xfrm>
          <a:prstGeom prst="rect">
            <a:avLst/>
          </a:prstGeom>
          <a:noFill/>
          <a:extLst>
            <a:ext uri="{909E8E84-426E-40DD-AFC4-6F175D3DCCD1}">
              <a14:hiddenFill xmlns:a14="http://schemas.microsoft.com/office/drawing/2010/main">
                <a:solidFill>
                  <a:srgbClr val="FFFFFF"/>
                </a:solidFill>
              </a14:hiddenFill>
            </a:ext>
          </a:extLst>
        </p:spPr>
      </p:pic>
      <p:sp>
        <p:nvSpPr>
          <p:cNvPr id="1097" name="TextBox 1096">
            <a:extLst>
              <a:ext uri="{FF2B5EF4-FFF2-40B4-BE49-F238E27FC236}">
                <a16:creationId xmlns:a16="http://schemas.microsoft.com/office/drawing/2014/main" id="{64B6755E-0D27-6ADE-ADB4-FCC5466B3CE3}"/>
              </a:ext>
            </a:extLst>
          </p:cNvPr>
          <p:cNvSpPr txBox="1"/>
          <p:nvPr/>
        </p:nvSpPr>
        <p:spPr>
          <a:xfrm>
            <a:off x="21318254" y="21872979"/>
            <a:ext cx="6285170" cy="523220"/>
          </a:xfrm>
          <a:prstGeom prst="rect">
            <a:avLst/>
          </a:prstGeom>
          <a:solidFill>
            <a:schemeClr val="tx1">
              <a:lumMod val="50000"/>
              <a:lumOff val="50000"/>
            </a:schemeClr>
          </a:solidFill>
        </p:spPr>
        <p:txBody>
          <a:bodyPr wrap="square" rtlCol="0">
            <a:spAutoFit/>
          </a:bodyPr>
          <a:lstStyle/>
          <a:p>
            <a:pPr algn="ctr"/>
            <a:r>
              <a:rPr lang="en-US" sz="2800" dirty="0">
                <a:solidFill>
                  <a:schemeClr val="bg1"/>
                </a:solidFill>
              </a:rPr>
              <a:t>Dorsal </a:t>
            </a:r>
            <a:r>
              <a:rPr lang="en-US" sz="2800" dirty="0" err="1">
                <a:solidFill>
                  <a:schemeClr val="bg1"/>
                </a:solidFill>
              </a:rPr>
              <a:t>mPFC</a:t>
            </a:r>
            <a:r>
              <a:rPr lang="en-US" sz="2800" dirty="0">
                <a:solidFill>
                  <a:schemeClr val="bg1"/>
                </a:solidFill>
              </a:rPr>
              <a:t> / Dorsal Anterior Cingulate</a:t>
            </a:r>
          </a:p>
        </p:txBody>
      </p:sp>
      <p:sp>
        <p:nvSpPr>
          <p:cNvPr id="1106" name="TextBox 1105">
            <a:extLst>
              <a:ext uri="{FF2B5EF4-FFF2-40B4-BE49-F238E27FC236}">
                <a16:creationId xmlns:a16="http://schemas.microsoft.com/office/drawing/2014/main" id="{AA2D8FEE-72E4-5459-C384-A175AAE1EEFA}"/>
              </a:ext>
            </a:extLst>
          </p:cNvPr>
          <p:cNvSpPr txBox="1"/>
          <p:nvPr/>
        </p:nvSpPr>
        <p:spPr>
          <a:xfrm>
            <a:off x="30677262" y="16023678"/>
            <a:ext cx="3380349" cy="523220"/>
          </a:xfrm>
          <a:prstGeom prst="rect">
            <a:avLst/>
          </a:prstGeom>
          <a:noFill/>
        </p:spPr>
        <p:txBody>
          <a:bodyPr wrap="square" rtlCol="0">
            <a:spAutoFit/>
          </a:bodyPr>
          <a:lstStyle/>
          <a:p>
            <a:r>
              <a:rPr lang="en-US" sz="1400" b="1" dirty="0"/>
              <a:t>Created with </a:t>
            </a:r>
            <a:r>
              <a:rPr lang="en-US" sz="1400" b="1" dirty="0" err="1"/>
              <a:t>BioRender.com</a:t>
            </a:r>
            <a:endParaRPr lang="en-US" sz="1400" dirty="0"/>
          </a:p>
          <a:p>
            <a:endParaRPr lang="en-US" sz="1400" b="1" dirty="0">
              <a:latin typeface="Arial" panose="020B0604020202020204" pitchFamily="34" charset="0"/>
              <a:cs typeface="Arial" panose="020B0604020202020204" pitchFamily="34" charset="0"/>
            </a:endParaRPr>
          </a:p>
        </p:txBody>
      </p:sp>
      <p:sp>
        <p:nvSpPr>
          <p:cNvPr id="1110" name="TextBox 1109">
            <a:extLst>
              <a:ext uri="{FF2B5EF4-FFF2-40B4-BE49-F238E27FC236}">
                <a16:creationId xmlns:a16="http://schemas.microsoft.com/office/drawing/2014/main" id="{7B2F9457-FC02-D98F-67C3-5E45239921BA}"/>
              </a:ext>
            </a:extLst>
          </p:cNvPr>
          <p:cNvSpPr txBox="1"/>
          <p:nvPr/>
        </p:nvSpPr>
        <p:spPr>
          <a:xfrm>
            <a:off x="20104550" y="29011743"/>
            <a:ext cx="5165361" cy="307777"/>
          </a:xfrm>
          <a:prstGeom prst="rect">
            <a:avLst/>
          </a:prstGeom>
          <a:noFill/>
        </p:spPr>
        <p:txBody>
          <a:bodyPr wrap="square">
            <a:spAutoFit/>
          </a:bodyPr>
          <a:lstStyle/>
          <a:p>
            <a:r>
              <a:rPr lang="en-US" sz="1400" dirty="0"/>
              <a:t>Holstein and </a:t>
            </a:r>
            <a:r>
              <a:rPr lang="en-US" sz="1400" dirty="0" err="1"/>
              <a:t>Floresco</a:t>
            </a:r>
            <a:r>
              <a:rPr lang="en-US" sz="1400" dirty="0"/>
              <a:t>, 2019 </a:t>
            </a:r>
            <a:r>
              <a:rPr lang="en-US" sz="1400" i="1" dirty="0" err="1"/>
              <a:t>Neuropsychopharmacol</a:t>
            </a:r>
            <a:r>
              <a:rPr lang="en-US" sz="1400" i="1" dirty="0"/>
              <a:t>. 5(4):683–693.</a:t>
            </a:r>
            <a:endParaRPr lang="en-US" sz="1400" dirty="0"/>
          </a:p>
        </p:txBody>
      </p:sp>
      <p:sp>
        <p:nvSpPr>
          <p:cNvPr id="1111" name="TextBox 1110">
            <a:extLst>
              <a:ext uri="{FF2B5EF4-FFF2-40B4-BE49-F238E27FC236}">
                <a16:creationId xmlns:a16="http://schemas.microsoft.com/office/drawing/2014/main" id="{ADC6B6C6-5C4C-DA07-1FEC-CE4F336B418B}"/>
              </a:ext>
            </a:extLst>
          </p:cNvPr>
          <p:cNvSpPr txBox="1"/>
          <p:nvPr/>
        </p:nvSpPr>
        <p:spPr>
          <a:xfrm>
            <a:off x="28936295" y="28919225"/>
            <a:ext cx="5341638" cy="307777"/>
          </a:xfrm>
          <a:prstGeom prst="rect">
            <a:avLst/>
          </a:prstGeom>
          <a:noFill/>
        </p:spPr>
        <p:txBody>
          <a:bodyPr wrap="square">
            <a:spAutoFit/>
          </a:bodyPr>
          <a:lstStyle/>
          <a:p>
            <a:r>
              <a:rPr lang="en-US" sz="1400" dirty="0"/>
              <a:t>Holstein and </a:t>
            </a:r>
            <a:r>
              <a:rPr lang="en-US" sz="1400" dirty="0" err="1"/>
              <a:t>Floresco</a:t>
            </a:r>
            <a:r>
              <a:rPr lang="en-US" sz="1400" dirty="0"/>
              <a:t>, 2019 </a:t>
            </a:r>
            <a:r>
              <a:rPr lang="en-US" sz="1400" i="1" dirty="0" err="1"/>
              <a:t>Neuropsychopharmacol</a:t>
            </a:r>
            <a:r>
              <a:rPr lang="en-US" sz="1400" i="1" dirty="0"/>
              <a:t>. 5(4):683–693.</a:t>
            </a:r>
            <a:endParaRPr lang="en-US" sz="1400" dirty="0"/>
          </a:p>
        </p:txBody>
      </p:sp>
      <p:sp>
        <p:nvSpPr>
          <p:cNvPr id="1112" name="TextBox 1111">
            <a:extLst>
              <a:ext uri="{FF2B5EF4-FFF2-40B4-BE49-F238E27FC236}">
                <a16:creationId xmlns:a16="http://schemas.microsoft.com/office/drawing/2014/main" id="{B6B53AAC-9479-28FE-87EB-03E416CD5AA4}"/>
              </a:ext>
            </a:extLst>
          </p:cNvPr>
          <p:cNvSpPr txBox="1"/>
          <p:nvPr/>
        </p:nvSpPr>
        <p:spPr>
          <a:xfrm>
            <a:off x="24307357" y="35660833"/>
            <a:ext cx="1569969" cy="584775"/>
          </a:xfrm>
          <a:prstGeom prst="rect">
            <a:avLst/>
          </a:prstGeom>
          <a:noFill/>
        </p:spPr>
        <p:txBody>
          <a:bodyPr wrap="square" rtlCol="0">
            <a:spAutoFit/>
          </a:bodyPr>
          <a:lstStyle/>
          <a:p>
            <a:r>
              <a:rPr lang="en-US" sz="3200" b="1" dirty="0"/>
              <a:t>Female</a:t>
            </a:r>
          </a:p>
        </p:txBody>
      </p:sp>
      <p:sp>
        <p:nvSpPr>
          <p:cNvPr id="1113" name="TextBox 1112">
            <a:extLst>
              <a:ext uri="{FF2B5EF4-FFF2-40B4-BE49-F238E27FC236}">
                <a16:creationId xmlns:a16="http://schemas.microsoft.com/office/drawing/2014/main" id="{F14B7CE4-408E-7FB3-3DC5-34324C757FE1}"/>
              </a:ext>
            </a:extLst>
          </p:cNvPr>
          <p:cNvSpPr txBox="1"/>
          <p:nvPr/>
        </p:nvSpPr>
        <p:spPr>
          <a:xfrm>
            <a:off x="32200907" y="35660833"/>
            <a:ext cx="1569969" cy="584775"/>
          </a:xfrm>
          <a:prstGeom prst="rect">
            <a:avLst/>
          </a:prstGeom>
          <a:noFill/>
        </p:spPr>
        <p:txBody>
          <a:bodyPr wrap="square" rtlCol="0">
            <a:spAutoFit/>
          </a:bodyPr>
          <a:lstStyle/>
          <a:p>
            <a:r>
              <a:rPr lang="en-US" sz="3200" b="1" dirty="0"/>
              <a:t>Male</a:t>
            </a:r>
          </a:p>
        </p:txBody>
      </p:sp>
      <p:sp>
        <p:nvSpPr>
          <p:cNvPr id="1120" name="TextBox 1119">
            <a:extLst>
              <a:ext uri="{FF2B5EF4-FFF2-40B4-BE49-F238E27FC236}">
                <a16:creationId xmlns:a16="http://schemas.microsoft.com/office/drawing/2014/main" id="{977A5BF3-B955-66D5-E138-D7A43E4BF8FF}"/>
              </a:ext>
            </a:extLst>
          </p:cNvPr>
          <p:cNvSpPr txBox="1"/>
          <p:nvPr/>
        </p:nvSpPr>
        <p:spPr>
          <a:xfrm>
            <a:off x="35238536" y="6710241"/>
            <a:ext cx="505619" cy="523220"/>
          </a:xfrm>
          <a:prstGeom prst="rect">
            <a:avLst/>
          </a:prstGeom>
          <a:noFill/>
        </p:spPr>
        <p:txBody>
          <a:bodyPr wrap="square" rtlCol="0">
            <a:spAutoFit/>
          </a:bodyPr>
          <a:lstStyle/>
          <a:p>
            <a:r>
              <a:rPr lang="en-US" sz="2800" dirty="0"/>
              <a:t>A.</a:t>
            </a:r>
          </a:p>
        </p:txBody>
      </p:sp>
      <p:sp>
        <p:nvSpPr>
          <p:cNvPr id="1121" name="TextBox 1120">
            <a:extLst>
              <a:ext uri="{FF2B5EF4-FFF2-40B4-BE49-F238E27FC236}">
                <a16:creationId xmlns:a16="http://schemas.microsoft.com/office/drawing/2014/main" id="{B47C0C90-F843-F04D-EEB0-596EF7EB376A}"/>
              </a:ext>
            </a:extLst>
          </p:cNvPr>
          <p:cNvSpPr txBox="1"/>
          <p:nvPr/>
        </p:nvSpPr>
        <p:spPr>
          <a:xfrm>
            <a:off x="40233602" y="6710241"/>
            <a:ext cx="505619" cy="523220"/>
          </a:xfrm>
          <a:prstGeom prst="rect">
            <a:avLst/>
          </a:prstGeom>
          <a:noFill/>
        </p:spPr>
        <p:txBody>
          <a:bodyPr wrap="square" rtlCol="0">
            <a:spAutoFit/>
          </a:bodyPr>
          <a:lstStyle/>
          <a:p>
            <a:r>
              <a:rPr lang="en-US" sz="2800" dirty="0"/>
              <a:t>B.</a:t>
            </a:r>
          </a:p>
        </p:txBody>
      </p:sp>
      <p:sp>
        <p:nvSpPr>
          <p:cNvPr id="1122" name="TextBox 1121">
            <a:extLst>
              <a:ext uri="{FF2B5EF4-FFF2-40B4-BE49-F238E27FC236}">
                <a16:creationId xmlns:a16="http://schemas.microsoft.com/office/drawing/2014/main" id="{8C54D39F-9939-8250-8E97-0EF2B9BCCDA3}"/>
              </a:ext>
            </a:extLst>
          </p:cNvPr>
          <p:cNvSpPr txBox="1"/>
          <p:nvPr/>
        </p:nvSpPr>
        <p:spPr>
          <a:xfrm>
            <a:off x="45371028" y="6714062"/>
            <a:ext cx="505619" cy="523220"/>
          </a:xfrm>
          <a:prstGeom prst="rect">
            <a:avLst/>
          </a:prstGeom>
          <a:noFill/>
        </p:spPr>
        <p:txBody>
          <a:bodyPr wrap="square" rtlCol="0">
            <a:spAutoFit/>
          </a:bodyPr>
          <a:lstStyle/>
          <a:p>
            <a:r>
              <a:rPr lang="en-US" sz="2800" dirty="0"/>
              <a:t>C.</a:t>
            </a:r>
          </a:p>
        </p:txBody>
      </p:sp>
      <p:sp>
        <p:nvSpPr>
          <p:cNvPr id="1123" name="TextBox 1122">
            <a:extLst>
              <a:ext uri="{FF2B5EF4-FFF2-40B4-BE49-F238E27FC236}">
                <a16:creationId xmlns:a16="http://schemas.microsoft.com/office/drawing/2014/main" id="{BBC51FE5-147D-F558-5308-EBB8AF46890D}"/>
              </a:ext>
            </a:extLst>
          </p:cNvPr>
          <p:cNvSpPr txBox="1"/>
          <p:nvPr/>
        </p:nvSpPr>
        <p:spPr>
          <a:xfrm>
            <a:off x="35238536" y="10786641"/>
            <a:ext cx="505619" cy="523220"/>
          </a:xfrm>
          <a:prstGeom prst="rect">
            <a:avLst/>
          </a:prstGeom>
          <a:noFill/>
        </p:spPr>
        <p:txBody>
          <a:bodyPr wrap="square" rtlCol="0">
            <a:spAutoFit/>
          </a:bodyPr>
          <a:lstStyle/>
          <a:p>
            <a:r>
              <a:rPr lang="en-US" sz="2800" dirty="0"/>
              <a:t>D.</a:t>
            </a:r>
          </a:p>
        </p:txBody>
      </p:sp>
      <p:sp>
        <p:nvSpPr>
          <p:cNvPr id="1124" name="TextBox 1123">
            <a:extLst>
              <a:ext uri="{FF2B5EF4-FFF2-40B4-BE49-F238E27FC236}">
                <a16:creationId xmlns:a16="http://schemas.microsoft.com/office/drawing/2014/main" id="{0B0F7BB9-933A-43F9-8FAB-DE6FDA3A839A}"/>
              </a:ext>
            </a:extLst>
          </p:cNvPr>
          <p:cNvSpPr txBox="1"/>
          <p:nvPr/>
        </p:nvSpPr>
        <p:spPr>
          <a:xfrm>
            <a:off x="35238536" y="14574277"/>
            <a:ext cx="505619" cy="523220"/>
          </a:xfrm>
          <a:prstGeom prst="rect">
            <a:avLst/>
          </a:prstGeom>
          <a:noFill/>
        </p:spPr>
        <p:txBody>
          <a:bodyPr wrap="square" rtlCol="0">
            <a:spAutoFit/>
          </a:bodyPr>
          <a:lstStyle/>
          <a:p>
            <a:r>
              <a:rPr lang="en-US" sz="2800" dirty="0"/>
              <a:t>G.</a:t>
            </a:r>
          </a:p>
        </p:txBody>
      </p:sp>
      <p:sp>
        <p:nvSpPr>
          <p:cNvPr id="1125" name="TextBox 1124">
            <a:extLst>
              <a:ext uri="{FF2B5EF4-FFF2-40B4-BE49-F238E27FC236}">
                <a16:creationId xmlns:a16="http://schemas.microsoft.com/office/drawing/2014/main" id="{F70EDD66-5927-4196-E030-57CC63DEA86D}"/>
              </a:ext>
            </a:extLst>
          </p:cNvPr>
          <p:cNvSpPr txBox="1"/>
          <p:nvPr/>
        </p:nvSpPr>
        <p:spPr>
          <a:xfrm>
            <a:off x="35238536" y="17889959"/>
            <a:ext cx="505619" cy="523220"/>
          </a:xfrm>
          <a:prstGeom prst="rect">
            <a:avLst/>
          </a:prstGeom>
          <a:noFill/>
        </p:spPr>
        <p:txBody>
          <a:bodyPr wrap="square" rtlCol="0">
            <a:spAutoFit/>
          </a:bodyPr>
          <a:lstStyle/>
          <a:p>
            <a:r>
              <a:rPr lang="en-US" sz="2800" dirty="0"/>
              <a:t>I.</a:t>
            </a:r>
          </a:p>
        </p:txBody>
      </p:sp>
      <p:sp>
        <p:nvSpPr>
          <p:cNvPr id="1126" name="TextBox 1125">
            <a:extLst>
              <a:ext uri="{FF2B5EF4-FFF2-40B4-BE49-F238E27FC236}">
                <a16:creationId xmlns:a16="http://schemas.microsoft.com/office/drawing/2014/main" id="{DF670E3D-01F2-A421-AE2C-37B13D104419}"/>
              </a:ext>
            </a:extLst>
          </p:cNvPr>
          <p:cNvSpPr txBox="1"/>
          <p:nvPr/>
        </p:nvSpPr>
        <p:spPr>
          <a:xfrm>
            <a:off x="40546642" y="10783081"/>
            <a:ext cx="505619" cy="523220"/>
          </a:xfrm>
          <a:prstGeom prst="rect">
            <a:avLst/>
          </a:prstGeom>
          <a:noFill/>
        </p:spPr>
        <p:txBody>
          <a:bodyPr wrap="square" rtlCol="0">
            <a:spAutoFit/>
          </a:bodyPr>
          <a:lstStyle/>
          <a:p>
            <a:r>
              <a:rPr lang="en-US" sz="2800" dirty="0"/>
              <a:t>E.</a:t>
            </a:r>
          </a:p>
        </p:txBody>
      </p:sp>
      <p:sp>
        <p:nvSpPr>
          <p:cNvPr id="1127" name="TextBox 1126">
            <a:extLst>
              <a:ext uri="{FF2B5EF4-FFF2-40B4-BE49-F238E27FC236}">
                <a16:creationId xmlns:a16="http://schemas.microsoft.com/office/drawing/2014/main" id="{C520685D-B850-B134-9C9F-965A53B9211C}"/>
              </a:ext>
            </a:extLst>
          </p:cNvPr>
          <p:cNvSpPr txBox="1"/>
          <p:nvPr/>
        </p:nvSpPr>
        <p:spPr>
          <a:xfrm>
            <a:off x="45725806" y="10783081"/>
            <a:ext cx="505619" cy="523220"/>
          </a:xfrm>
          <a:prstGeom prst="rect">
            <a:avLst/>
          </a:prstGeom>
          <a:noFill/>
        </p:spPr>
        <p:txBody>
          <a:bodyPr wrap="square" rtlCol="0">
            <a:spAutoFit/>
          </a:bodyPr>
          <a:lstStyle/>
          <a:p>
            <a:r>
              <a:rPr lang="en-US" sz="2800" dirty="0"/>
              <a:t>F.</a:t>
            </a:r>
          </a:p>
        </p:txBody>
      </p:sp>
      <p:sp>
        <p:nvSpPr>
          <p:cNvPr id="1128" name="TextBox 1127">
            <a:extLst>
              <a:ext uri="{FF2B5EF4-FFF2-40B4-BE49-F238E27FC236}">
                <a16:creationId xmlns:a16="http://schemas.microsoft.com/office/drawing/2014/main" id="{07346197-B354-EC4C-9A53-2064A8C7B308}"/>
              </a:ext>
            </a:extLst>
          </p:cNvPr>
          <p:cNvSpPr txBox="1"/>
          <p:nvPr/>
        </p:nvSpPr>
        <p:spPr>
          <a:xfrm>
            <a:off x="40362265" y="14594311"/>
            <a:ext cx="505619" cy="523220"/>
          </a:xfrm>
          <a:prstGeom prst="rect">
            <a:avLst/>
          </a:prstGeom>
          <a:noFill/>
        </p:spPr>
        <p:txBody>
          <a:bodyPr wrap="square" rtlCol="0">
            <a:spAutoFit/>
          </a:bodyPr>
          <a:lstStyle/>
          <a:p>
            <a:r>
              <a:rPr lang="en-US" sz="2800" dirty="0"/>
              <a:t>H.</a:t>
            </a:r>
          </a:p>
        </p:txBody>
      </p:sp>
      <p:sp>
        <p:nvSpPr>
          <p:cNvPr id="1129" name="TextBox 1128">
            <a:extLst>
              <a:ext uri="{FF2B5EF4-FFF2-40B4-BE49-F238E27FC236}">
                <a16:creationId xmlns:a16="http://schemas.microsoft.com/office/drawing/2014/main" id="{89CE91AA-4745-F4D3-7457-DB9E5F5EFEE0}"/>
              </a:ext>
            </a:extLst>
          </p:cNvPr>
          <p:cNvSpPr txBox="1"/>
          <p:nvPr/>
        </p:nvSpPr>
        <p:spPr>
          <a:xfrm>
            <a:off x="40298321" y="17899976"/>
            <a:ext cx="505619" cy="523220"/>
          </a:xfrm>
          <a:prstGeom prst="rect">
            <a:avLst/>
          </a:prstGeom>
          <a:noFill/>
        </p:spPr>
        <p:txBody>
          <a:bodyPr wrap="square" rtlCol="0">
            <a:spAutoFit/>
          </a:bodyPr>
          <a:lstStyle/>
          <a:p>
            <a:r>
              <a:rPr lang="en-US" sz="2800" dirty="0"/>
              <a:t>J.</a:t>
            </a:r>
          </a:p>
        </p:txBody>
      </p:sp>
      <p:sp>
        <p:nvSpPr>
          <p:cNvPr id="1130" name="TextBox 1129">
            <a:extLst>
              <a:ext uri="{FF2B5EF4-FFF2-40B4-BE49-F238E27FC236}">
                <a16:creationId xmlns:a16="http://schemas.microsoft.com/office/drawing/2014/main" id="{111D8563-19FE-DAFC-7D79-26CABDCD4DAB}"/>
              </a:ext>
            </a:extLst>
          </p:cNvPr>
          <p:cNvSpPr txBox="1"/>
          <p:nvPr/>
        </p:nvSpPr>
        <p:spPr>
          <a:xfrm>
            <a:off x="45652171" y="14524096"/>
            <a:ext cx="505619" cy="523220"/>
          </a:xfrm>
          <a:prstGeom prst="rect">
            <a:avLst/>
          </a:prstGeom>
          <a:noFill/>
        </p:spPr>
        <p:txBody>
          <a:bodyPr wrap="square" rtlCol="0">
            <a:spAutoFit/>
          </a:bodyPr>
          <a:lstStyle/>
          <a:p>
            <a:r>
              <a:rPr lang="en-US" sz="2800" dirty="0"/>
              <a:t>K.</a:t>
            </a:r>
          </a:p>
        </p:txBody>
      </p:sp>
      <p:pic>
        <p:nvPicPr>
          <p:cNvPr id="1102" name="Content Placeholder 17" descr="A diagram of a diagram&#10;&#10;AI-generated content may be incorrect.">
            <a:extLst>
              <a:ext uri="{FF2B5EF4-FFF2-40B4-BE49-F238E27FC236}">
                <a16:creationId xmlns:a16="http://schemas.microsoft.com/office/drawing/2014/main" id="{D7601ABB-8CCB-770C-FB69-622B22A8AE9B}"/>
              </a:ext>
            </a:extLst>
          </p:cNvPr>
          <p:cNvPicPr>
            <a:picLocks noChangeAspect="1"/>
          </p:cNvPicPr>
          <p:nvPr/>
        </p:nvPicPr>
        <p:blipFill>
          <a:blip r:embed="rId20"/>
          <a:srcRect t="17340" b="19528"/>
          <a:stretch/>
        </p:blipFill>
        <p:spPr>
          <a:xfrm>
            <a:off x="18897747" y="15142656"/>
            <a:ext cx="14141719" cy="6249557"/>
          </a:xfrm>
          <a:prstGeom prst="rect">
            <a:avLst/>
          </a:prstGeom>
        </p:spPr>
      </p:pic>
      <p:grpSp>
        <p:nvGrpSpPr>
          <p:cNvPr id="1146" name="Group 1145">
            <a:extLst>
              <a:ext uri="{FF2B5EF4-FFF2-40B4-BE49-F238E27FC236}">
                <a16:creationId xmlns:a16="http://schemas.microsoft.com/office/drawing/2014/main" id="{772C68F1-B53C-D6B2-6250-212D344AD308}"/>
              </a:ext>
            </a:extLst>
          </p:cNvPr>
          <p:cNvGrpSpPr/>
          <p:nvPr/>
        </p:nvGrpSpPr>
        <p:grpSpPr>
          <a:xfrm>
            <a:off x="690813" y="31034147"/>
            <a:ext cx="16689200" cy="10437129"/>
            <a:chOff x="33923351" y="8449052"/>
            <a:chExt cx="17854908" cy="6260833"/>
          </a:xfrm>
        </p:grpSpPr>
        <p:sp>
          <p:nvSpPr>
            <p:cNvPr id="1147" name="TextBox 1146">
              <a:extLst>
                <a:ext uri="{FF2B5EF4-FFF2-40B4-BE49-F238E27FC236}">
                  <a16:creationId xmlns:a16="http://schemas.microsoft.com/office/drawing/2014/main" id="{55C0856D-E1FD-462B-8875-24000B44CB7E}"/>
                </a:ext>
              </a:extLst>
            </p:cNvPr>
            <p:cNvSpPr txBox="1"/>
            <p:nvPr/>
          </p:nvSpPr>
          <p:spPr>
            <a:xfrm>
              <a:off x="34188886" y="12334596"/>
              <a:ext cx="17517535" cy="2061898"/>
            </a:xfrm>
            <a:prstGeom prst="rect">
              <a:avLst/>
            </a:prstGeom>
            <a:noFill/>
          </p:spPr>
          <p:txBody>
            <a:bodyPr wrap="square" rtlCol="0">
              <a:spAutoFit/>
            </a:bodyPr>
            <a:lstStyle/>
            <a:p>
              <a:pPr algn="just"/>
              <a:r>
                <a:rPr lang="en-US" sz="2800" b="1" dirty="0"/>
                <a:t>Figure 2. CIE vapor exposure reliably induces EtOH dependence. </a:t>
              </a:r>
              <a:r>
                <a:rPr lang="en-US" sz="2800" dirty="0"/>
                <a:t>Data depict the concentration of EtOH (mg/dL) in blood plasma (blood EtOH levels= 191.25±7.51 mg/dL) during 6 weeks of CIE vapor exposure (14h/d, 5d/week) (</a:t>
              </a:r>
              <a:r>
                <a:rPr lang="en-US" sz="2800" b="1" dirty="0"/>
                <a:t>A</a:t>
              </a:r>
              <a:r>
                <a:rPr lang="en-US" sz="2800" dirty="0"/>
                <a:t>) relative to subjective intoxication ratings (</a:t>
              </a:r>
              <a:r>
                <a:rPr lang="en-US" sz="2800" b="1" dirty="0"/>
                <a:t>B</a:t>
              </a:r>
              <a:r>
                <a:rPr lang="en-US" sz="2800" dirty="0"/>
                <a:t>) collected in rats which were later given the opioid receptor antagonist naltrexone (NTX) or vehicle (VEH) injections (n=15-16/grp). A correlation of intoxication ratings and BALs showed a similar positive association in both treatment groups (p&lt;0.0001). EtOH rats also demonstrated similar increases in withdrawal signs (</a:t>
              </a:r>
              <a:r>
                <a:rPr lang="en-US" sz="2800" b="1" dirty="0"/>
                <a:t>C</a:t>
              </a:r>
              <a:r>
                <a:rPr lang="en-US" sz="2800" dirty="0"/>
                <a:t>) (vocalization, hyperirritability, ventromedial limb retraction, tail rigidity, abnormal gait, and tremors) as compared to air-exposed controls (CON) 8-10h into abstinence (****p&lt;0.0001).</a:t>
              </a:r>
              <a:endParaRPr lang="en-US" sz="2800" i="1" dirty="0"/>
            </a:p>
          </p:txBody>
        </p:sp>
        <p:sp>
          <p:nvSpPr>
            <p:cNvPr id="1148" name="Rectangle 1147">
              <a:extLst>
                <a:ext uri="{FF2B5EF4-FFF2-40B4-BE49-F238E27FC236}">
                  <a16:creationId xmlns:a16="http://schemas.microsoft.com/office/drawing/2014/main" id="{91C7BDAA-DFF5-7AB7-AA10-9DE170368153}"/>
                </a:ext>
              </a:extLst>
            </p:cNvPr>
            <p:cNvSpPr/>
            <p:nvPr/>
          </p:nvSpPr>
          <p:spPr>
            <a:xfrm>
              <a:off x="33923351" y="8449052"/>
              <a:ext cx="17837409" cy="6260833"/>
            </a:xfrm>
            <a:prstGeom prst="rect">
              <a:avLst/>
            </a:prstGeom>
            <a:noFill/>
            <a:ln w="76200">
              <a:solidFill>
                <a:srgbClr val="C55D0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49" name="TextBox 1148">
              <a:extLst>
                <a:ext uri="{FF2B5EF4-FFF2-40B4-BE49-F238E27FC236}">
                  <a16:creationId xmlns:a16="http://schemas.microsoft.com/office/drawing/2014/main" id="{A8561444-2943-C2BF-A38D-4FB42BA73C64}"/>
                </a:ext>
              </a:extLst>
            </p:cNvPr>
            <p:cNvSpPr txBox="1"/>
            <p:nvPr/>
          </p:nvSpPr>
          <p:spPr>
            <a:xfrm>
              <a:off x="33940851" y="8465515"/>
              <a:ext cx="17837408" cy="475991"/>
            </a:xfrm>
            <a:prstGeom prst="rect">
              <a:avLst/>
            </a:prstGeom>
            <a:solidFill>
              <a:srgbClr val="C55D03"/>
            </a:solidFill>
            <a:ln>
              <a:solidFill>
                <a:srgbClr val="CC6003"/>
              </a:solidFill>
            </a:ln>
          </p:spPr>
          <p:txBody>
            <a:bodyPr wrap="square" lIns="84790" tIns="42394" rIns="84790" bIns="42394" rtlCol="0">
              <a:spAutoFit/>
            </a:bodyPr>
            <a:lstStyle/>
            <a:p>
              <a:pPr algn="ctr"/>
              <a:r>
                <a:rPr lang="en-US" sz="4600" b="1" dirty="0">
                  <a:solidFill>
                    <a:schemeClr val="bg1"/>
                  </a:solidFill>
                </a:rPr>
                <a:t>I. Chronic Intermittent Ethanol Exposure </a:t>
              </a:r>
            </a:p>
          </p:txBody>
        </p:sp>
      </p:grpSp>
      <p:pic>
        <p:nvPicPr>
          <p:cNvPr id="1150" name="Picture 1149">
            <a:extLst>
              <a:ext uri="{FF2B5EF4-FFF2-40B4-BE49-F238E27FC236}">
                <a16:creationId xmlns:a16="http://schemas.microsoft.com/office/drawing/2014/main" id="{85225E0D-029D-8E09-54C2-18C9A1303AFD}"/>
              </a:ext>
            </a:extLst>
          </p:cNvPr>
          <p:cNvPicPr>
            <a:picLocks noChangeAspect="1"/>
          </p:cNvPicPr>
          <p:nvPr/>
        </p:nvPicPr>
        <p:blipFill>
          <a:blip r:embed="rId21"/>
          <a:stretch>
            <a:fillRect/>
          </a:stretch>
        </p:blipFill>
        <p:spPr>
          <a:xfrm>
            <a:off x="6325834" y="32403665"/>
            <a:ext cx="6232111" cy="5185991"/>
          </a:xfrm>
          <a:prstGeom prst="rect">
            <a:avLst/>
          </a:prstGeom>
        </p:spPr>
      </p:pic>
      <p:pic>
        <p:nvPicPr>
          <p:cNvPr id="1151" name="Picture 1150">
            <a:extLst>
              <a:ext uri="{FF2B5EF4-FFF2-40B4-BE49-F238E27FC236}">
                <a16:creationId xmlns:a16="http://schemas.microsoft.com/office/drawing/2014/main" id="{89CFFF15-8EF3-B1D2-AB9C-2E20C28EE952}"/>
              </a:ext>
            </a:extLst>
          </p:cNvPr>
          <p:cNvPicPr>
            <a:picLocks noChangeAspect="1"/>
          </p:cNvPicPr>
          <p:nvPr/>
        </p:nvPicPr>
        <p:blipFill>
          <a:blip r:embed="rId12"/>
          <a:stretch>
            <a:fillRect/>
          </a:stretch>
        </p:blipFill>
        <p:spPr>
          <a:xfrm flipH="1">
            <a:off x="8274748" y="37537498"/>
            <a:ext cx="45719" cy="0"/>
          </a:xfrm>
          <a:prstGeom prst="rect">
            <a:avLst/>
          </a:prstGeom>
        </p:spPr>
      </p:pic>
      <p:pic>
        <p:nvPicPr>
          <p:cNvPr id="1152" name="Picture 1151">
            <a:extLst>
              <a:ext uri="{FF2B5EF4-FFF2-40B4-BE49-F238E27FC236}">
                <a16:creationId xmlns:a16="http://schemas.microsoft.com/office/drawing/2014/main" id="{848502BE-0E85-EED2-3395-EA2AC6A35126}"/>
              </a:ext>
            </a:extLst>
          </p:cNvPr>
          <p:cNvPicPr>
            <a:picLocks noChangeAspect="1"/>
          </p:cNvPicPr>
          <p:nvPr/>
        </p:nvPicPr>
        <p:blipFill>
          <a:blip r:embed="rId22"/>
          <a:stretch>
            <a:fillRect/>
          </a:stretch>
        </p:blipFill>
        <p:spPr>
          <a:xfrm>
            <a:off x="12965334" y="32403665"/>
            <a:ext cx="3796684" cy="4847114"/>
          </a:xfrm>
          <a:prstGeom prst="rect">
            <a:avLst/>
          </a:prstGeom>
        </p:spPr>
      </p:pic>
      <p:pic>
        <p:nvPicPr>
          <p:cNvPr id="1153" name="Picture 1152">
            <a:extLst>
              <a:ext uri="{FF2B5EF4-FFF2-40B4-BE49-F238E27FC236}">
                <a16:creationId xmlns:a16="http://schemas.microsoft.com/office/drawing/2014/main" id="{B9653F61-218A-2412-A863-A311E69256B7}"/>
              </a:ext>
            </a:extLst>
          </p:cNvPr>
          <p:cNvPicPr>
            <a:picLocks noChangeAspect="1"/>
          </p:cNvPicPr>
          <p:nvPr/>
        </p:nvPicPr>
        <p:blipFill>
          <a:blip r:embed="rId23"/>
          <a:stretch>
            <a:fillRect/>
          </a:stretch>
        </p:blipFill>
        <p:spPr>
          <a:xfrm>
            <a:off x="667298" y="32403665"/>
            <a:ext cx="5622626" cy="4691148"/>
          </a:xfrm>
          <a:prstGeom prst="rect">
            <a:avLst/>
          </a:prstGeom>
        </p:spPr>
      </p:pic>
    </p:spTree>
    <p:extLst>
      <p:ext uri="{BB962C8B-B14F-4D97-AF65-F5344CB8AC3E}">
        <p14:creationId xmlns:p14="http://schemas.microsoft.com/office/powerpoint/2010/main" val="1014670749"/>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107800</TotalTime>
  <Words>1551</Words>
  <Application>Microsoft Macintosh PowerPoint</Application>
  <PresentationFormat>Custom</PresentationFormat>
  <Paragraphs>82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Segoe</vt:lpstr>
      <vt:lpstr>Wingdings</vt:lpstr>
      <vt:lpstr>Office Theme</vt:lpstr>
      <vt:lpstr>PowerPoint Presentation</vt:lpstr>
    </vt:vector>
  </TitlesOfParts>
  <Company>ETC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Cristina Irimia</dc:creator>
  <cp:lastModifiedBy>James-Rollins, Joyradyn L</cp:lastModifiedBy>
  <cp:revision>1659</cp:revision>
  <cp:lastPrinted>2022-04-09T11:40:26Z</cp:lastPrinted>
  <dcterms:created xsi:type="dcterms:W3CDTF">2013-01-04T00:38:28Z</dcterms:created>
  <dcterms:modified xsi:type="dcterms:W3CDTF">2025-03-28T15:43:04Z</dcterms:modified>
</cp:coreProperties>
</file>