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3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4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F6CD8-6B00-4B3E-B2ED-A8130275C723}" type="datetimeFigureOut">
              <a:rPr lang="en-US" smtClean="0"/>
              <a:t>2018-01-16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02FF-72A8-43B5-B9D7-BC9D161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2/" TargetMode="External"/><Relationship Id="rId2" Type="http://schemas.openxmlformats.org/officeDocument/2006/relationships/hyperlink" Target="https://cran.rstudio.com/bin/windows/ba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 3450 </a:t>
            </a:r>
            <a:br>
              <a:rPr lang="en-US" dirty="0" smtClean="0"/>
            </a:br>
            <a:r>
              <a:rPr lang="en-US" dirty="0"/>
              <a:t>C</a:t>
            </a:r>
            <a:r>
              <a:rPr lang="en-US" dirty="0" smtClean="0"/>
              <a:t>omputer Lab Session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Basic Statistical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9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/>
              <a:t>an element in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5" y="1502099"/>
            <a:ext cx="5764763" cy="4351338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could use ‘</a:t>
            </a:r>
            <a:r>
              <a:rPr lang="en-US" u="sng" dirty="0" err="1"/>
              <a:t>as.Date</a:t>
            </a:r>
            <a:r>
              <a:rPr lang="en-US" dirty="0"/>
              <a:t>’ directly to convert string to dates, but using ‘</a:t>
            </a:r>
            <a:r>
              <a:rPr lang="en-US" u="sng" dirty="0"/>
              <a:t>transform’</a:t>
            </a:r>
            <a:r>
              <a:rPr lang="en-US" dirty="0"/>
              <a:t> allow us to save typing the object ‘data_set_1’ repeatedly. Also in case you want to convert more variables in the same data frame object you could do it in one command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Everything </a:t>
            </a:r>
            <a:r>
              <a:rPr lang="en-US" dirty="0"/>
              <a:t>after ‘#’ are comments (which will not be run)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16" y="1502099"/>
            <a:ext cx="5070652" cy="51319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8154954" y="2754438"/>
            <a:ext cx="37177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Times New Roman" panose="02020603050405020304" pitchFamily="18" charset="0"/>
              </a:rPr>
              <a:t>- MM/DD/YYYY  format (similarly if DD/MM/YYYY) then "%d/%m/%Y" (capitalize do matter; for other date/time format read R documentation by typing ‘?</a:t>
            </a:r>
            <a:r>
              <a:rPr lang="en-US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strptime</a:t>
            </a:r>
            <a:r>
              <a:rPr lang="en-US" dirty="0">
                <a:latin typeface="Calibri Light" panose="020F0302020204030204" pitchFamily="34" charset="0"/>
                <a:ea typeface="Times New Roman" panose="02020603050405020304" pitchFamily="18" charset="0"/>
              </a:rPr>
              <a:t>’ )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50584" y="2214880"/>
            <a:ext cx="2063229" cy="282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17009" y="5039086"/>
            <a:ext cx="637945" cy="25643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50585" y="5950840"/>
            <a:ext cx="637945" cy="25643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.R Script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further proceed, let’s save </a:t>
            </a:r>
            <a:r>
              <a:rPr lang="en-US" dirty="0" smtClean="0"/>
              <a:t>script </a:t>
            </a:r>
            <a:r>
              <a:rPr lang="en-US" dirty="0"/>
              <a:t>by clicking “</a:t>
            </a:r>
            <a:r>
              <a:rPr lang="en-US" dirty="0" smtClean="0"/>
              <a:t>File” </a:t>
            </a:r>
            <a:r>
              <a:rPr lang="en-US" dirty="0" smtClean="0">
                <a:sym typeface="Wingdings" panose="05000000000000000000" pitchFamily="2" charset="2"/>
              </a:rPr>
              <a:t> “</a:t>
            </a:r>
            <a:r>
              <a:rPr lang="en-US" dirty="0" smtClean="0"/>
              <a:t>Save </a:t>
            </a:r>
            <a:r>
              <a:rPr lang="en-US" dirty="0"/>
              <a:t>As”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5" y="2413360"/>
            <a:ext cx="9426498" cy="4241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21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Returns (</a:t>
            </a:r>
            <a:r>
              <a:rPr lang="en-US" dirty="0" err="1" smtClean="0"/>
              <a:t>ata</a:t>
            </a:r>
            <a:r>
              <a:rPr lang="en-US" dirty="0" smtClean="0"/>
              <a:t> frame) using price data (data frame)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/>
              <a:t>create a data frame object to store returns (to be computed)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03" y="2523760"/>
            <a:ext cx="7783011" cy="3572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723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Returns (Data Frame) Using Price Data (Data Frame)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/>
              <a:t>create a data frame object to store returns (to be computed)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03" y="2523760"/>
            <a:ext cx="7783011" cy="3572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188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R</a:t>
            </a:r>
            <a:r>
              <a:rPr lang="en-US" dirty="0" smtClean="0"/>
              <a:t>eturns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compute </a:t>
            </a:r>
            <a:r>
              <a:rPr lang="en-US" dirty="0"/>
              <a:t>returns for each stock (each column except ‘Date’ in data frame ‘data_set_1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221"/>
            <a:ext cx="7563906" cy="3343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Box 282"/>
          <p:cNvSpPr txBox="1">
            <a:spLocks noChangeArrowheads="1"/>
          </p:cNvSpPr>
          <p:nvPr/>
        </p:nvSpPr>
        <p:spPr bwMode="auto">
          <a:xfrm>
            <a:off x="5412525" y="4198213"/>
            <a:ext cx="6521328" cy="116689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sz="1200" dirty="0" smtClean="0"/>
              <a:t>Note</a:t>
            </a:r>
            <a:r>
              <a:rPr lang="en-US" sz="1200" dirty="0"/>
              <a:t>: function ‘</a:t>
            </a:r>
            <a:r>
              <a:rPr lang="en-US" sz="1200" dirty="0" err="1"/>
              <a:t>sapply</a:t>
            </a:r>
            <a:r>
              <a:rPr lang="en-US" sz="1200" dirty="0"/>
              <a:t>’ (&amp; </a:t>
            </a:r>
            <a:r>
              <a:rPr lang="en-US" sz="1200" dirty="0" err="1"/>
              <a:t>lapply</a:t>
            </a:r>
            <a:r>
              <a:rPr lang="en-US" sz="1200" dirty="0"/>
              <a:t>) require </a:t>
            </a:r>
            <a:endParaRPr lang="en-US" sz="1200" dirty="0" smtClean="0"/>
          </a:p>
          <a:p>
            <a:r>
              <a:rPr lang="en-US" sz="1200" dirty="0" smtClean="0"/>
              <a:t>-- a </a:t>
            </a:r>
            <a:r>
              <a:rPr lang="en-US" sz="1200" dirty="0"/>
              <a:t>list as 1</a:t>
            </a:r>
            <a:r>
              <a:rPr lang="en-US" sz="1200" baseline="30000" dirty="0"/>
              <a:t>st</a:t>
            </a:r>
            <a:r>
              <a:rPr lang="en-US" sz="1200" dirty="0"/>
              <a:t> input </a:t>
            </a:r>
            <a:endParaRPr lang="en-US" sz="1200" dirty="0" smtClean="0"/>
          </a:p>
          <a:p>
            <a:r>
              <a:rPr lang="en-US" sz="1200" dirty="0" smtClean="0"/>
              <a:t>-- a </a:t>
            </a:r>
            <a:r>
              <a:rPr lang="en-US" sz="1200" dirty="0"/>
              <a:t>function (built-in or anonymous) as </a:t>
            </a:r>
            <a:r>
              <a:rPr lang="en-US" sz="1200" dirty="0" smtClean="0"/>
              <a:t>2</a:t>
            </a:r>
            <a:r>
              <a:rPr lang="en-US" sz="1200" baseline="30000" dirty="0" smtClean="0"/>
              <a:t>nd</a:t>
            </a:r>
            <a:endParaRPr lang="en-US" sz="1200" dirty="0"/>
          </a:p>
          <a:p>
            <a:r>
              <a:rPr lang="en-US" sz="1200" dirty="0" smtClean="0"/>
              <a:t>-- starting </a:t>
            </a:r>
            <a:r>
              <a:rPr lang="en-US" sz="1200" dirty="0"/>
              <a:t>from 3</a:t>
            </a:r>
            <a:r>
              <a:rPr lang="en-US" sz="1200" baseline="30000" dirty="0"/>
              <a:t>rd</a:t>
            </a:r>
            <a:r>
              <a:rPr lang="en-US" sz="1200" dirty="0"/>
              <a:t> are optional and are provided as input of the function given (except ‘simplify’ and ‘USE.NAMES’). </a:t>
            </a:r>
          </a:p>
          <a:p>
            <a:r>
              <a:rPr lang="en-US" sz="1200" dirty="0" smtClean="0"/>
              <a:t>It </a:t>
            </a:r>
            <a:r>
              <a:rPr lang="en-US" sz="1200" dirty="0"/>
              <a:t>simply apply the provided function on each element of the list.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6" name="Text Box 282"/>
          <p:cNvSpPr txBox="1">
            <a:spLocks noChangeArrowheads="1"/>
          </p:cNvSpPr>
          <p:nvPr/>
        </p:nvSpPr>
        <p:spPr bwMode="auto">
          <a:xfrm>
            <a:off x="5412524" y="5416003"/>
            <a:ext cx="6521329" cy="131409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en-US" sz="1200" dirty="0" smtClean="0"/>
              <a:t>‘data_set_1</a:t>
            </a:r>
            <a:r>
              <a:rPr lang="en-US" sz="1200" dirty="0"/>
              <a:t>’ is </a:t>
            </a:r>
            <a:endParaRPr lang="en-US" sz="1200" dirty="0" smtClean="0"/>
          </a:p>
          <a:p>
            <a:r>
              <a:rPr lang="en-US" sz="1200" dirty="0" smtClean="0"/>
              <a:t>-- a </a:t>
            </a:r>
            <a:r>
              <a:rPr lang="en-US" sz="1200" dirty="0"/>
              <a:t>data </a:t>
            </a:r>
            <a:r>
              <a:rPr lang="en-US" sz="1200" dirty="0" smtClean="0"/>
              <a:t>frame</a:t>
            </a:r>
          </a:p>
          <a:p>
            <a:r>
              <a:rPr lang="en-US" sz="1200" dirty="0" smtClean="0"/>
              <a:t>-- which </a:t>
            </a:r>
            <a:r>
              <a:rPr lang="en-US" sz="1200" dirty="0"/>
              <a:t>is a list of 6 elements (and each element represents a column and is an atomic vector). </a:t>
            </a:r>
            <a:endParaRPr lang="en-US" sz="1200" dirty="0" smtClean="0"/>
          </a:p>
          <a:p>
            <a:r>
              <a:rPr lang="en-US" sz="1200" dirty="0" smtClean="0"/>
              <a:t>We </a:t>
            </a:r>
            <a:r>
              <a:rPr lang="en-US" sz="1200" dirty="0"/>
              <a:t>apply anonymous function (function without names) to each element except for the ‘Date’ column [we exclude the first element in ‘data_set_1’] and store the result in </a:t>
            </a:r>
            <a:r>
              <a:rPr lang="en-US" sz="1200" dirty="0" smtClean="0"/>
              <a:t>‘</a:t>
            </a:r>
            <a:r>
              <a:rPr lang="en-US" sz="1200" dirty="0" err="1" smtClean="0"/>
              <a:t>ret_matrix</a:t>
            </a:r>
            <a:r>
              <a:rPr lang="en-US" sz="1200" dirty="0" smtClean="0"/>
              <a:t>’ </a:t>
            </a:r>
            <a:r>
              <a:rPr lang="en-US" sz="1200" dirty="0"/>
              <a:t>(Again, 1</a:t>
            </a:r>
            <a:r>
              <a:rPr lang="en-US" sz="1200" baseline="30000" dirty="0"/>
              <a:t>st</a:t>
            </a:r>
            <a:r>
              <a:rPr lang="en-US" sz="1200" dirty="0"/>
              <a:t> column is excluded and reserved for ‘Date’)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506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Returns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Step3: assign values of ‘Date’ from ‘data_set_1</a:t>
            </a:r>
            <a:r>
              <a:rPr lang="en-US" dirty="0" smtClean="0"/>
              <a:t>’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984"/>
            <a:ext cx="6782483" cy="4133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233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88" y="1337187"/>
            <a:ext cx="10515600" cy="4351338"/>
          </a:xfrm>
        </p:spPr>
        <p:txBody>
          <a:bodyPr/>
          <a:lstStyle/>
          <a:p>
            <a:r>
              <a:rPr lang="en-US" dirty="0" smtClean="0"/>
              <a:t>There are built-in function for mean (‘mean’),  variance (‘</a:t>
            </a:r>
            <a:r>
              <a:rPr lang="en-US" dirty="0" err="1" smtClean="0"/>
              <a:t>var</a:t>
            </a:r>
            <a:r>
              <a:rPr lang="en-US" dirty="0" smtClean="0"/>
              <a:t>’), and standard deviation (‘</a:t>
            </a:r>
            <a:r>
              <a:rPr lang="en-US" dirty="0" err="1" smtClean="0"/>
              <a:t>sd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If the vector contain no missing values (NA), we can use and provide the vector as 1</a:t>
            </a:r>
            <a:r>
              <a:rPr lang="en-US" baseline="30000" dirty="0" smtClean="0"/>
              <a:t>st</a:t>
            </a:r>
            <a:r>
              <a:rPr lang="en-US" dirty="0" smtClean="0"/>
              <a:t> argument </a:t>
            </a:r>
          </a:p>
          <a:p>
            <a:r>
              <a:rPr lang="en-US" dirty="0" smtClean="0"/>
              <a:t>Otherwise these </a:t>
            </a:r>
            <a:r>
              <a:rPr lang="en-US" dirty="0"/>
              <a:t>built-in function </a:t>
            </a:r>
            <a:r>
              <a:rPr lang="en-US" dirty="0" smtClean="0"/>
              <a:t>takes additional argument as input  for removing NA before calculating (Note: Not all has this features)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981916"/>
            <a:ext cx="7340128" cy="27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Summary </a:t>
            </a:r>
            <a:r>
              <a:rPr lang="en-US" dirty="0" smtClean="0"/>
              <a:t>Statistics (alternative)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get the summary statistics 1 by 1 but we can </a:t>
            </a:r>
          </a:p>
          <a:p>
            <a:pPr lvl="1"/>
            <a:r>
              <a:rPr lang="en-US" dirty="0" smtClean="0"/>
              <a:t>write a function to report all summary statistics in the same time</a:t>
            </a:r>
          </a:p>
          <a:p>
            <a:pPr lvl="1"/>
            <a:r>
              <a:rPr lang="en-US" dirty="0" smtClean="0"/>
              <a:t>And apply it to multiple columns of the data frame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3" y="3529653"/>
            <a:ext cx="11920654" cy="2544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16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/>
              <a:t>daily returns </a:t>
            </a:r>
            <a:r>
              <a:rPr lang="en-US" dirty="0" smtClean="0"/>
              <a:t>as a </a:t>
            </a:r>
            <a:r>
              <a:rPr lang="en-US" dirty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89" y="1279215"/>
            <a:ext cx="11619570" cy="4351338"/>
          </a:xfrm>
        </p:spPr>
        <p:txBody>
          <a:bodyPr/>
          <a:lstStyle/>
          <a:p>
            <a:r>
              <a:rPr lang="en-US" dirty="0" smtClean="0"/>
              <a:t>The simple way is to use ‘</a:t>
            </a:r>
            <a:r>
              <a:rPr lang="en-US" dirty="0" err="1" smtClean="0"/>
              <a:t>hist</a:t>
            </a:r>
            <a:r>
              <a:rPr lang="en-US" dirty="0" smtClean="0"/>
              <a:t>’ function and provide the series as 1</a:t>
            </a:r>
            <a:r>
              <a:rPr lang="en-US" baseline="30000" dirty="0" smtClean="0"/>
              <a:t>st</a:t>
            </a:r>
            <a:r>
              <a:rPr lang="en-US" dirty="0" smtClean="0"/>
              <a:t> argument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5" y="1787300"/>
            <a:ext cx="9116697" cy="42868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054947" y="2151263"/>
            <a:ext cx="578498" cy="453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5" y="2724070"/>
            <a:ext cx="8500946" cy="351470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449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/>
              <a:t>daily returns </a:t>
            </a:r>
            <a:r>
              <a:rPr lang="en-US" dirty="0" smtClean="0"/>
              <a:t>as a histogram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89" y="1279215"/>
            <a:ext cx="11619570" cy="4351338"/>
          </a:xfrm>
        </p:spPr>
        <p:txBody>
          <a:bodyPr/>
          <a:lstStyle/>
          <a:p>
            <a:r>
              <a:rPr lang="en-US" dirty="0"/>
              <a:t>You may want something different on your graph; option features can be found on ?</a:t>
            </a:r>
            <a:r>
              <a:rPr lang="en-US" dirty="0" err="1"/>
              <a:t>hist</a:t>
            </a:r>
            <a:r>
              <a:rPr lang="en-US" dirty="0"/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9" y="2199909"/>
            <a:ext cx="8869013" cy="80973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9" y="3221891"/>
            <a:ext cx="4319164" cy="33293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92" y="3221891"/>
            <a:ext cx="4172710" cy="32590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16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proceed…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r>
              <a:rPr lang="en-US" dirty="0" smtClean="0"/>
              <a:t> should be pre-installed.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Otherwise please download it after the lab session on your computer from following 2 sites,</a:t>
            </a:r>
          </a:p>
          <a:p>
            <a:pPr marL="457200" lvl="1" indent="0">
              <a:buNone/>
            </a:pPr>
            <a:r>
              <a:rPr lang="en-US" u="sng" dirty="0" smtClean="0">
                <a:hlinkClick r:id="rId2"/>
              </a:rPr>
              <a:t>https://cran.rstudio.com/bin/windows/base/</a:t>
            </a:r>
            <a:endParaRPr lang="en-US" dirty="0" smtClean="0"/>
          </a:p>
          <a:p>
            <a:pPr marL="457200" lvl="1" indent="0">
              <a:buNone/>
            </a:pPr>
            <a:r>
              <a:rPr lang="en-US" u="sng" dirty="0" smtClean="0">
                <a:hlinkClick r:id="rId3"/>
              </a:rPr>
              <a:t>https://www.rstudio.com/products/rstudio/download2/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And follow the instruction manual if necessary</a:t>
            </a:r>
          </a:p>
          <a:p>
            <a:pPr marL="457200" lvl="1" indent="0">
              <a:buNone/>
            </a:pPr>
            <a:endParaRPr lang="en-US" u="sng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18083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correlation and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41" y="1690688"/>
            <a:ext cx="5752171" cy="4351338"/>
          </a:xfrm>
        </p:spPr>
        <p:txBody>
          <a:bodyPr>
            <a:normAutofit/>
          </a:bodyPr>
          <a:lstStyle/>
          <a:p>
            <a:r>
              <a:rPr lang="en-US" dirty="0"/>
              <a:t>There are built-in function </a:t>
            </a:r>
            <a:r>
              <a:rPr lang="en-US" dirty="0" smtClean="0"/>
              <a:t>as well ‘</a:t>
            </a:r>
            <a:r>
              <a:rPr lang="en-US" dirty="0" err="1" smtClean="0"/>
              <a:t>cov</a:t>
            </a:r>
            <a:r>
              <a:rPr lang="en-US" dirty="0" smtClean="0"/>
              <a:t>’, ‘</a:t>
            </a:r>
            <a:r>
              <a:rPr lang="en-US" dirty="0" err="1" smtClean="0"/>
              <a:t>cor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 smtClean="0"/>
              <a:t>Just like ‘mean’ if </a:t>
            </a:r>
            <a:r>
              <a:rPr lang="en-US" dirty="0"/>
              <a:t>the </a:t>
            </a:r>
            <a:r>
              <a:rPr lang="en-US" dirty="0" err="1" smtClean="0"/>
              <a:t>dataframe</a:t>
            </a:r>
            <a:r>
              <a:rPr lang="en-US" dirty="0" smtClean="0"/>
              <a:t> contains </a:t>
            </a:r>
            <a:r>
              <a:rPr lang="en-US" dirty="0"/>
              <a:t>no missing values (NA), we can use and provide the vector as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argument </a:t>
            </a:r>
            <a:endParaRPr lang="en-US" dirty="0"/>
          </a:p>
          <a:p>
            <a:r>
              <a:rPr lang="en-US" dirty="0"/>
              <a:t>Otherwise </a:t>
            </a:r>
            <a:r>
              <a:rPr lang="en-US" dirty="0" smtClean="0"/>
              <a:t>set use = “</a:t>
            </a:r>
            <a:r>
              <a:rPr lang="en-US" dirty="0" err="1" smtClean="0"/>
              <a:t>complete.obs</a:t>
            </a:r>
            <a:r>
              <a:rPr lang="en-US" dirty="0" smtClean="0"/>
              <a:t>” to remove all observations with </a:t>
            </a:r>
            <a:r>
              <a:rPr lang="en-US" dirty="0"/>
              <a:t>NA before </a:t>
            </a:r>
            <a:r>
              <a:rPr lang="en-US" dirty="0" smtClean="0"/>
              <a:t>calculating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97" y="1840915"/>
            <a:ext cx="4467849" cy="420111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042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20 days Moving Averages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356"/>
            <a:ext cx="5221637" cy="4749607"/>
          </a:xfrm>
        </p:spPr>
        <p:txBody>
          <a:bodyPr>
            <a:normAutofit/>
          </a:bodyPr>
          <a:lstStyle/>
          <a:p>
            <a:r>
              <a:rPr lang="en-US" dirty="0" smtClean="0"/>
              <a:t>Need a function that can get mean of rolling window </a:t>
            </a:r>
          </a:p>
          <a:p>
            <a:r>
              <a:rPr lang="en-US" dirty="0" smtClean="0"/>
              <a:t>Functions </a:t>
            </a:r>
            <a:r>
              <a:rPr lang="en-US" dirty="0"/>
              <a:t>in </a:t>
            </a:r>
            <a:r>
              <a:rPr lang="en-US" dirty="0" smtClean="0"/>
              <a:t>‘zoo’ package:</a:t>
            </a:r>
          </a:p>
          <a:p>
            <a:pPr lvl="1"/>
            <a:r>
              <a:rPr lang="en-US" dirty="0" err="1" smtClean="0"/>
              <a:t>rollmean</a:t>
            </a:r>
            <a:r>
              <a:rPr lang="en-US" dirty="0"/>
              <a:t>() </a:t>
            </a:r>
            <a:r>
              <a:rPr lang="en-US" dirty="0" smtClean="0"/>
              <a:t>if no missing </a:t>
            </a:r>
            <a:r>
              <a:rPr lang="en-US" dirty="0" smtClean="0"/>
              <a:t>values</a:t>
            </a:r>
          </a:p>
          <a:p>
            <a:pPr lvl="1"/>
            <a:r>
              <a:rPr lang="en-US" dirty="0" err="1" smtClean="0"/>
              <a:t>rollapply</a:t>
            </a:r>
            <a:r>
              <a:rPr lang="en-US" dirty="0" smtClean="0"/>
              <a:t>() </a:t>
            </a:r>
            <a:r>
              <a:rPr lang="en-US" dirty="0" smtClean="0"/>
              <a:t>otherwise</a:t>
            </a:r>
            <a:endParaRPr lang="en-US" dirty="0" smtClean="0"/>
          </a:p>
          <a:p>
            <a:r>
              <a:rPr lang="en-US" dirty="0" smtClean="0"/>
              <a:t>Example on the left compute 20 days moving average of </a:t>
            </a:r>
            <a:r>
              <a:rPr lang="en-US" dirty="0" err="1" smtClean="0"/>
              <a:t>p_AAN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rollapply</a:t>
            </a:r>
            <a:r>
              <a:rPr lang="en-US" dirty="0" smtClean="0"/>
              <a:t>(data_set_1</a:t>
            </a:r>
            <a:r>
              <a:rPr lang="en-US" dirty="0"/>
              <a:t>[, '</a:t>
            </a:r>
            <a:r>
              <a:rPr lang="en-US" dirty="0" err="1"/>
              <a:t>p_AAN</a:t>
            </a:r>
            <a:r>
              <a:rPr lang="en-US" dirty="0"/>
              <a:t>'], width = 20</a:t>
            </a:r>
            <a:r>
              <a:rPr lang="en-US" dirty="0" smtClean="0"/>
              <a:t>, </a:t>
            </a:r>
            <a:r>
              <a:rPr lang="en-US" dirty="0"/>
              <a:t>FUN = mean</a:t>
            </a:r>
            <a:r>
              <a:rPr lang="en-US" dirty="0" smtClean="0"/>
              <a:t>,                   </a:t>
            </a:r>
            <a:r>
              <a:rPr lang="en-US" dirty="0"/>
              <a:t>by = 1</a:t>
            </a:r>
            <a:r>
              <a:rPr lang="en-US" dirty="0" smtClean="0"/>
              <a:t>, </a:t>
            </a:r>
            <a:r>
              <a:rPr lang="en-US" dirty="0"/>
              <a:t>align = 'right')</a:t>
            </a: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83823" y="1452573"/>
            <a:ext cx="5853193" cy="1104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23" y="3097236"/>
            <a:ext cx="5172797" cy="3515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222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20 days Moving Averages </a:t>
            </a: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 we can </a:t>
            </a:r>
            <a:r>
              <a:rPr lang="en-US" dirty="0" smtClean="0"/>
              <a:t>compute moving average for single vector one by one</a:t>
            </a:r>
            <a:endParaRPr lang="en-US" dirty="0"/>
          </a:p>
          <a:p>
            <a:r>
              <a:rPr lang="en-US" dirty="0" smtClean="0"/>
              <a:t>But We can generalize it to the data frame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7986"/>
            <a:ext cx="5163271" cy="30007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919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 columns in </a:t>
            </a:r>
            <a:r>
              <a:rPr lang="en-US" dirty="0"/>
              <a:t>D</a:t>
            </a:r>
            <a:r>
              <a:rPr lang="en-US" dirty="0" smtClean="0"/>
              <a:t>ata Frame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‘Date’ as first variable in the data frame using integer index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3148838"/>
            <a:ext cx="5191850" cy="2048161"/>
          </a:xfrm>
          <a:prstGeom prst="rect">
            <a:avLst/>
          </a:prstGeom>
        </p:spPr>
      </p:pic>
      <p:sp>
        <p:nvSpPr>
          <p:cNvPr id="6" name="Text Box 278"/>
          <p:cNvSpPr txBox="1">
            <a:spLocks noChangeArrowheads="1"/>
          </p:cNvSpPr>
          <p:nvPr/>
        </p:nvSpPr>
        <p:spPr bwMode="auto">
          <a:xfrm>
            <a:off x="6407516" y="4463574"/>
            <a:ext cx="2011680" cy="14668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Note: we 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change the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rder of column 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values 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but column names remain the same!! We will fix it in nex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 slide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33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Get Column Names using ‘</a:t>
            </a:r>
            <a:r>
              <a:rPr lang="en-US" dirty="0" err="1" smtClean="0"/>
              <a:t>colnames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75" y="1825625"/>
            <a:ext cx="6994529" cy="39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7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starting from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the moving average previously</a:t>
            </a:r>
          </a:p>
          <a:p>
            <a:endParaRPr lang="en-US" dirty="0" smtClean="0"/>
          </a:p>
          <a:p>
            <a:r>
              <a:rPr lang="en-US" dirty="0" smtClean="0"/>
              <a:t>All we need to do is to select (subset) data starting from 2009 using ‘Date’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42"/>
            <a:ext cx="4752993" cy="4735621"/>
          </a:xfrm>
        </p:spPr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an index </a:t>
            </a:r>
            <a:r>
              <a:rPr lang="en-US" dirty="0" smtClean="0"/>
              <a:t>(a logical vector) return </a:t>
            </a:r>
            <a:r>
              <a:rPr lang="en-US" dirty="0"/>
              <a:t>true if data is after 2009 and False </a:t>
            </a:r>
            <a:r>
              <a:rPr lang="en-US" dirty="0" smtClean="0"/>
              <a:t>otherwise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Subset from product of (d) and create </a:t>
            </a:r>
            <a:r>
              <a:rPr lang="en-US" dirty="0" smtClean="0"/>
              <a:t>two data frame for  price and moving average respectively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92" y="764434"/>
            <a:ext cx="5249008" cy="233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92" y="3448789"/>
            <a:ext cx="5039428" cy="3277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50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 you would like to plot it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45329" cy="4410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4164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Copy Graphics (from existing window devices) and save the output(optional)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2363"/>
            <a:ext cx="9707330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076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 Desktop folder:</a:t>
            </a:r>
          </a:p>
          <a:p>
            <a:pPr lvl="1"/>
            <a:r>
              <a:rPr lang="en-US" dirty="0" smtClean="0"/>
              <a:t>Script:      tut_1_3450_revised_2.R</a:t>
            </a:r>
          </a:p>
          <a:p>
            <a:pPr lvl="1"/>
            <a:r>
              <a:rPr lang="en-US" dirty="0" smtClean="0"/>
              <a:t>Data file: </a:t>
            </a:r>
            <a:r>
              <a:rPr lang="en-US" dirty="0"/>
              <a:t>T1_Data.csv </a:t>
            </a:r>
            <a:endParaRPr lang="en-US" dirty="0" smtClean="0"/>
          </a:p>
          <a:p>
            <a:pPr lvl="2"/>
            <a:r>
              <a:rPr lang="en-US" dirty="0"/>
              <a:t>contain required data for this exercise, you may store it in any directory and set working directory later on. For convenient, </a:t>
            </a:r>
            <a:r>
              <a:rPr lang="en-US" dirty="0" smtClean="0"/>
              <a:t>let’s put the file on your Desktop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1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67" y="75876"/>
            <a:ext cx="10515600" cy="1325563"/>
          </a:xfrm>
        </p:spPr>
        <p:txBody>
          <a:bodyPr/>
          <a:lstStyle/>
          <a:p>
            <a:r>
              <a:rPr lang="en-US" dirty="0" smtClean="0"/>
              <a:t>First time running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13" y="1046162"/>
            <a:ext cx="8195252" cy="5811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Box 258"/>
          <p:cNvSpPr txBox="1">
            <a:spLocks noChangeArrowheads="1"/>
          </p:cNvSpPr>
          <p:nvPr/>
        </p:nvSpPr>
        <p:spPr bwMode="auto">
          <a:xfrm>
            <a:off x="2202121" y="3952081"/>
            <a:ext cx="2581275" cy="17430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Console: 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directly into the console, or run lines of code from the script window.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appears here when you enter commend directly or run lines of script window (will see the script tab when a script is opened).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 means R is ready to accept commands (otherwise it could be still running last command/ last command is not ‘complete’ expect something to end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 Box 259"/>
          <p:cNvSpPr txBox="1">
            <a:spLocks noChangeArrowheads="1"/>
          </p:cNvSpPr>
          <p:nvPr/>
        </p:nvSpPr>
        <p:spPr bwMode="auto">
          <a:xfrm>
            <a:off x="7305966" y="2310047"/>
            <a:ext cx="1240875" cy="733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Workspace: </a:t>
            </a:r>
            <a:endParaRPr lang="en-US" sz="1200">
              <a:solidFill>
                <a:srgbClr val="000000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 </a:t>
            </a:r>
            <a:endParaRPr lang="en-US" sz="1200">
              <a:solidFill>
                <a:srgbClr val="000000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Lists objects including datasets and function you defined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260"/>
          <p:cNvSpPr txBox="1">
            <a:spLocks noChangeArrowheads="1"/>
          </p:cNvSpPr>
          <p:nvPr/>
        </p:nvSpPr>
        <p:spPr bwMode="auto">
          <a:xfrm>
            <a:off x="6509105" y="5423807"/>
            <a:ext cx="2121712" cy="1104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Plot/Help: </a:t>
            </a:r>
            <a:endParaRPr lang="en-US" sz="1200">
              <a:solidFill>
                <a:srgbClr val="000000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appear if you plot or look for R documentation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(ex: plot(X, Y)  or  ?help(FUNCTION) )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0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066"/>
            <a:ext cx="10515600" cy="1325563"/>
          </a:xfrm>
        </p:spPr>
        <p:txBody>
          <a:bodyPr/>
          <a:lstStyle/>
          <a:p>
            <a:r>
              <a:rPr lang="en-US" dirty="0" smtClean="0"/>
              <a:t>Open an existing 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780"/>
            <a:ext cx="10515600" cy="4351338"/>
          </a:xfrm>
        </p:spPr>
        <p:txBody>
          <a:bodyPr/>
          <a:lstStyle/>
          <a:p>
            <a:r>
              <a:rPr lang="en-US" dirty="0" smtClean="0"/>
              <a:t>To open an existing script (with .R as extension)  File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Open File</a:t>
            </a:r>
          </a:p>
          <a:p>
            <a:r>
              <a:rPr lang="en-US" dirty="0" smtClean="0"/>
              <a:t>Tut_1_3450_revised_2.R contains things will be covered in this lab.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9" y="2292688"/>
            <a:ext cx="6050057" cy="1530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092" y="3178098"/>
            <a:ext cx="7532353" cy="33469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101365" y="3544094"/>
            <a:ext cx="647293" cy="604200"/>
          </a:xfrm>
          <a:prstGeom prst="straightConnector1">
            <a:avLst/>
          </a:prstGeom>
          <a:ln cmpd="sng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3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script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0739"/>
            <a:ext cx="10515600" cy="1155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91069"/>
            <a:ext cx="7020279" cy="3508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Box 265"/>
          <p:cNvSpPr txBox="1">
            <a:spLocks noChangeArrowheads="1"/>
          </p:cNvSpPr>
          <p:nvPr/>
        </p:nvSpPr>
        <p:spPr bwMode="auto">
          <a:xfrm>
            <a:off x="1325043" y="3912248"/>
            <a:ext cx="2581275" cy="1104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Script: 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could store code in a script and then run line/block/whole script when you are ready. Output will be displayed on Console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92694" y="2666299"/>
            <a:ext cx="578498" cy="1145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Get 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err="1" smtClean="0"/>
              <a:t>setwd</a:t>
            </a:r>
            <a:r>
              <a:rPr lang="en-US" dirty="0"/>
              <a:t>('C:\\Users\\YOURACCOUNT \\Desktop' ) on script </a:t>
            </a:r>
            <a:r>
              <a:rPr lang="en-US" dirty="0" smtClean="0"/>
              <a:t>tab</a:t>
            </a:r>
          </a:p>
          <a:p>
            <a:r>
              <a:rPr lang="en-US" dirty="0"/>
              <a:t>Select the line, and then press ‘Ctrl’ + ‘Enter</a:t>
            </a:r>
            <a:r>
              <a:rPr lang="en-US" dirty="0" smtClean="0"/>
              <a:t>’</a:t>
            </a:r>
          </a:p>
          <a:p>
            <a:r>
              <a:rPr lang="en-US" dirty="0"/>
              <a:t>console won’t print output for </a:t>
            </a:r>
            <a:r>
              <a:rPr lang="en-US" dirty="0" smtClean="0"/>
              <a:t>‘</a:t>
            </a:r>
            <a:r>
              <a:rPr lang="en-US" dirty="0" err="1" smtClean="0"/>
              <a:t>setwd</a:t>
            </a:r>
            <a:r>
              <a:rPr lang="en-US" dirty="0" smtClean="0"/>
              <a:t>’ </a:t>
            </a:r>
            <a:r>
              <a:rPr lang="en-US" dirty="0"/>
              <a:t>function unless it cannot set the directory you provided as working </a:t>
            </a:r>
            <a:r>
              <a:rPr lang="en-US" dirty="0" smtClean="0"/>
              <a:t>directory (and hence error).</a:t>
            </a:r>
          </a:p>
          <a:p>
            <a:r>
              <a:rPr lang="en-US" dirty="0" smtClean="0"/>
              <a:t>You </a:t>
            </a:r>
            <a:r>
              <a:rPr lang="en-US" dirty="0"/>
              <a:t>could type </a:t>
            </a:r>
            <a:r>
              <a:rPr lang="en-US" dirty="0" err="1"/>
              <a:t>getwd</a:t>
            </a:r>
            <a:r>
              <a:rPr lang="en-US" dirty="0"/>
              <a:t>() to </a:t>
            </a:r>
            <a:r>
              <a:rPr lang="en-US" dirty="0" smtClean="0"/>
              <a:t>verify your current working Directory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3994769"/>
            <a:ext cx="11510865" cy="5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526"/>
            <a:ext cx="10515600" cy="1325563"/>
          </a:xfrm>
        </p:spPr>
        <p:txBody>
          <a:bodyPr/>
          <a:lstStyle/>
          <a:p>
            <a:r>
              <a:rPr lang="en-US" dirty="0" smtClean="0"/>
              <a:t>Reading a csv file to work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078"/>
            <a:ext cx="10515600" cy="4351338"/>
          </a:xfrm>
        </p:spPr>
        <p:txBody>
          <a:bodyPr/>
          <a:lstStyle/>
          <a:p>
            <a:r>
              <a:rPr lang="en-US" dirty="0"/>
              <a:t>Type it on script and run, or directly enter following lines in console </a:t>
            </a:r>
          </a:p>
          <a:p>
            <a:pPr marL="457200" lvl="1" indent="0">
              <a:buNone/>
            </a:pPr>
            <a:r>
              <a:rPr lang="en-US" b="1" dirty="0" smtClean="0"/>
              <a:t>1. 	data_set_1  </a:t>
            </a:r>
            <a:r>
              <a:rPr lang="en-US" b="1" dirty="0"/>
              <a:t>&lt;- read.csv('T1_Data.csv',  </a:t>
            </a:r>
            <a:r>
              <a:rPr lang="en-US" b="1" dirty="0" err="1"/>
              <a:t>stringsAsFactors</a:t>
            </a:r>
            <a:r>
              <a:rPr lang="en-US" b="1" dirty="0"/>
              <a:t> = </a:t>
            </a:r>
            <a:r>
              <a:rPr lang="en-US" b="1" dirty="0" smtClean="0"/>
              <a:t>F)</a:t>
            </a:r>
            <a:endParaRPr lang="en-US" dirty="0"/>
          </a:p>
          <a:p>
            <a:pPr marL="914400" lvl="1" indent="-457200">
              <a:buAutoNum type="arabicPeriod" startAt="2"/>
            </a:pPr>
            <a:r>
              <a:rPr lang="en-US" b="1" dirty="0" err="1" smtClean="0"/>
              <a:t>str</a:t>
            </a:r>
            <a:r>
              <a:rPr lang="en-US" b="1" dirty="0" smtClean="0"/>
              <a:t>(data_set_1 )</a:t>
            </a:r>
            <a:endParaRPr lang="en-US" dirty="0" smtClean="0"/>
          </a:p>
          <a:p>
            <a:r>
              <a:rPr lang="en-US" dirty="0"/>
              <a:t>Type it on script and run, or directly enter following lines in console </a:t>
            </a:r>
          </a:p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9" y="3117755"/>
            <a:ext cx="7088155" cy="35567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Text Box 273"/>
          <p:cNvSpPr txBox="1">
            <a:spLocks noChangeArrowheads="1"/>
          </p:cNvSpPr>
          <p:nvPr/>
        </p:nvSpPr>
        <p:spPr bwMode="auto">
          <a:xfrm>
            <a:off x="6096000" y="3799405"/>
            <a:ext cx="2581275" cy="733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see data in csv is read and stored as an object called ‘data_set_1’</a:t>
            </a:r>
          </a:p>
        </p:txBody>
      </p:sp>
      <p:sp>
        <p:nvSpPr>
          <p:cNvPr id="31" name="Text Box 274"/>
          <p:cNvSpPr txBox="1">
            <a:spLocks noChangeArrowheads="1"/>
          </p:cNvSpPr>
          <p:nvPr/>
        </p:nvSpPr>
        <p:spPr bwMode="auto">
          <a:xfrm>
            <a:off x="3201092" y="5647772"/>
            <a:ext cx="3681095" cy="9937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str(data_set_1) shows it is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data frame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column is a variable and they have different types (character and numeric in this case)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few value for each column are displayed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0788" y="6024115"/>
            <a:ext cx="383530" cy="96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39185" y="6254127"/>
            <a:ext cx="1717040" cy="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Text Box 278"/>
          <p:cNvSpPr txBox="1">
            <a:spLocks noChangeArrowheads="1"/>
          </p:cNvSpPr>
          <p:nvPr/>
        </p:nvSpPr>
        <p:spPr bwMode="auto">
          <a:xfrm>
            <a:off x="6877281" y="5647771"/>
            <a:ext cx="2011680" cy="9937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p_IBN</a:t>
            </a:r>
            <a:r>
              <a:rPr lang="en-US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begins with ‘NA’ (you can consider it as missing observations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2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/>
              <a:t>"Date"   --- currently the values of “Date” is character </a:t>
            </a:r>
            <a:r>
              <a:rPr lang="en-US" dirty="0" smtClean="0"/>
              <a:t>type and we will change it to “Date” type in the next slide</a:t>
            </a:r>
          </a:p>
          <a:p>
            <a:r>
              <a:rPr lang="en-US" dirty="0" smtClean="0"/>
              <a:t>"</a:t>
            </a:r>
            <a:r>
              <a:rPr lang="en-US" dirty="0" err="1"/>
              <a:t>p_AAN</a:t>
            </a:r>
            <a:r>
              <a:rPr lang="en-US" dirty="0"/>
              <a:t>"  --- stock price of Aaron’s </a:t>
            </a:r>
            <a:r>
              <a:rPr lang="en-US" dirty="0" err="1"/>
              <a:t>Inc</a:t>
            </a:r>
            <a:endParaRPr lang="en-US" dirty="0"/>
          </a:p>
          <a:p>
            <a:pPr latinLnBrk="1"/>
            <a:r>
              <a:rPr lang="en-US" dirty="0"/>
              <a:t>"</a:t>
            </a:r>
            <a:r>
              <a:rPr lang="en-US" dirty="0" err="1"/>
              <a:t>p_IBN</a:t>
            </a:r>
            <a:r>
              <a:rPr lang="en-US" dirty="0"/>
              <a:t>"  --- stock price of ICICI Bank </a:t>
            </a:r>
          </a:p>
          <a:p>
            <a:pPr latinLnBrk="1"/>
            <a:r>
              <a:rPr lang="en-US" dirty="0"/>
              <a:t>"</a:t>
            </a:r>
            <a:r>
              <a:rPr lang="en-US" dirty="0" err="1"/>
              <a:t>p_MSFT</a:t>
            </a:r>
            <a:r>
              <a:rPr lang="en-US" dirty="0"/>
              <a:t>" --- stock price of Microsoft</a:t>
            </a:r>
          </a:p>
          <a:p>
            <a:pPr latinLnBrk="1"/>
            <a:r>
              <a:rPr lang="en-US" dirty="0"/>
              <a:t>"</a:t>
            </a:r>
            <a:r>
              <a:rPr lang="en-US" dirty="0" err="1"/>
              <a:t>p_SBUX</a:t>
            </a:r>
            <a:r>
              <a:rPr lang="en-US" dirty="0"/>
              <a:t>" --- stock price of Starbucks</a:t>
            </a:r>
          </a:p>
          <a:p>
            <a:pPr latinLnBrk="1"/>
            <a:r>
              <a:rPr lang="en-US" dirty="0"/>
              <a:t>"</a:t>
            </a:r>
            <a:r>
              <a:rPr lang="en-US" dirty="0" err="1"/>
              <a:t>p_WMT</a:t>
            </a:r>
            <a:r>
              <a:rPr lang="en-US" dirty="0"/>
              <a:t>"  --- stock price of Wal-Mart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944" y="2829947"/>
            <a:ext cx="3676396" cy="17793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404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1239</Words>
  <Application>Microsoft Office PowerPoint</Application>
  <PresentationFormat>Widescreen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PMingLiU</vt:lpstr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Office Theme</vt:lpstr>
      <vt:lpstr>EF 3450  Computer Lab Session 1</vt:lpstr>
      <vt:lpstr>Before We proceed…</vt:lpstr>
      <vt:lpstr>Checklist </vt:lpstr>
      <vt:lpstr>First time running RStudio</vt:lpstr>
      <vt:lpstr>Open an existing script </vt:lpstr>
      <vt:lpstr>Create a new script </vt:lpstr>
      <vt:lpstr>Set and Get Working Directory</vt:lpstr>
      <vt:lpstr>Reading a csv file to work on</vt:lpstr>
      <vt:lpstr>Data Description </vt:lpstr>
      <vt:lpstr>Transform an element in data frame</vt:lpstr>
      <vt:lpstr>Saving .R Script File</vt:lpstr>
      <vt:lpstr>Calculate Returns (ata frame) using price data (data frame)</vt:lpstr>
      <vt:lpstr>Calculate Returns (Data Frame) Using Price Data (Data Frame)</vt:lpstr>
      <vt:lpstr>Calculate Returns (cont.)</vt:lpstr>
      <vt:lpstr>Calculate Returns (cont.)</vt:lpstr>
      <vt:lpstr>Calculate Summary Statistics</vt:lpstr>
      <vt:lpstr>Calculate Summary Statistics (alternative)</vt:lpstr>
      <vt:lpstr>Plot daily returns as a histogram</vt:lpstr>
      <vt:lpstr>Plot daily returns as a histogram (cont)</vt:lpstr>
      <vt:lpstr>Compute the correlation and covariance</vt:lpstr>
      <vt:lpstr>Calculating 20 days Moving Averages </vt:lpstr>
      <vt:lpstr>Calculating 20 days Moving Averages (cont’)</vt:lpstr>
      <vt:lpstr>Reorder columns in Data Frame (optional)</vt:lpstr>
      <vt:lpstr>Set and Get Column Names using ‘colnames’</vt:lpstr>
      <vt:lpstr>Moving Average starting from 2009</vt:lpstr>
      <vt:lpstr>Task 1</vt:lpstr>
      <vt:lpstr>Suppose you would like to plot it out</vt:lpstr>
      <vt:lpstr> Copy Graphics (from existing window devices) and save the output(optional) 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3450  Computer Lab Session 1</dc:title>
  <dc:creator>Mr. WONG Ming Tak David</dc:creator>
  <cp:lastModifiedBy>City University of Hong Kong</cp:lastModifiedBy>
  <cp:revision>30</cp:revision>
  <dcterms:created xsi:type="dcterms:W3CDTF">2018-01-15T08:54:18Z</dcterms:created>
  <dcterms:modified xsi:type="dcterms:W3CDTF">2018-01-16T07:48:18Z</dcterms:modified>
</cp:coreProperties>
</file>